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6" r:id="rId2"/>
    <p:sldId id="298" r:id="rId3"/>
    <p:sldId id="302" r:id="rId4"/>
    <p:sldId id="359" r:id="rId5"/>
    <p:sldId id="357" r:id="rId6"/>
    <p:sldId id="303" r:id="rId7"/>
    <p:sldId id="358" r:id="rId8"/>
    <p:sldId id="304" r:id="rId9"/>
    <p:sldId id="360" r:id="rId10"/>
    <p:sldId id="317" r:id="rId11"/>
    <p:sldId id="361" r:id="rId12"/>
    <p:sldId id="318" r:id="rId13"/>
    <p:sldId id="320" r:id="rId14"/>
    <p:sldId id="323" r:id="rId15"/>
    <p:sldId id="362" r:id="rId16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DC2AD1FC-2A38-403E-8522-9A2EADF7B47A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DE2F524A-E109-410E-9F6A-BDCCA71DCEE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609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Якобсон 396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F524A-E109-410E-9F6A-BDCCA71DCEE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3620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Якобсон 396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F524A-E109-410E-9F6A-BDCCA71DCEE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0067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Якобсон 396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F524A-E109-410E-9F6A-BDCCA71DCEEB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0067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352928" cy="3600400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PT Sans"/>
                <a:ea typeface="PT Sans" panose="020B0503020203020204" pitchFamily="34" charset="-52"/>
              </a:rPr>
              <a:t>Роль культуры и искусства в развитии инновационной экономики</a:t>
            </a:r>
            <a:br>
              <a:rPr lang="ru-RU" sz="4000" b="1" dirty="0">
                <a:latin typeface="PT Sans"/>
                <a:ea typeface="PT Sans" panose="020B0503020203020204" pitchFamily="34" charset="-52"/>
              </a:rPr>
            </a:br>
            <a: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  <a:t/>
            </a:r>
            <a:br>
              <a:rPr lang="ru-RU" dirty="0">
                <a:latin typeface="PT Sans" panose="020B0503020203020204" pitchFamily="34" charset="-52"/>
                <a:ea typeface="PT Sans" panose="020B0503020203020204" pitchFamily="34" charset="-52"/>
              </a:rPr>
            </a:br>
            <a:endParaRPr lang="ru-RU" sz="27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05575" y="260648"/>
            <a:ext cx="65283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latin typeface="PT Sans" panose="020B0503020203020204" pitchFamily="34" charset="-52"/>
                <a:ea typeface="PT Sans" panose="020B0503020203020204" pitchFamily="34" charset="-52"/>
              </a:rPr>
              <a:t>МГУ имени М.В. Ломоносова</a:t>
            </a:r>
          </a:p>
          <a:p>
            <a:pPr algn="ctr"/>
            <a:r>
              <a:rPr lang="ru-RU" sz="2400" dirty="0">
                <a:latin typeface="PT Sans" panose="020B0503020203020204" pitchFamily="34" charset="-52"/>
                <a:ea typeface="PT Sans" panose="020B0503020203020204" pitchFamily="34" charset="-52"/>
              </a:rPr>
              <a:t>Экономический факультет</a:t>
            </a:r>
          </a:p>
          <a:p>
            <a:pPr algn="ctr"/>
            <a:r>
              <a:rPr lang="ru-RU" sz="2400" dirty="0">
                <a:latin typeface="PT Sans" panose="020B0503020203020204" pitchFamily="34" charset="-52"/>
                <a:ea typeface="PT Sans" panose="020B0503020203020204" pitchFamily="34" charset="-52"/>
              </a:rPr>
              <a:t>Кафедра философии и методологии экономики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0" y="5589240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PT Sans" panose="020B0503020203020204" pitchFamily="34" charset="-52"/>
                <a:ea typeface="PT Sans" panose="020B0503020203020204" pitchFamily="34" charset="-52"/>
              </a:rPr>
              <a:t>д.э.н., профессор </a:t>
            </a:r>
            <a:endParaRPr lang="ru-RU" sz="2400" dirty="0" smtClean="0">
              <a:latin typeface="PT Sans" panose="020B0503020203020204" pitchFamily="34" charset="-52"/>
              <a:ea typeface="PT Sans" panose="020B0503020203020204" pitchFamily="34" charset="-52"/>
            </a:endParaRPr>
          </a:p>
          <a:p>
            <a:pPr algn="ctr"/>
            <a:r>
              <a:rPr lang="ru-RU" sz="2400" dirty="0" smtClean="0">
                <a:latin typeface="PT Sans" panose="020B0503020203020204" pitchFamily="34" charset="-52"/>
                <a:ea typeface="PT Sans" panose="020B0503020203020204" pitchFamily="34" charset="-52"/>
              </a:rPr>
              <a:t>Егоров </a:t>
            </a:r>
            <a:r>
              <a:rPr lang="ru-RU" sz="2400" dirty="0">
                <a:latin typeface="PT Sans" panose="020B0503020203020204" pitchFamily="34" charset="-52"/>
                <a:ea typeface="PT Sans" panose="020B0503020203020204" pitchFamily="34" charset="-52"/>
              </a:rPr>
              <a:t>Е.В.</a:t>
            </a:r>
            <a:endParaRPr lang="en-US" sz="2400" dirty="0">
              <a:latin typeface="PT Sans" panose="020B0503020203020204" pitchFamily="34" charset="-52"/>
              <a:ea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239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37321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Развитие креативного сектора экономики в стране актуально для преодоления экономического спада, который переживает Российская Федерация в настоящее время, используя механизмы ГЧП, социального предпринимательства, спонсорства и др. </a:t>
            </a:r>
          </a:p>
          <a:p>
            <a:pPr marL="0" indent="0" algn="just">
              <a:buNone/>
            </a:pPr>
            <a:r>
              <a:rPr lang="ru-RU" dirty="0"/>
              <a:t>Это обусловлено тем, что  креативная экономика, функционирующая на основе приоритетного развития культуры и искусства, рассматривается в качестве генератора рабочих мест, ВВП, экспорта, национального богатства, культурного взаимодействия и важного фактора устойчивого развития национальной экономики и общества. </a:t>
            </a:r>
            <a:endParaRPr lang="ru-RU" sz="2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3200" b="1" dirty="0"/>
              <a:t>Развитие креативного сектора экономики России как фактор перехода к устойчивому развитию</a:t>
            </a:r>
          </a:p>
        </p:txBody>
      </p:sp>
    </p:spTree>
    <p:extLst>
      <p:ext uri="{BB962C8B-B14F-4D97-AF65-F5344CB8AC3E}">
        <p14:creationId xmlns:p14="http://schemas.microsoft.com/office/powerpoint/2010/main" xmlns="" val="3825669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rmAutofit/>
          </a:bodyPr>
          <a:lstStyle/>
          <a:p>
            <a:r>
              <a:rPr lang="ru-RU" sz="2700" b="1" dirty="0"/>
              <a:t>РАСХОДЫ КОНСОЛИДИРОВАННОГО БЮДЖЕТА </a:t>
            </a:r>
            <a:br>
              <a:rPr lang="ru-RU" sz="2700" b="1" dirty="0"/>
            </a:br>
            <a:r>
              <a:rPr lang="ru-RU" sz="2700" b="1" dirty="0"/>
              <a:t>РФ И ГОСУДАРСТВЕННЫХ ВНЕБЮДЖЕТНЫХ ФОНДОВ НА СОЦИАЛЬНО-КУЛЬТУРНЫЕ МЕРОПРИЯТИЯ в 2015 г.</a:t>
            </a:r>
            <a:r>
              <a:rPr lang="ru-RU" sz="2700" b="1" baseline="30000" dirty="0"/>
              <a:t>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4622372"/>
              </p:ext>
            </p:extLst>
          </p:nvPr>
        </p:nvGraphicFramePr>
        <p:xfrm>
          <a:off x="457200" y="2204860"/>
          <a:ext cx="8229600" cy="3323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5045">
                  <a:extLst>
                    <a:ext uri="{9D8B030D-6E8A-4147-A177-3AD203B41FA5}">
                      <a16:colId xmlns:a16="http://schemas.microsoft.com/office/drawing/2014/main" xmlns="" val="1986542868"/>
                    </a:ext>
                  </a:extLst>
                </a:gridCol>
                <a:gridCol w="1607985">
                  <a:extLst>
                    <a:ext uri="{9D8B030D-6E8A-4147-A177-3AD203B41FA5}">
                      <a16:colId xmlns:a16="http://schemas.microsoft.com/office/drawing/2014/main" xmlns="" val="4111369504"/>
                    </a:ext>
                  </a:extLst>
                </a:gridCol>
                <a:gridCol w="1606570">
                  <a:extLst>
                    <a:ext uri="{9D8B030D-6E8A-4147-A177-3AD203B41FA5}">
                      <a16:colId xmlns:a16="http://schemas.microsoft.com/office/drawing/2014/main" xmlns="" val="826892773"/>
                    </a:ext>
                  </a:extLst>
                </a:gridCol>
              </a:tblGrid>
              <a:tr h="576068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effectLst/>
                        </a:rPr>
                        <a:t>Млрд. руб.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effectLst/>
                        </a:rPr>
                        <a:t>В процентах 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к итогу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55705942"/>
                  </a:ext>
                </a:extLst>
              </a:tr>
              <a:tr h="343404">
                <a:tc>
                  <a:txBody>
                    <a:bodyPr/>
                    <a:lstStyle/>
                    <a:p>
                      <a:pPr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Расходы – всего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17151,5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984796492"/>
                  </a:ext>
                </a:extLst>
              </a:tr>
              <a:tr h="343404">
                <a:tc>
                  <a:txBody>
                    <a:bodyPr/>
                    <a:lstStyle/>
                    <a:p>
                      <a:pPr marL="252095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56107004"/>
                  </a:ext>
                </a:extLst>
              </a:tr>
              <a:tr h="343404">
                <a:tc>
                  <a:txBody>
                    <a:bodyPr/>
                    <a:lstStyle/>
                    <a:p>
                      <a:pPr marL="107950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образование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3034,6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17,7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952344785"/>
                  </a:ext>
                </a:extLst>
              </a:tr>
              <a:tr h="343404">
                <a:tc>
                  <a:txBody>
                    <a:bodyPr/>
                    <a:lstStyle/>
                    <a:p>
                      <a:pPr marL="107950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 культуру, кинематографию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395,6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2,3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0383710"/>
                  </a:ext>
                </a:extLst>
              </a:tr>
              <a:tr h="343404">
                <a:tc>
                  <a:txBody>
                    <a:bodyPr/>
                    <a:lstStyle/>
                    <a:p>
                      <a:pPr marL="107950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здравоохранение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2861,0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16,7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73916598"/>
                  </a:ext>
                </a:extLst>
              </a:tr>
              <a:tr h="343404">
                <a:tc>
                  <a:txBody>
                    <a:bodyPr/>
                    <a:lstStyle/>
                    <a:p>
                      <a:pPr marL="107950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социальную политику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10479,7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61,1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03400353"/>
                  </a:ext>
                </a:extLst>
              </a:tr>
              <a:tr h="343404">
                <a:tc>
                  <a:txBody>
                    <a:bodyPr/>
                    <a:lstStyle/>
                    <a:p>
                      <a:pPr marL="107950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физическую культуру и спорт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254,9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1,5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88045559"/>
                  </a:ext>
                </a:extLst>
              </a:tr>
              <a:tr h="343404">
                <a:tc>
                  <a:txBody>
                    <a:bodyPr/>
                    <a:lstStyle/>
                    <a:p>
                      <a:pPr marL="107950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 средства массовой информации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125,7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215900" algn="r" hangingPunct="0">
                        <a:lnSpc>
                          <a:spcPts val="75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0,7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66446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52805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Утверждены Указом Президента РФ от  24 декабря 2014 года № 808. В них, в частности, говорится:</a:t>
            </a:r>
          </a:p>
          <a:p>
            <a:pPr marL="0" indent="0" algn="just">
              <a:buNone/>
            </a:pPr>
            <a:r>
              <a:rPr lang="ru-RU" dirty="0"/>
              <a:t>Принимая настоящие Основы, государство </a:t>
            </a:r>
            <a:r>
              <a:rPr lang="ru-RU" b="1" dirty="0"/>
              <a:t>впервые</a:t>
            </a:r>
            <a:r>
              <a:rPr lang="ru-RU" dirty="0"/>
              <a:t> возводит культуру в ранг </a:t>
            </a:r>
            <a:r>
              <a:rPr lang="ru-RU" b="1" dirty="0"/>
              <a:t>национальных приоритетов</a:t>
            </a:r>
            <a:r>
              <a:rPr lang="ru-RU" dirty="0"/>
              <a:t> и признаёт ее важнейшим фактором роста качества жизни…, залогом динамичного социально-экономического развития.</a:t>
            </a:r>
          </a:p>
          <a:p>
            <a:pPr marL="0" indent="0" algn="just">
              <a:buNone/>
            </a:pPr>
            <a:r>
              <a:rPr lang="ru-RU" dirty="0"/>
              <a:t>В современном мире культура становится значимым ресурсом… развития, позволяющим обеспечить лидирующее положение нашей страны в мире.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Autofit/>
          </a:bodyPr>
          <a:lstStyle/>
          <a:p>
            <a:r>
              <a:rPr lang="ru-RU" sz="2800" b="1" dirty="0"/>
              <a:t>ОСНОВЫ ГОСУДАРСТВЕННОЙ КУЛЬТУРНОЙ</a:t>
            </a:r>
            <a:br>
              <a:rPr lang="ru-RU" sz="2800" b="1" dirty="0"/>
            </a:br>
            <a:r>
              <a:rPr lang="ru-RU" sz="2800" b="1" dirty="0"/>
              <a:t>ПОЛИТИКИ РФ</a:t>
            </a:r>
          </a:p>
        </p:txBody>
      </p:sp>
    </p:spTree>
    <p:extLst>
      <p:ext uri="{BB962C8B-B14F-4D97-AF65-F5344CB8AC3E}">
        <p14:creationId xmlns:p14="http://schemas.microsoft.com/office/powerpoint/2010/main" xmlns="" val="2505550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2800" b="1" dirty="0"/>
              <a:t>ОСНОВЫ ГОСУДАРСТВЕННОЙ КУЛЬТУРНОЙ</a:t>
            </a:r>
            <a:br>
              <a:rPr lang="ru-RU" sz="2800" b="1" dirty="0"/>
            </a:br>
            <a:r>
              <a:rPr lang="ru-RU" sz="2800" b="1" dirty="0"/>
              <a:t>ПОЛИТИКИ РФ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363272" cy="57332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 Основах представлены определение и состав  творческих (креативных) индустрий:</a:t>
            </a:r>
          </a:p>
          <a:p>
            <a:pPr marL="0" indent="0" algn="just">
              <a:buNone/>
            </a:pPr>
            <a:r>
              <a:rPr lang="ru-RU" dirty="0"/>
              <a:t>«творческие индустрии» – компании, организации и объединения, производящие экономические ценности в процессе творческой деятельности, а также деятельность по капитализации культурных продуктов и их представлению на рынке. </a:t>
            </a:r>
          </a:p>
          <a:p>
            <a:pPr marL="0" indent="0">
              <a:buNone/>
            </a:pPr>
            <a:r>
              <a:rPr lang="ru-RU" dirty="0"/>
              <a:t>К сфере творческих индустрий относятся: </a:t>
            </a:r>
          </a:p>
          <a:p>
            <a:r>
              <a:rPr lang="ru-RU" dirty="0"/>
              <a:t>промышленный дизайн и индустрия моды,</a:t>
            </a:r>
          </a:p>
          <a:p>
            <a:r>
              <a:rPr lang="ru-RU" dirty="0"/>
              <a:t>музыкальная индустрия и индустрия кино,</a:t>
            </a:r>
          </a:p>
          <a:p>
            <a:r>
              <a:rPr lang="ru-RU" dirty="0"/>
              <a:t>телевидение и производство компьютерных игр,</a:t>
            </a:r>
          </a:p>
          <a:p>
            <a:r>
              <a:rPr lang="ru-RU" dirty="0"/>
              <a:t>галерейный, издательский бизнес и книготорговля,</a:t>
            </a:r>
          </a:p>
          <a:p>
            <a:r>
              <a:rPr lang="ru-RU" dirty="0"/>
              <a:t>рекламное производство и средства массовой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3835370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ОСНОВЫ ГОСУДАРСТВЕННОЙ КУЛЬТУРНОЙ</a:t>
            </a:r>
            <a:br>
              <a:rPr lang="ru-RU" sz="2800" b="1" dirty="0"/>
            </a:br>
            <a:r>
              <a:rPr lang="ru-RU" sz="2800" b="1" dirty="0"/>
              <a:t>ПОЛИТИКИ РФ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81050" y="1773238"/>
            <a:ext cx="8362950" cy="47799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Таким образом в Основах отражен ряд концептуальных положений теории креативной экономики и в числе задач государственной культурной политики РФ говорится поддержке всех видов культурной деятельности и развития связанных с ними индустрий.</a:t>
            </a:r>
          </a:p>
        </p:txBody>
      </p:sp>
    </p:spTree>
    <p:extLst>
      <p:ext uri="{BB962C8B-B14F-4D97-AF65-F5344CB8AC3E}">
        <p14:creationId xmlns:p14="http://schemas.microsoft.com/office/powerpoint/2010/main" xmlns="" val="1278291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96952"/>
            <a:ext cx="8229600" cy="1080120"/>
          </a:xfrm>
        </p:spPr>
        <p:txBody>
          <a:bodyPr/>
          <a:lstStyle/>
          <a:p>
            <a:r>
              <a:rPr lang="ru-RU" dirty="0"/>
              <a:t>Благодарю за внимание !</a:t>
            </a:r>
          </a:p>
        </p:txBody>
      </p:sp>
    </p:spTree>
    <p:extLst>
      <p:ext uri="{BB962C8B-B14F-4D97-AF65-F5344CB8AC3E}">
        <p14:creationId xmlns:p14="http://schemas.microsoft.com/office/powerpoint/2010/main" xmlns="" val="4122941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ru-RU" sz="3200" b="1" dirty="0"/>
              <a:t>Наиболее распространенный подход к инновационному развитию экономики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511256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Наиболее распространенный подход к инновационному развитию экономики связан с определяющей ролью научных исследований и разработок на основе их коммерциализации и внедрением на рынок принципиально  новых и усовершенствованных технологий, товаров и услуг а также с подготовкой современных ученых, инновационных предпринимателей, менеджеров наукоемких технологий, специалистов в области трансфера технологий, охраны интеллектуальной собственности, маркетинга инноваций, венчурного финансирования и других   специалистов в области развития инновационной инфраструктуры.</a:t>
            </a:r>
          </a:p>
          <a:p>
            <a:pPr marL="0" indent="0">
              <a:buNone/>
            </a:pPr>
            <a:endParaRPr lang="ru-RU" sz="2600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4267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Культура и искусство – основа креативной экономики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52292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Однако в последние десятилетия в развитых странах и международных организациях (ЮНЕСКО, ЮНКТАД) активно развивается теория и практика креативной экономики.</a:t>
            </a:r>
          </a:p>
          <a:p>
            <a:pPr marL="0" indent="0" algn="just">
              <a:buNone/>
            </a:pPr>
            <a:r>
              <a:rPr lang="ru-RU" dirty="0"/>
              <a:t>В ее основе – культура и искусство как важнейшие творческие источники современного инновационного развития (наряду с наукой), являющиеся  драйверами развития целого комплекса креативных индустрий, включая  разнообразный дизайн, моду,  архитектуру, рекламу и др. </a:t>
            </a:r>
          </a:p>
          <a:p>
            <a:pPr marL="0" indent="0" algn="just">
              <a:buNone/>
            </a:pPr>
            <a:r>
              <a:rPr lang="ru-RU" dirty="0"/>
              <a:t>А в сочетании с современными ИКТ, Интернетом - развивающие современное  телевидение, радио, электронные СМИ, видеоигры, производство аудио- и видеопродукции; а также культурный туризм, парки культуры и развлечений.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83053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200" b="1" dirty="0"/>
              <a:t>Понятие креативных индустрий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ru-RU" sz="2400" dirty="0"/>
              <a:t>Креативные индустрии, согласно определению ЮНЕСКО:</a:t>
            </a:r>
          </a:p>
          <a:p>
            <a:pPr lvl="0" algn="just"/>
            <a:r>
              <a:rPr lang="ru-RU" sz="2400" dirty="0"/>
              <a:t>являются циклами создания, производства и распределения товаров и услуг, которые используют творчество и интеллектуальный капитал в качестве основных факторов и ресурсов;</a:t>
            </a:r>
          </a:p>
          <a:p>
            <a:pPr lvl="0" algn="just"/>
            <a:r>
              <a:rPr lang="ru-RU" sz="2400" dirty="0"/>
              <a:t>представляют собой комплекс мероприятий, ориентированных на потенциальное получение доходов от торговли и права интеллектуальной собственности;</a:t>
            </a:r>
          </a:p>
          <a:p>
            <a:pPr lvl="0" algn="just"/>
            <a:r>
              <a:rPr lang="ru-RU" sz="2400" dirty="0"/>
              <a:t>включают в себя материальные продукты и нематериальные художественные услуги с творческим содержанием, экономической ценностью и рыночными целями;</a:t>
            </a:r>
          </a:p>
          <a:p>
            <a:pPr lvl="0" algn="just"/>
            <a:r>
              <a:rPr lang="ru-RU" sz="2400" dirty="0"/>
              <a:t>находятся на перекрестке ремесленничества, услуг и отраслей промышленности;</a:t>
            </a:r>
          </a:p>
          <a:p>
            <a:pPr lvl="0" algn="just"/>
            <a:r>
              <a:rPr lang="ru-RU" sz="2400" dirty="0"/>
              <a:t>являются новым динамичным сектором в мировой торговле. </a:t>
            </a:r>
          </a:p>
        </p:txBody>
      </p:sp>
    </p:spTree>
    <p:extLst>
      <p:ext uri="{BB962C8B-B14F-4D97-AF65-F5344CB8AC3E}">
        <p14:creationId xmlns:p14="http://schemas.microsoft.com/office/powerpoint/2010/main" xmlns="" val="2080667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ru-RU" sz="3200" b="1" dirty="0"/>
              <a:t>Классификация креативных индустрий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1143000"/>
            <a:ext cx="878497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Классификация творческих индустрий ЮНКТАД делит их на четыре основные группы:   культурное наследие, искусство, средства массовой информации и функциональная группа. Эти группы, в свою очередь, делятся на девять следующих подгрупп.</a:t>
            </a:r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sz="2400" b="1" dirty="0"/>
          </a:p>
          <a:p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4829186"/>
              </p:ext>
            </p:extLst>
          </p:nvPr>
        </p:nvGraphicFramePr>
        <p:xfrm>
          <a:off x="323528" y="2247993"/>
          <a:ext cx="8424936" cy="4177326"/>
        </p:xfrm>
        <a:graphic>
          <a:graphicData uri="http://schemas.openxmlformats.org/drawingml/2006/table">
            <a:tbl>
              <a:tblPr firstRow="1" firstCol="1" bandRow="1"/>
              <a:tblGrid>
                <a:gridCol w="4523745">
                  <a:extLst>
                    <a:ext uri="{9D8B030D-6E8A-4147-A177-3AD203B41FA5}">
                      <a16:colId xmlns:a16="http://schemas.microsoft.com/office/drawing/2014/main" xmlns="" val="3875143394"/>
                    </a:ext>
                  </a:extLst>
                </a:gridCol>
                <a:gridCol w="3901191">
                  <a:extLst>
                    <a:ext uri="{9D8B030D-6E8A-4147-A177-3AD203B41FA5}">
                      <a16:colId xmlns:a16="http://schemas.microsoft.com/office/drawing/2014/main" xmlns="" val="2747900834"/>
                    </a:ext>
                  </a:extLst>
                </a:gridCol>
              </a:tblGrid>
              <a:tr h="416734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деятельности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52769479"/>
                  </a:ext>
                </a:extLst>
              </a:tr>
              <a:tr h="4167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Культурные достопримечательности и места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Музеи, библиотеки, выставки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4621667"/>
                  </a:ext>
                </a:extLst>
              </a:tr>
              <a:tr h="4167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Традиционные виды культурной деятельности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Арт-ремесло, фестивали, празднования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0244263"/>
                  </a:ext>
                </a:extLst>
              </a:tr>
              <a:tr h="4167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Исполнительское искусство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Живая музыка, театры, танцы, опера, цирк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3566718"/>
                  </a:ext>
                </a:extLst>
              </a:tr>
              <a:tr h="4167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Изобразительное искусство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Живопись, скульптура, фотография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2037390"/>
                  </a:ext>
                </a:extLst>
              </a:tr>
              <a:tr h="4167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Издательское дело и печатные СМИ 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Книги, журналы, газеты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85976314"/>
                  </a:ext>
                </a:extLst>
              </a:tr>
              <a:tr h="4167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Аудиовизуальное искусство 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Фильмы, телевидение, радио 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5538568"/>
                  </a:ext>
                </a:extLst>
              </a:tr>
              <a:tr h="4167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Дизайн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spc="-2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Интерьер, графика, мода, ювелирные изделия, игрушки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6313690"/>
                  </a:ext>
                </a:extLst>
              </a:tr>
              <a:tr h="4167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Новые медиа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Электронные СМИ, Интернет-реклама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3247579"/>
                  </a:ext>
                </a:extLst>
              </a:tr>
              <a:tr h="41673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Креативные услуги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Архитектура, реклама, рекреация, НИОКР 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7390108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3158223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70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417638"/>
          </a:xfrm>
        </p:spPr>
        <p:txBody>
          <a:bodyPr>
            <a:noAutofit/>
          </a:bodyPr>
          <a:lstStyle/>
          <a:p>
            <a:r>
              <a:rPr lang="ru-RU" sz="3200" b="1" dirty="0"/>
              <a:t>Креативная экономика – развивающийся сектор современной инновационной экономики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52292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Таким образом  культура и искусство являются самостоятельным источником различных  инноваций, пронизывая многие отрасли экономики своими достижениями, а креативная экономика является развивающимся сектором современной инновационной экономики развитых, а также экономики постсоциалистических и развивающихся стран. </a:t>
            </a:r>
          </a:p>
          <a:p>
            <a:pPr marL="0" indent="0" algn="just">
              <a:buNone/>
            </a:pPr>
            <a:r>
              <a:rPr lang="ru-RU" dirty="0"/>
              <a:t>При этом пересечение научно-технических и технологических инноваций с творческими культурными инновациями    придает новый импульс и новое качество современному инновационному развитию экономики и общества.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574934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Доля креативных индустрий на основных европейских рынках в 2011г.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336920"/>
              </p:ext>
            </p:extLst>
          </p:nvPr>
        </p:nvGraphicFramePr>
        <p:xfrm>
          <a:off x="107504" y="1052730"/>
          <a:ext cx="9036495" cy="5593577"/>
        </p:xfrm>
        <a:graphic>
          <a:graphicData uri="http://schemas.openxmlformats.org/drawingml/2006/table">
            <a:tbl>
              <a:tblPr firstRow="1" firstCol="1" bandRow="1"/>
              <a:tblGrid>
                <a:gridCol w="2304256">
                  <a:extLst>
                    <a:ext uri="{9D8B030D-6E8A-4147-A177-3AD203B41FA5}">
                      <a16:colId xmlns:a16="http://schemas.microsoft.com/office/drawing/2014/main" xmlns="" val="687590220"/>
                    </a:ext>
                  </a:extLst>
                </a:gridCol>
                <a:gridCol w="1171012">
                  <a:extLst>
                    <a:ext uri="{9D8B030D-6E8A-4147-A177-3AD203B41FA5}">
                      <a16:colId xmlns:a16="http://schemas.microsoft.com/office/drawing/2014/main" xmlns="" val="522565975"/>
                    </a:ext>
                  </a:extLst>
                </a:gridCol>
                <a:gridCol w="1693846">
                  <a:extLst>
                    <a:ext uri="{9D8B030D-6E8A-4147-A177-3AD203B41FA5}">
                      <a16:colId xmlns:a16="http://schemas.microsoft.com/office/drawing/2014/main" xmlns="" val="3596070235"/>
                    </a:ext>
                  </a:extLst>
                </a:gridCol>
                <a:gridCol w="1974494">
                  <a:extLst>
                    <a:ext uri="{9D8B030D-6E8A-4147-A177-3AD203B41FA5}">
                      <a16:colId xmlns:a16="http://schemas.microsoft.com/office/drawing/2014/main" xmlns="" val="1432637982"/>
                    </a:ext>
                  </a:extLst>
                </a:gridCol>
                <a:gridCol w="1892887">
                  <a:extLst>
                    <a:ext uri="{9D8B030D-6E8A-4147-A177-3AD203B41FA5}">
                      <a16:colId xmlns:a16="http://schemas.microsoft.com/office/drawing/2014/main" xmlns="" val="497472126"/>
                    </a:ext>
                  </a:extLst>
                </a:gridCol>
              </a:tblGrid>
              <a:tr h="1584182">
                <a:tc>
                  <a:txBody>
                    <a:bodyPr/>
                    <a:lstStyle/>
                    <a:p>
                      <a:pPr marL="71755" marR="71755"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L="28575" marR="28575" marT="0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креативные индустрии, %</a:t>
                      </a:r>
                    </a:p>
                  </a:txBody>
                  <a:tcPr marL="28575" marR="2857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Совокупность креативных индустрий, %</a:t>
                      </a:r>
                    </a:p>
                  </a:txBody>
                  <a:tcPr marL="28575" marR="2857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Вклад креативного сектора в ВВП, млрд. евро</a:t>
                      </a:r>
                    </a:p>
                  </a:txBody>
                  <a:tcPr marL="28575" marR="2857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Занятость в креативном секторе, млн. чел.</a:t>
                      </a:r>
                    </a:p>
                  </a:txBody>
                  <a:tcPr marL="28575" marR="2857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4689858"/>
                  </a:ext>
                </a:extLst>
              </a:tr>
              <a:tr h="267293">
                <a:tc gridSpan="5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Великобритания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69090673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Добавленная стоимость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5,8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159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28587783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Рабочие места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5,4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2,6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3181556"/>
                  </a:ext>
                </a:extLst>
              </a:tr>
              <a:tr h="267293">
                <a:tc gridSpan="5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Франция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39877837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Добавленная стоимость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5,1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7,9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152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4627999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Рабочие места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3,7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6,3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1,6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6393943"/>
                  </a:ext>
                </a:extLst>
              </a:tr>
              <a:tr h="267293">
                <a:tc gridSpan="5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Германия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0252059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Добавленная стоимость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3,9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6,1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159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8391719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Рабочие места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4,1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7,0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2,8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7836701"/>
                  </a:ext>
                </a:extLst>
              </a:tr>
              <a:tr h="267293">
                <a:tc gridSpan="5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Италия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38908272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Добавленная стоимость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3,9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6,1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95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07554691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Рабочие места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3,7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6,2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1,4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991426"/>
                  </a:ext>
                </a:extLst>
              </a:tr>
              <a:tr h="267293">
                <a:tc gridSpan="5"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Испания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0659326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Добавленная стоимость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3,4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5,0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53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9823471"/>
                  </a:ext>
                </a:extLst>
              </a:tr>
              <a:tr h="267293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Рабочие места</a:t>
                      </a:r>
                    </a:p>
                  </a:txBody>
                  <a:tcPr marL="28575" marR="285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3,4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5,6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‒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1,1</a:t>
                      </a:r>
                    </a:p>
                  </a:txBody>
                  <a:tcPr marL="28575" marR="285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102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8204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Культурный потенциал России в развитии креативной экономики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5229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Россия с ее богатым многонациональным культурным наследием, развитым профессиональным и народным искусством, художественными промыслами должна использовать их для развития креативной экономики как важнейшего направления диверсификации, модернизации и инновационного  развития национальной экономики при активной поддержке государства и частного предпринимательства, институтов гражданского общества.   </a:t>
            </a:r>
          </a:p>
        </p:txBody>
      </p:sp>
    </p:spTree>
    <p:extLst>
      <p:ext uri="{BB962C8B-B14F-4D97-AF65-F5344CB8AC3E}">
        <p14:creationId xmlns:p14="http://schemas.microsoft.com/office/powerpoint/2010/main" xmlns="" val="91931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2800" b="1" dirty="0"/>
              <a:t>Динамика основных показателей культуры в РФ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3420325"/>
              </p:ext>
            </p:extLst>
          </p:nvPr>
        </p:nvGraphicFramePr>
        <p:xfrm>
          <a:off x="323527" y="980731"/>
          <a:ext cx="8363272" cy="4973609"/>
        </p:xfrm>
        <a:graphic>
          <a:graphicData uri="http://schemas.openxmlformats.org/drawingml/2006/table">
            <a:tbl>
              <a:tblPr/>
              <a:tblGrid>
                <a:gridCol w="3653822">
                  <a:extLst>
                    <a:ext uri="{9D8B030D-6E8A-4147-A177-3AD203B41FA5}">
                      <a16:colId xmlns:a16="http://schemas.microsoft.com/office/drawing/2014/main" xmlns="" val="271987248"/>
                    </a:ext>
                  </a:extLst>
                </a:gridCol>
                <a:gridCol w="673168">
                  <a:extLst>
                    <a:ext uri="{9D8B030D-6E8A-4147-A177-3AD203B41FA5}">
                      <a16:colId xmlns:a16="http://schemas.microsoft.com/office/drawing/2014/main" xmlns="" val="3744331888"/>
                    </a:ext>
                  </a:extLst>
                </a:gridCol>
                <a:gridCol w="673168">
                  <a:extLst>
                    <a:ext uri="{9D8B030D-6E8A-4147-A177-3AD203B41FA5}">
                      <a16:colId xmlns:a16="http://schemas.microsoft.com/office/drawing/2014/main" xmlns="" val="2943023299"/>
                    </a:ext>
                  </a:extLst>
                </a:gridCol>
                <a:gridCol w="673168">
                  <a:extLst>
                    <a:ext uri="{9D8B030D-6E8A-4147-A177-3AD203B41FA5}">
                      <a16:colId xmlns:a16="http://schemas.microsoft.com/office/drawing/2014/main" xmlns="" val="2670317684"/>
                    </a:ext>
                  </a:extLst>
                </a:gridCol>
                <a:gridCol w="673168">
                  <a:extLst>
                    <a:ext uri="{9D8B030D-6E8A-4147-A177-3AD203B41FA5}">
                      <a16:colId xmlns:a16="http://schemas.microsoft.com/office/drawing/2014/main" xmlns="" val="322914028"/>
                    </a:ext>
                  </a:extLst>
                </a:gridCol>
                <a:gridCol w="673168">
                  <a:extLst>
                    <a:ext uri="{9D8B030D-6E8A-4147-A177-3AD203B41FA5}">
                      <a16:colId xmlns:a16="http://schemas.microsoft.com/office/drawing/2014/main" xmlns="" val="3950223185"/>
                    </a:ext>
                  </a:extLst>
                </a:gridCol>
                <a:gridCol w="672259">
                  <a:extLst>
                    <a:ext uri="{9D8B030D-6E8A-4147-A177-3AD203B41FA5}">
                      <a16:colId xmlns:a16="http://schemas.microsoft.com/office/drawing/2014/main" xmlns="" val="1644651387"/>
                    </a:ext>
                  </a:extLst>
                </a:gridCol>
                <a:gridCol w="671351">
                  <a:extLst>
                    <a:ext uri="{9D8B030D-6E8A-4147-A177-3AD203B41FA5}">
                      <a16:colId xmlns:a16="http://schemas.microsoft.com/office/drawing/2014/main" xmlns="" val="653657475"/>
                    </a:ext>
                  </a:extLst>
                </a:gridCol>
              </a:tblGrid>
              <a:tr h="26074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7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2005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5557278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Число профессиональных театров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604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643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658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661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71835161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Численность зрителей: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5301458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всего, млн. человек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32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33,9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35,8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37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31794592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 среднем на 1000 человек населения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4897251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Число цирков</a:t>
                      </a:r>
                      <a:r>
                        <a:rPr lang="ru-RU" sz="1200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87482794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Численность зрителей</a:t>
                      </a:r>
                      <a:r>
                        <a:rPr lang="ru-RU" sz="1200" baseline="30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1)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3791067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всего, млн. человек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11,3</a:t>
                      </a:r>
                      <a:r>
                        <a:rPr lang="ru-RU" sz="1200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4677190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 среднем на 1000 человек населения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4454633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Число зоопарков</a:t>
                      </a:r>
                      <a:r>
                        <a:rPr lang="ru-RU" sz="1200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6606105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Число посещений зоопарков</a:t>
                      </a:r>
                      <a:r>
                        <a:rPr lang="ru-RU" sz="1200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1)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ru-RU" sz="1200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4360431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всего, млн.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8327284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 среднем на 1000 человек населения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6868076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Число музеев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2285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2687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2731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4526325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Число посещений музеев: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3134822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всего, млн.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73,2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75,6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81,0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85,9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90,1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95,8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102,7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32621886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 среднем на 1000 человек населения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703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56476861"/>
                  </a:ext>
                </a:extLst>
              </a:tr>
              <a:tr h="367083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Число учреждений культурно-досугового типа, тыс.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54,8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51,4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43,7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42,4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42,1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559330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spc="-2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Число общедоступных  библиотек, тыс.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51,2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49,5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46,1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43,2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40,8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39,8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40,1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13006291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Библиотечный фонд: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3341263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всего, млн. экз.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977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854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8503748"/>
                  </a:ext>
                </a:extLst>
              </a:tr>
              <a:tr h="217289">
                <a:tc>
                  <a:txBody>
                    <a:bodyPr/>
                    <a:lstStyle/>
                    <a:p>
                      <a:pPr marL="144145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в среднем на 1000 человек населения, экз.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7017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6820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6459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6208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6027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5923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ts val="7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5845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0582001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7" y="5949500"/>
            <a:ext cx="468052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ctr"/>
              </a:tabLst>
            </a:pPr>
            <a:r>
              <a:rPr kumimoji="0" lang="ru-RU" altLang="ru-RU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1)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2014 г. – без учета данных по Крымскому федеральному округу.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ctr"/>
              </a:tabLst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2) С 2010 г. Росгосцирк  стал учитывать гастрольную деятельность.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2009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1238</Words>
  <Application>Microsoft Office PowerPoint</Application>
  <PresentationFormat>Экран (4:3)</PresentationFormat>
  <Paragraphs>354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Роль культуры и искусства в развитии инновационной экономики  </vt:lpstr>
      <vt:lpstr>Наиболее распространенный подход к инновационному развитию экономики</vt:lpstr>
      <vt:lpstr>Культура и искусство – основа креативной экономики</vt:lpstr>
      <vt:lpstr>Понятие креативных индустрий</vt:lpstr>
      <vt:lpstr>Классификация креативных индустрий </vt:lpstr>
      <vt:lpstr>Креативная экономика – развивающийся сектор современной инновационной экономики</vt:lpstr>
      <vt:lpstr>Доля креативных индустрий на основных европейских рынках в 2011г. </vt:lpstr>
      <vt:lpstr>Культурный потенциал России в развитии креативной экономики</vt:lpstr>
      <vt:lpstr>Динамика основных показателей культуры в РФ</vt:lpstr>
      <vt:lpstr>Развитие креативного сектора экономики России как фактор перехода к устойчивому развитию</vt:lpstr>
      <vt:lpstr>РАСХОДЫ КОНСОЛИДИРОВАННОГО БЮДЖЕТА  РФ И ГОСУДАРСТВЕННЫХ ВНЕБЮДЖЕТНЫХ ФОНДОВ НА СОЦИАЛЬНО-КУЛЬТУРНЫЕ МЕРОПРИЯТИЯ в 2015 г. </vt:lpstr>
      <vt:lpstr>ОСНОВЫ ГОСУДАРСТВЕННОЙ КУЛЬТУРНОЙ ПОЛИТИКИ РФ</vt:lpstr>
      <vt:lpstr>ОСНОВЫ ГОСУДАРСТВЕННОЙ КУЛЬТУРНОЙ ПОЛИТИКИ РФ</vt:lpstr>
      <vt:lpstr>ОСНОВЫ ГОСУДАРСТВЕННОЙ КУЛЬТУРНОЙ ПОЛИТИКИ РФ</vt:lpstr>
      <vt:lpstr>Благодарю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AbductionLamp</dc:creator>
  <cp:lastModifiedBy>Admin</cp:lastModifiedBy>
  <cp:revision>256</cp:revision>
  <dcterms:created xsi:type="dcterms:W3CDTF">2014-10-24T06:03:39Z</dcterms:created>
  <dcterms:modified xsi:type="dcterms:W3CDTF">2016-12-03T18:59:27Z</dcterms:modified>
</cp:coreProperties>
</file>