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CF081-52E8-4AD1-9DCA-D5FBC99415C9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61268-A2A1-42E7-81E8-7ACEDD2828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(отсутствие в РФ своих всемирно признанных шариатских экспертов - пока они не вырастут, заменить их светскими; суверенитет)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61268-A2A1-42E7-81E8-7ACEDD28288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DDB6BB-FB44-4715-A44C-1B7EBBEB1D2D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D84CB7-6F57-4FFB-A4A7-E8E4EB7B9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Исламские финансы:</a:t>
            </a:r>
            <a:br>
              <a:rPr lang="ru-RU" sz="3200" b="1" dirty="0" smtClean="0"/>
            </a:br>
            <a:r>
              <a:rPr lang="ru-RU" sz="3200" b="1" dirty="0" smtClean="0"/>
              <a:t>перспективы формирования полноценной финансовой модели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584776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Яндиев Магомет Исаевич</a:t>
            </a:r>
          </a:p>
          <a:p>
            <a:r>
              <a:rPr lang="ru-RU" sz="2200" dirty="0" smtClean="0"/>
              <a:t>Экономический факультет</a:t>
            </a:r>
            <a:br>
              <a:rPr lang="ru-RU" sz="2200" dirty="0" smtClean="0"/>
            </a:br>
            <a:r>
              <a:rPr lang="ru-RU" sz="2200" dirty="0" smtClean="0"/>
              <a:t>МГУ им. М.В. Ломоносова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Ключевая проблема: </a:t>
            </a:r>
          </a:p>
          <a:p>
            <a:r>
              <a:rPr lang="ru-RU" dirty="0" smtClean="0"/>
              <a:t>МБ и ИП в ИФ, как и в традиционных финансах, затруднен доступ к финансированию</a:t>
            </a:r>
          </a:p>
          <a:p>
            <a:pPr>
              <a:buNone/>
            </a:pPr>
            <a:r>
              <a:rPr lang="ru-RU" dirty="0" smtClean="0"/>
              <a:t>   или</a:t>
            </a:r>
            <a:r>
              <a:rPr lang="ru-RU" dirty="0" smtClean="0"/>
              <a:t>: незначительность доли контрактов </a:t>
            </a:r>
            <a:r>
              <a:rPr lang="ru-RU" dirty="0" err="1" smtClean="0"/>
              <a:t>мушарака</a:t>
            </a:r>
            <a:r>
              <a:rPr lang="ru-RU" dirty="0" smtClean="0"/>
              <a:t> (бренда ИФ), доступных только крупным проектам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Отсутствие:</a:t>
            </a:r>
          </a:p>
          <a:p>
            <a:r>
              <a:rPr lang="ru-RU" dirty="0" smtClean="0"/>
              <a:t>исламского аналога ставки Либор</a:t>
            </a:r>
          </a:p>
          <a:p>
            <a:r>
              <a:rPr lang="ru-RU" dirty="0" smtClean="0"/>
              <a:t>исламского аналога рынка МБК</a:t>
            </a:r>
          </a:p>
          <a:p>
            <a:r>
              <a:rPr lang="ru-RU" dirty="0" smtClean="0"/>
              <a:t>инструментов регулирования ликвидности исламских финансовых институтов</a:t>
            </a:r>
          </a:p>
          <a:p>
            <a:r>
              <a:rPr lang="ru-RU" dirty="0" smtClean="0"/>
              <a:t>исламского аналога модели DCF</a:t>
            </a:r>
          </a:p>
          <a:p>
            <a:r>
              <a:rPr lang="ru-RU" dirty="0" smtClean="0"/>
              <a:t>наличие спекулятивной составляющей на фондовых биржах исламских стран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Исламская финансовая модель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300" b="1" dirty="0" smtClean="0"/>
              <a:t>Проект ФЗ "ОБ ОСОБЕННОСТЯХ ОСУЩЕСТВЛЕНИЯ НЕПРОЦЕНТНОЙ ФИНАНСОВОЙ ДЕЯТЕЛЬНОСТИ"</a:t>
            </a:r>
          </a:p>
          <a:p>
            <a:endParaRPr lang="ru-RU" sz="1100" dirty="0" smtClean="0"/>
          </a:p>
          <a:p>
            <a:pPr>
              <a:buNone/>
            </a:pPr>
            <a:r>
              <a:rPr lang="ru-RU" sz="1100" dirty="0" smtClean="0"/>
              <a:t>Непроцентный финансовый продукт это …</a:t>
            </a:r>
          </a:p>
          <a:p>
            <a:r>
              <a:rPr lang="ru-RU" sz="1100" dirty="0" smtClean="0"/>
              <a:t>1. Запрет на взимание вознаграждения за кредит, которое установлено в процентном отношении от суммы кредита</a:t>
            </a:r>
          </a:p>
          <a:p>
            <a:r>
              <a:rPr lang="ru-RU" sz="1100" dirty="0" smtClean="0"/>
              <a:t>2. Запрет на заключение договоров/контрактов, в которых обязательства сторон или одной из сторон зависят от случайного стечения обстоятельств</a:t>
            </a:r>
          </a:p>
          <a:p>
            <a:r>
              <a:rPr lang="ru-RU" sz="1100" dirty="0" smtClean="0"/>
              <a:t>3. Запрет на многократную куплю-продажу финансовых инструментов без наличия на то соответствующего информационного повода</a:t>
            </a:r>
          </a:p>
          <a:p>
            <a:r>
              <a:rPr lang="ru-RU" sz="1100" dirty="0" smtClean="0"/>
              <a:t>4. Запрет на переложение риска по финансовым инструментам на конечного потребителя. Финансовые организации обязаны разделять риски с клиентом</a:t>
            </a:r>
          </a:p>
          <a:p>
            <a:r>
              <a:rPr lang="ru-RU" sz="1100" dirty="0" smtClean="0"/>
              <a:t>5. Запрет на получение вознаграждения за предоставленное финансирование без принятия на себя риска</a:t>
            </a:r>
          </a:p>
          <a:p>
            <a:r>
              <a:rPr lang="ru-RU" sz="1100" dirty="0" smtClean="0"/>
              <a:t>6. Запрет на взимание штрафов и пени за просрочку возврата финансирования</a:t>
            </a:r>
          </a:p>
          <a:p>
            <a:r>
              <a:rPr lang="ru-RU" sz="1100" dirty="0" smtClean="0"/>
              <a:t>7. Запрет на продажу товаров, услуг, финансовых инструментов и иных активов, собственником которых продавец не является</a:t>
            </a:r>
          </a:p>
          <a:p>
            <a:r>
              <a:rPr lang="ru-RU" sz="1100" dirty="0" smtClean="0"/>
              <a:t>8. Запрет на продажу долга по стоимости, отличной от номинала долга</a:t>
            </a:r>
          </a:p>
          <a:p>
            <a:r>
              <a:rPr lang="ru-RU" sz="1100" dirty="0" smtClean="0"/>
              <a:t>9. Запрет на продажу долга в долг</a:t>
            </a:r>
          </a:p>
          <a:p>
            <a:r>
              <a:rPr lang="ru-RU" sz="1100" dirty="0" smtClean="0"/>
              <a:t>10. Долговое финансирование может привлекаться только для создания новых нефинансовых активов</a:t>
            </a:r>
          </a:p>
          <a:p>
            <a:r>
              <a:rPr lang="ru-RU" sz="1100" dirty="0" smtClean="0"/>
              <a:t>11. В основе исламских финансовых продуктов и услуг должны лежать активы, существующие физически</a:t>
            </a:r>
          </a:p>
          <a:p>
            <a:r>
              <a:rPr lang="ru-RU" sz="1100" dirty="0" smtClean="0"/>
              <a:t>12. Запрет на финансирование </a:t>
            </a:r>
            <a:r>
              <a:rPr lang="ru-RU" sz="1100" dirty="0" err="1" smtClean="0"/>
              <a:t>нехаляльного</a:t>
            </a:r>
            <a:r>
              <a:rPr lang="ru-RU" sz="1100" dirty="0" smtClean="0"/>
              <a:t> бизнеса и деятельности: все, что связано с алкоголем, табаком, свининой и пр.</a:t>
            </a:r>
            <a:endParaRPr lang="ru-RU" sz="11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Концептуальная модель организации в России индустрии исламских финансов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smtClean="0"/>
              <a:t>Непроцентный финансовый продукт</a:t>
            </a:r>
          </a:p>
          <a:p>
            <a:r>
              <a:rPr lang="ru-RU" dirty="0" smtClean="0"/>
              <a:t>Непроцентная финансовая деятельность</a:t>
            </a:r>
          </a:p>
          <a:p>
            <a:r>
              <a:rPr lang="ru-RU" dirty="0" smtClean="0"/>
              <a:t>Непроцентная финансовая организация</a:t>
            </a:r>
          </a:p>
          <a:p>
            <a:r>
              <a:rPr lang="ru-RU" dirty="0" smtClean="0"/>
              <a:t>Лицензирование непроцентной финансовой деятельности</a:t>
            </a:r>
          </a:p>
          <a:p>
            <a:endParaRPr lang="ru-RU" dirty="0" smtClean="0"/>
          </a:p>
          <a:p>
            <a:r>
              <a:rPr lang="ru-RU" dirty="0" smtClean="0"/>
              <a:t>Статус непроцентной финансовой организации предоставляет непроцентным финансовым организациям доступ к специальному правовому режиму </a:t>
            </a:r>
          </a:p>
          <a:p>
            <a:endParaRPr lang="ru-RU" dirty="0" smtClean="0"/>
          </a:p>
          <a:p>
            <a:r>
              <a:rPr lang="ru-RU" dirty="0" smtClean="0"/>
              <a:t>Лицензия на осуществление непроцентной финансовой деятельности предоставляется финансовым организациям, которые разработали и согласовали в Уполномоченном органе пакет документов, регламентирующих предоставление непроцентных продуктов и услуг</a:t>
            </a:r>
          </a:p>
          <a:p>
            <a:endParaRPr lang="ru-RU" dirty="0" smtClean="0"/>
          </a:p>
          <a:p>
            <a:r>
              <a:rPr lang="ru-RU" dirty="0" smtClean="0"/>
              <a:t>При Уполномоченном органе - Комитет по непроцентной финансовой деятельности</a:t>
            </a:r>
          </a:p>
          <a:p>
            <a:endParaRPr lang="ru-RU" dirty="0" smtClean="0"/>
          </a:p>
          <a:p>
            <a:r>
              <a:rPr lang="ru-RU" dirty="0" smtClean="0"/>
              <a:t>Непроцентная финансовая организация вправе создавать в своей структуре специальный Экспертный Совет по вопросам непроцентной финансовой деятельности, в функции которого будет входить согласование условий предоставления непроцентных продуктов и услуг клиентам. </a:t>
            </a:r>
          </a:p>
          <a:p>
            <a:r>
              <a:rPr lang="ru-RU" dirty="0" smtClean="0"/>
              <a:t>Непроцентная финансовая организация не вправе рекламировать и реализовывать непроцентные финансовые продукты и услуги без их согласования Экспертным Советом.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b="1" dirty="0" smtClean="0"/>
              <a:t>    Проект </a:t>
            </a:r>
            <a:r>
              <a:rPr lang="ru-RU" b="1" dirty="0" smtClean="0"/>
              <a:t>ФЗ "ОБ ОСОБЕННОСТЯХ НАЛОГООБЛОЖЕНИЯ НЕПРОЦЕНТНОЙ ФИНАНСОВОЙ ДЕЯТЕЛЬНОСТИ"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Статья 2. В целях налогового и бухгалтерского учета приравнять доход, получаемый по непроцентным финансовым продуктам, к получаемым процентным платежам с отнесением на прибыль до налогообложения налогом на прибыль.</a:t>
            </a:r>
          </a:p>
          <a:p>
            <a:endParaRPr lang="ru-RU" dirty="0" smtClean="0"/>
          </a:p>
          <a:p>
            <a:r>
              <a:rPr lang="ru-RU" dirty="0" smtClean="0"/>
              <a:t>Статья 3. В целях налогового и бухгалтерского учета отнести выплаты, осуществляемые по непроцентным финансовым продуктам в пределах их номинальной или первоначальной стоимости, на себестоимость производства товаров и услуг, а выплаты, осуществляемые по непроцентным финансовым продуктам сверх их номинальной или первоначальной стоимости, отнести на прибыль до налогообложения налогом на прибыль.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Вызовы и угрозы для индустрии ИФ со стороны высоких технологий и сети Интернет: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ИФ могут стать </a:t>
            </a:r>
            <a:r>
              <a:rPr lang="ru-RU" dirty="0" err="1" smtClean="0"/>
              <a:t>узконишевым</a:t>
            </a:r>
            <a:r>
              <a:rPr lang="ru-RU" dirty="0" smtClean="0"/>
              <a:t> выбором наиболее религиозной части мусульман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300" b="1" dirty="0" smtClean="0"/>
              <a:t>   Причины </a:t>
            </a:r>
            <a:r>
              <a:rPr lang="ru-RU" sz="2300" b="1" dirty="0" smtClean="0"/>
              <a:t>формирования и стремительного роста индустрии ИФ:</a:t>
            </a:r>
          </a:p>
          <a:p>
            <a:r>
              <a:rPr lang="ru-RU" sz="2300" dirty="0" smtClean="0"/>
              <a:t>избыточная ликвидность "исламских" стран</a:t>
            </a:r>
          </a:p>
          <a:p>
            <a:r>
              <a:rPr lang="ru-RU" sz="2300" dirty="0" smtClean="0"/>
              <a:t>увеличение в мире числа мусульман, пользующихся финансовыми продуктами, </a:t>
            </a:r>
          </a:p>
          <a:p>
            <a:endParaRPr lang="ru-RU" sz="2300" dirty="0" smtClean="0"/>
          </a:p>
          <a:p>
            <a:pPr>
              <a:buNone/>
            </a:pPr>
            <a:r>
              <a:rPr lang="ru-RU" sz="2300" b="1" dirty="0" smtClean="0"/>
              <a:t>   Причины </a:t>
            </a:r>
            <a:r>
              <a:rPr lang="ru-RU" sz="2300" b="1" dirty="0" smtClean="0"/>
              <a:t>стремительного роста индустрии ИФ в немусульманских странах:</a:t>
            </a:r>
          </a:p>
          <a:p>
            <a:r>
              <a:rPr lang="ru-RU" sz="2300" dirty="0" smtClean="0"/>
              <a:t>потребность в расширении </a:t>
            </a:r>
            <a:r>
              <a:rPr lang="ru-RU" sz="2300" dirty="0" err="1" smtClean="0"/>
              <a:t>разноообразия</a:t>
            </a:r>
            <a:r>
              <a:rPr lang="ru-RU" sz="2300" dirty="0" smtClean="0"/>
              <a:t> на </a:t>
            </a:r>
            <a:r>
              <a:rPr lang="ru-RU" sz="2300" dirty="0" err="1" smtClean="0"/>
              <a:t>финрынках</a:t>
            </a:r>
            <a:endParaRPr lang="ru-RU" sz="2300" dirty="0" smtClean="0"/>
          </a:p>
          <a:p>
            <a:r>
              <a:rPr lang="ru-RU" sz="2300" dirty="0" smtClean="0"/>
              <a:t>рост в мире привлекательности этичного ведения бизнеса</a:t>
            </a: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/>
              <a:t>Яндиев М. Теория финансов. Учебное пособие. СПб: </a:t>
            </a:r>
            <a:r>
              <a:rPr lang="ru-RU" sz="2600" dirty="0" err="1" smtClean="0"/>
              <a:t>Интермедиа</a:t>
            </a:r>
            <a:r>
              <a:rPr lang="ru-RU" sz="2600" dirty="0" smtClean="0"/>
              <a:t>, 2016</a:t>
            </a:r>
          </a:p>
          <a:p>
            <a:endParaRPr lang="ru-RU" sz="2600" dirty="0" smtClean="0"/>
          </a:p>
          <a:p>
            <a:r>
              <a:rPr lang="ru-RU" sz="2600" dirty="0" err="1" smtClean="0"/>
              <a:t>Озиев</a:t>
            </a:r>
            <a:r>
              <a:rPr lang="ru-RU" sz="2600" dirty="0" smtClean="0"/>
              <a:t> Г., Яндиев М. Контрактная основа исламского </a:t>
            </a:r>
            <a:r>
              <a:rPr lang="ru-RU" sz="2600" dirty="0" err="1" smtClean="0"/>
              <a:t>банкинга</a:t>
            </a:r>
            <a:r>
              <a:rPr lang="ru-RU" sz="2600" dirty="0" smtClean="0"/>
              <a:t>. М.: Исламская книга, 2015</a:t>
            </a:r>
          </a:p>
          <a:p>
            <a:endParaRPr lang="ru-RU" sz="2600" dirty="0" smtClean="0"/>
          </a:p>
          <a:p>
            <a:r>
              <a:rPr lang="ru-RU" sz="2600" dirty="0" err="1" smtClean="0"/>
              <a:t>Костандян</a:t>
            </a:r>
            <a:r>
              <a:rPr lang="ru-RU" sz="2600" dirty="0" smtClean="0"/>
              <a:t> Б. Сравнительный анализ </a:t>
            </a:r>
            <a:r>
              <a:rPr lang="ru-RU" sz="2600" dirty="0" err="1" smtClean="0"/>
              <a:t>сукук</a:t>
            </a:r>
            <a:r>
              <a:rPr lang="ru-RU" sz="2600" dirty="0" smtClean="0"/>
              <a:t> и традиционных облигаций на базе модели </a:t>
            </a:r>
            <a:r>
              <a:rPr lang="ru-RU" sz="2600" dirty="0" err="1" smtClean="0"/>
              <a:t>Value-at-risk</a:t>
            </a:r>
            <a:r>
              <a:rPr lang="ru-RU" sz="2600" dirty="0" smtClean="0"/>
              <a:t>. "</a:t>
            </a:r>
            <a:r>
              <a:rPr lang="ru-RU" sz="2600" dirty="0" err="1" smtClean="0"/>
              <a:t>Russian</a:t>
            </a:r>
            <a:r>
              <a:rPr lang="ru-RU" sz="2600" dirty="0" smtClean="0"/>
              <a:t> </a:t>
            </a:r>
            <a:r>
              <a:rPr lang="ru-RU" sz="2600" dirty="0" err="1" smtClean="0"/>
              <a:t>Review</a:t>
            </a:r>
            <a:r>
              <a:rPr lang="ru-RU" sz="2600" dirty="0" smtClean="0"/>
              <a:t>. Русское Обозрение", № 2, 2015: </a:t>
            </a:r>
            <a:r>
              <a:rPr lang="ru-RU" sz="2600" dirty="0" err="1" smtClean="0"/>
              <a:t>www.rusreview.com</a:t>
            </a:r>
            <a:endParaRPr lang="ru-RU" sz="2600" dirty="0" smtClean="0"/>
          </a:p>
          <a:p>
            <a:endParaRPr lang="ru-RU" sz="2600" dirty="0" smtClean="0"/>
          </a:p>
          <a:p>
            <a:r>
              <a:rPr lang="ru-RU" sz="2600" dirty="0" err="1" smtClean="0"/>
              <a:t>Абдрашев</a:t>
            </a:r>
            <a:r>
              <a:rPr lang="ru-RU" sz="2600" dirty="0" smtClean="0"/>
              <a:t> Н. Сравнение акций исламских и традиционных банков методом </a:t>
            </a:r>
            <a:r>
              <a:rPr lang="ru-RU" sz="2600" dirty="0" err="1" smtClean="0"/>
              <a:t>Value-at-risk</a:t>
            </a:r>
            <a:r>
              <a:rPr lang="ru-RU" sz="2600" dirty="0" smtClean="0"/>
              <a:t>. "</a:t>
            </a:r>
            <a:r>
              <a:rPr lang="ru-RU" sz="2600" dirty="0" err="1" smtClean="0"/>
              <a:t>Russian</a:t>
            </a:r>
            <a:r>
              <a:rPr lang="ru-RU" sz="2600" dirty="0" smtClean="0"/>
              <a:t> </a:t>
            </a:r>
            <a:r>
              <a:rPr lang="ru-RU" sz="2600" dirty="0" err="1" smtClean="0"/>
              <a:t>Review</a:t>
            </a:r>
            <a:r>
              <a:rPr lang="ru-RU" sz="2600" dirty="0" smtClean="0"/>
              <a:t>. Русское Обозрение", № 2, 2015: </a:t>
            </a:r>
            <a:r>
              <a:rPr lang="ru-RU" sz="2600" dirty="0" err="1" smtClean="0"/>
              <a:t>www.rusreview.com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3200" b="1" dirty="0" smtClean="0"/>
              <a:t>СПАСИБО ЗА ВНИМАНИЕ!</a:t>
            </a:r>
          </a:p>
          <a:p>
            <a:pPr algn="ctr">
              <a:buNone/>
            </a:pPr>
            <a:endParaRPr lang="ru-RU" b="1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http://ssrn.com/author=1278584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mag2097@mail.ru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679</Words>
  <Application>Microsoft Office PowerPoint</Application>
  <PresentationFormat>Экран (4:3)</PresentationFormat>
  <Paragraphs>77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Исламские финансы: перспективы формирования полноценной финансовой модели</vt:lpstr>
      <vt:lpstr>Исламская финансовая модель</vt:lpstr>
      <vt:lpstr>Концептуальная модель организации в России индустрии исламских финансов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Исламские финансы: перспективы формирования полноценной финансовой модели</dc:title>
  <dc:creator>MSU</dc:creator>
  <cp:lastModifiedBy>MSU</cp:lastModifiedBy>
  <cp:revision>5</cp:revision>
  <dcterms:created xsi:type="dcterms:W3CDTF">2016-11-20T14:05:39Z</dcterms:created>
  <dcterms:modified xsi:type="dcterms:W3CDTF">2016-11-23T21:18:17Z</dcterms:modified>
</cp:coreProperties>
</file>