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58" r:id="rId10"/>
    <p:sldId id="262" r:id="rId11"/>
    <p:sldId id="264" r:id="rId12"/>
    <p:sldId id="268" r:id="rId13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396490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926307"/>
            <a:ext cx="8229600" cy="1131094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5800"/>
            </a:lvl1pPr>
          </a:lstStyle>
          <a:p>
            <a:pPr lvl="0">
              <a:defRPr sz="1800"/>
            </a:pPr>
            <a:r>
              <a:rPr sz="5800"/>
              <a:t>Текст заголовка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43351"/>
          </a:xfrm>
          <a:prstGeom prst="rect">
            <a:avLst/>
          </a:prstGeom>
        </p:spPr>
        <p:txBody>
          <a:bodyPr lIns="0" tIns="0" rIns="0" bIns="0"/>
          <a:lstStyle>
            <a:lvl1pPr marL="450056" indent="-450056" defTabSz="457200">
              <a:defRPr sz="4200"/>
            </a:lvl1pPr>
            <a:lvl2pPr marL="885825" indent="-428625" defTabSz="457200">
              <a:defRPr sz="4200"/>
            </a:lvl2pPr>
            <a:lvl3pPr marL="1314450" indent="-400050" defTabSz="457200">
              <a:defRPr sz="4200"/>
            </a:lvl3pPr>
            <a:lvl4pPr marL="1851660" indent="-480060" defTabSz="457200">
              <a:defRPr sz="4200"/>
            </a:lvl4pPr>
            <a:lvl5pPr marL="2308860" indent="-480060" defTabSz="457200">
              <a:defRPr sz="4200"/>
            </a:lvl5pPr>
          </a:lstStyle>
          <a:p>
            <a:pPr lvl="0">
              <a:defRPr sz="1800"/>
            </a:pPr>
            <a:r>
              <a:rPr sz="4200"/>
              <a:t>Уровень текста 1</a:t>
            </a:r>
          </a:p>
          <a:p>
            <a:pPr lvl="1">
              <a:defRPr sz="1800"/>
            </a:pPr>
            <a:r>
              <a:rPr sz="4200"/>
              <a:t>Уровень текста 2</a:t>
            </a:r>
          </a:p>
          <a:p>
            <a:pPr lvl="2">
              <a:defRPr sz="1800"/>
            </a:pPr>
            <a:r>
              <a:rPr sz="4200"/>
              <a:t>Уровень текста 3</a:t>
            </a:r>
          </a:p>
          <a:p>
            <a:pPr lvl="3">
              <a:defRPr sz="1800"/>
            </a:pPr>
            <a:r>
              <a:rPr sz="4200"/>
              <a:t>Уровень текста 4</a:t>
            </a:r>
          </a:p>
          <a:p>
            <a:pPr lvl="4">
              <a:defRPr sz="1800"/>
            </a:pPr>
            <a:r>
              <a:rPr sz="4200"/>
              <a:t>Уровень текста 5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5595065"/>
            <a:ext cx="2133600" cy="33274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792288" y="3171826"/>
            <a:ext cx="5486401" cy="1710930"/>
          </a:xfrm>
          <a:prstGeom prst="rect">
            <a:avLst/>
          </a:prstGeom>
        </p:spPr>
        <p:txBody>
          <a:bodyPr lIns="0" tIns="0" rIns="0" bIns="0" anchor="b"/>
          <a:lstStyle>
            <a:lvl1pPr algn="l" defTabSz="342900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792288" y="4882760"/>
            <a:ext cx="5486401" cy="1117991"/>
          </a:xfrm>
          <a:prstGeom prst="rect">
            <a:avLst/>
          </a:prstGeom>
        </p:spPr>
        <p:txBody>
          <a:bodyPr lIns="0" tIns="0" rIns="0" bIns="0"/>
          <a:lstStyle>
            <a:lvl1pPr marL="0" indent="0" defTabSz="342900">
              <a:spcBef>
                <a:spcPts val="200"/>
              </a:spcBef>
              <a:buSzTx/>
              <a:buFontTx/>
              <a:buNone/>
              <a:defRPr sz="1200"/>
            </a:lvl1pPr>
            <a:lvl2pPr marL="0" indent="342900" defTabSz="342900">
              <a:spcBef>
                <a:spcPts val="200"/>
              </a:spcBef>
              <a:buSzTx/>
              <a:buFontTx/>
              <a:buNone/>
              <a:defRPr sz="1200"/>
            </a:lvl2pPr>
            <a:lvl3pPr marL="0" indent="685800" defTabSz="342900">
              <a:spcBef>
                <a:spcPts val="200"/>
              </a:spcBef>
              <a:buSzTx/>
              <a:buFontTx/>
              <a:buNone/>
              <a:defRPr sz="1200"/>
            </a:lvl3pPr>
            <a:lvl4pPr marL="0" indent="1028700" defTabSz="342900">
              <a:spcBef>
                <a:spcPts val="200"/>
              </a:spcBef>
              <a:buSzTx/>
              <a:buFontTx/>
              <a:buNone/>
              <a:defRPr sz="1200"/>
            </a:lvl4pPr>
            <a:lvl5pPr marL="0" indent="1371600" defTabSz="342900">
              <a:spcBef>
                <a:spcPts val="200"/>
              </a:spcBef>
              <a:buSzTx/>
              <a:buFontTx/>
              <a:buNone/>
              <a:defRPr sz="1200"/>
            </a:lvl5pPr>
          </a:lstStyle>
          <a:p>
            <a:pPr lvl="0">
              <a:defRPr sz="1800"/>
            </a:pPr>
            <a:r>
              <a:rPr sz="1200"/>
              <a:t>Уровень текста 1</a:t>
            </a:r>
          </a:p>
          <a:p>
            <a:pPr lvl="1">
              <a:defRPr sz="1800"/>
            </a:pPr>
            <a:r>
              <a:rPr sz="1200"/>
              <a:t>Уровень текста 2</a:t>
            </a:r>
          </a:p>
          <a:p>
            <a:pPr lvl="2">
              <a:defRPr sz="1800"/>
            </a:pPr>
            <a:r>
              <a:rPr sz="1200"/>
              <a:t>Уровень текста 3</a:t>
            </a:r>
          </a:p>
          <a:p>
            <a:pPr lvl="3">
              <a:defRPr sz="1800"/>
            </a:pPr>
            <a:r>
              <a:rPr sz="1200"/>
              <a:t>Уровень текста 4</a:t>
            </a:r>
          </a:p>
          <a:p>
            <a:pPr lvl="4">
              <a:defRPr sz="1800"/>
            </a:pPr>
            <a:r>
              <a:rPr sz="1200"/>
              <a:t>Уровень текста 5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553200" y="5626815"/>
            <a:ext cx="2133600" cy="269241"/>
          </a:xfrm>
          <a:prstGeom prst="rect">
            <a:avLst/>
          </a:prstGeom>
        </p:spPr>
        <p:txBody>
          <a:bodyPr lIns="0" tIns="0" rIns="0" bIns="0"/>
          <a:lstStyle>
            <a:lvl1pPr defTabSz="4572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553200" y="5626815"/>
            <a:ext cx="2133600" cy="269241"/>
          </a:xfrm>
          <a:prstGeom prst="rect">
            <a:avLst/>
          </a:prstGeom>
        </p:spPr>
        <p:txBody>
          <a:bodyPr lIns="0" tIns="0" rIns="0" bIns="0"/>
          <a:lstStyle>
            <a:lvl1pPr defTabSz="4572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926307"/>
            <a:ext cx="8229600" cy="1131094"/>
          </a:xfrm>
          <a:prstGeom prst="rect">
            <a:avLst/>
          </a:prstGeom>
        </p:spPr>
        <p:txBody>
          <a:bodyPr lIns="0" tIns="0" rIns="0" bIns="0"/>
          <a:lstStyle>
            <a:lvl1pPr defTabSz="342900"/>
          </a:lstStyle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43351"/>
          </a:xfrm>
          <a:prstGeom prst="rect">
            <a:avLst/>
          </a:prstGeom>
        </p:spPr>
        <p:txBody>
          <a:bodyPr lIns="0" tIns="0" rIns="0" bIns="0"/>
          <a:lstStyle>
            <a:lvl1pPr defTabSz="342900">
              <a:spcBef>
                <a:spcPts val="500"/>
              </a:spcBef>
            </a:lvl1pPr>
            <a:lvl2pPr marL="669472" indent="-326572" defTabSz="342900">
              <a:spcBef>
                <a:spcPts val="500"/>
              </a:spcBef>
            </a:lvl2pPr>
            <a:lvl3pPr marL="990600" defTabSz="342900">
              <a:spcBef>
                <a:spcPts val="500"/>
              </a:spcBef>
            </a:lvl3pPr>
            <a:lvl4pPr marL="1394460" defTabSz="342900">
              <a:spcBef>
                <a:spcPts val="500"/>
              </a:spcBef>
            </a:lvl4pPr>
            <a:lvl5pPr marL="1737360" defTabSz="342900">
              <a:spcBef>
                <a:spcPts val="500"/>
              </a:spcBef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553200" y="5626815"/>
            <a:ext cx="2133600" cy="269241"/>
          </a:xfrm>
          <a:prstGeom prst="rect">
            <a:avLst/>
          </a:prstGeom>
        </p:spPr>
        <p:txBody>
          <a:bodyPr lIns="0" tIns="0" rIns="0" bIns="0"/>
          <a:lstStyle>
            <a:lvl1pPr defTabSz="4572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6553200" y="5595064"/>
            <a:ext cx="2133600" cy="33274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6553200" y="5595064"/>
            <a:ext cx="2133600" cy="33274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.msu.ru/departments/cphe/" TargetMode="External"/><Relationship Id="rId2" Type="http://schemas.openxmlformats.org/officeDocument/2006/relationships/hyperlink" Target="mailto:fingramota@econ.msu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con.msu.ru/departments/cphe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956" y="2126215"/>
            <a:ext cx="7772401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Tuning Center </a:t>
            </a:r>
            <a:br>
              <a:rPr lang="en-US" dirty="0" smtClean="0"/>
            </a:br>
            <a:r>
              <a:rPr lang="en-US" sz="2700" dirty="0" err="1" smtClean="0"/>
              <a:t>Center</a:t>
            </a:r>
            <a:r>
              <a:rPr lang="en-US" sz="2700" dirty="0" smtClean="0"/>
              <a:t> for Higher education contemporary problems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506" y="620688"/>
            <a:ext cx="7772401" cy="1500188"/>
          </a:xfrm>
        </p:spPr>
        <p:txBody>
          <a:bodyPr/>
          <a:lstStyle/>
          <a:p>
            <a:pPr algn="r"/>
            <a:r>
              <a:rPr lang="en-US" dirty="0" smtClean="0"/>
              <a:t>Lomonosov Moscow State University</a:t>
            </a:r>
          </a:p>
          <a:p>
            <a:pPr algn="r"/>
            <a:r>
              <a:rPr lang="en-US" dirty="0" smtClean="0"/>
              <a:t>Faculty of Economics</a:t>
            </a:r>
            <a:endParaRPr lang="ru-RU" dirty="0"/>
          </a:p>
        </p:txBody>
      </p:sp>
      <p:pic>
        <p:nvPicPr>
          <p:cNvPr id="7" name="image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49199" y="4765115"/>
            <a:ext cx="2043682" cy="74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6" y="4109394"/>
            <a:ext cx="3578397" cy="24869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874358" y="554650"/>
            <a:ext cx="7812442" cy="1296145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lang="ru-RU" sz="4400" dirty="0" err="1" smtClean="0"/>
              <a:t>уни</a:t>
            </a:r>
            <a:r>
              <a:rPr sz="4400" dirty="0" err="1" smtClean="0"/>
              <a:t>версальные</a:t>
            </a:r>
            <a:r>
              <a:rPr sz="4400" dirty="0" smtClean="0"/>
              <a:t> </a:t>
            </a:r>
            <a:r>
              <a:rPr sz="4400" dirty="0" err="1"/>
              <a:t>компетенции</a:t>
            </a:r>
            <a:endParaRPr sz="4400" dirty="0"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19" name="Table 119"/>
          <p:cNvGraphicFramePr/>
          <p:nvPr>
            <p:extLst>
              <p:ext uri="{D42A27DB-BD31-4B8C-83A1-F6EECF244321}">
                <p14:modId xmlns:p14="http://schemas.microsoft.com/office/powerpoint/2010/main" val="1175637089"/>
              </p:ext>
            </p:extLst>
          </p:nvPr>
        </p:nvGraphicFramePr>
        <p:xfrm>
          <a:off x="683568" y="2150441"/>
          <a:ext cx="8208912" cy="3829012"/>
        </p:xfrm>
        <a:graphic>
          <a:graphicData uri="http://schemas.openxmlformats.org/drawingml/2006/table">
            <a:tbl>
              <a:tblPr firstRow="1" bandRow="1"/>
              <a:tblGrid>
                <a:gridCol w="1751325"/>
                <a:gridCol w="6457587"/>
              </a:tblGrid>
              <a:tr h="129096"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Наименование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категории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компетенций</a:t>
                      </a:r>
                      <a:endParaRPr sz="1100" b="1" dirty="0">
                        <a:latin typeface="Arial" panose="020B0604020202020204" pitchFamily="34" charset="0"/>
                        <a:ea typeface="Helvetica CY Plain"/>
                        <a:cs typeface="Arial" panose="020B0604020202020204" pitchFamily="34" charset="0"/>
                        <a:sym typeface="Helvetica CY Plai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Код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и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наименование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универсальной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компетенции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выпускника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программы</a:t>
                      </a:r>
                      <a:r>
                        <a:rPr sz="1100" b="1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b="1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бакалавриата</a:t>
                      </a:r>
                      <a:endParaRPr sz="1100" b="1" dirty="0">
                        <a:latin typeface="Arial" panose="020B0604020202020204" pitchFamily="34" charset="0"/>
                        <a:ea typeface="Helvetica CY Plain"/>
                        <a:cs typeface="Arial" panose="020B0604020202020204" pitchFamily="34" charset="0"/>
                        <a:sym typeface="Helvetica CY Plai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555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Системное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и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критическое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мышление</a:t>
                      </a:r>
                      <a:endParaRPr sz="1100" dirty="0">
                        <a:latin typeface="Arial" panose="020B0604020202020204" pitchFamily="34" charset="0"/>
                        <a:ea typeface="Helvetica CY Plain"/>
                        <a:cs typeface="Arial" panose="020B0604020202020204" pitchFamily="34" charset="0"/>
                        <a:sym typeface="Helvetica CY Plai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УК-1. Способен осуществлять поиск, критический анализ и синтез информации, применять системный подход, основанный на научном мировоззрении, для решения поставленных задач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555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Разработка и реализация проектов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УК-2. Способен определять круг задач в рамках поставленной цели и выбирать оптимальные способы их решения, исходя из действующих правовых норм и имеющихся ресурсов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6096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Командная работа и лидерство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УК-3. Способен осуществлять социальное взаимодействие и реализовывать свою роль в команде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555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Коммуникация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УК-4. Способен осуществлять деловую коммуникацию в устной и письменной формах на государственном(ых) и иностранном(ых) языках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555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Межкультурное взаимодействие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УК-5. Способен воспринимать межкультурное разнообразие общества в социально-историческом, этическом и философском контекстах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347">
                <a:tc rowSpan="2"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Самоорганизация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и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саморазвитие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(в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т.ч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.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Здоровьесбережение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УК-6. Способен управлять своим временем, выстраивать и реализовывать траекторию саморазвития на основе принципов образования в течение всей жизни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УК-7. Способен поддерживать должный уровень физической подготовленности для обеспечения полноценной социальной и профессиональной деятельности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6212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Экономическая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культура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D1BB"/>
                        </a:gs>
                        <a:gs pos="35000">
                          <a:srgbClr val="FFDECF"/>
                        </a:gs>
                        <a:gs pos="100000">
                          <a:srgbClr val="FFF2ED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УК-8. Способен принимать обоснованные и ответственные решения в сфере личных финансов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D1BB"/>
                        </a:gs>
                        <a:gs pos="35000">
                          <a:srgbClr val="FFDECF"/>
                        </a:gs>
                        <a:gs pos="100000">
                          <a:srgbClr val="FFF2ED"/>
                        </a:gs>
                      </a:gsLst>
                      <a:lin ang="16200000" scaled="0"/>
                    </a:gradFill>
                  </a:tcPr>
                </a:tc>
              </a:tr>
              <a:tr h="129096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Правовая культура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УК-9. Способен принимать обоснованные и ответственные решения на личном уровне в сфере правовых отношений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6096">
                <a:tc>
                  <a:txBody>
                    <a:bodyPr/>
                    <a:lstStyle/>
                    <a:p>
                      <a:pPr lvl="0" algn="l" defTabSz="457200">
                        <a:spcBef>
                          <a:spcPts val="1000"/>
                        </a:spcBef>
                        <a:defRPr sz="1800" b="0" i="0"/>
                      </a:pP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Безопасность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жизнедеятельности</a:t>
                      </a:r>
                      <a:endParaRPr sz="1100" dirty="0">
                        <a:latin typeface="Arial" panose="020B0604020202020204" pitchFamily="34" charset="0"/>
                        <a:ea typeface="Helvetica CY Plain"/>
                        <a:cs typeface="Arial" panose="020B0604020202020204" pitchFamily="34" charset="0"/>
                        <a:sym typeface="Helvetica CY Plai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УК-10.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Способен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создавать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и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поддерживать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безопасные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условия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жизнедеятельности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, в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том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числе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при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возникновении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чрезвычайных</a:t>
                      </a:r>
                      <a:r>
                        <a:rPr sz="1100" dirty="0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 </a:t>
                      </a:r>
                      <a:r>
                        <a:rPr sz="1100" dirty="0" err="1">
                          <a:latin typeface="Arial" panose="020B0604020202020204" pitchFamily="34" charset="0"/>
                          <a:ea typeface="Helvetica CY Plain"/>
                          <a:cs typeface="Arial" panose="020B0604020202020204" pitchFamily="34" charset="0"/>
                          <a:sym typeface="Helvetica CY Plain"/>
                        </a:rPr>
                        <a:t>ситуаций</a:t>
                      </a:r>
                      <a:endParaRPr sz="1100" dirty="0">
                        <a:latin typeface="Arial" panose="020B0604020202020204" pitchFamily="34" charset="0"/>
                        <a:ea typeface="Helvetica CY Plain"/>
                        <a:cs typeface="Arial" panose="020B0604020202020204" pitchFamily="34" charset="0"/>
                        <a:sym typeface="Helvetica CY Plai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6892" y="442132"/>
            <a:ext cx="1683642" cy="61020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58099" y="1196751"/>
            <a:ext cx="7812442" cy="1296145"/>
          </a:xfrm>
          <a:prstGeom prst="rect">
            <a:avLst/>
          </a:prstGeom>
        </p:spPr>
        <p:txBody>
          <a:bodyPr/>
          <a:lstStyle>
            <a:lvl1pPr algn="l">
              <a:defRPr sz="3400"/>
            </a:lvl1pPr>
          </a:lstStyle>
          <a:p>
            <a:pPr lvl="0">
              <a:defRPr sz="1800"/>
            </a:pPr>
            <a:r>
              <a:rPr sz="3400"/>
              <a:t>программа повышения квалификации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755883" y="2098627"/>
            <a:ext cx="763223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r>
              <a:t>учебно-тематический план</a:t>
            </a:r>
          </a:p>
        </p:txBody>
      </p:sp>
      <p:graphicFrame>
        <p:nvGraphicFramePr>
          <p:cNvPr id="156" name="Table 156"/>
          <p:cNvGraphicFramePr/>
          <p:nvPr/>
        </p:nvGraphicFramePr>
        <p:xfrm>
          <a:off x="765591" y="2721610"/>
          <a:ext cx="7612816" cy="3445256"/>
        </p:xfrm>
        <a:graphic>
          <a:graphicData uri="http://schemas.openxmlformats.org/drawingml/2006/table">
            <a:tbl>
              <a:tblPr bandRow="1"/>
              <a:tblGrid>
                <a:gridCol w="7612816"/>
              </a:tblGrid>
              <a:tr h="435610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Входное и заключительное тестирование и анкетирование слушателей курса для оценки стартового/заключительного уровня финансовой грамотности и опыта преподавания проблематики финансовой грамотности.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 b="1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Тема 1. </a:t>
                      </a: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Компетентностный подход при разработке и реализации рабочих программ дисциплин (модулей) в области финансовой грамотности студентов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 b="1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Тема 2. </a:t>
                      </a: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Содержание компетенции «способность принимать обоснованные и ответственные решения                   в сфере личных финансов»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 b="1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Тема 3. </a:t>
                      </a: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Содержание и структура дисциплин (модулей) в области финансовой грамотности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 b="1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Тема 4.</a:t>
                      </a: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Учебно-методическое обеспечение дисциплин (модулей) в области финансовой грамотности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 b="1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Тема 5.</a:t>
                      </a: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Фонды оценочных средств результатов обучения для дисциплин (модулей) в области               финансовой грамотности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91975">
                <a:tc>
                  <a:txBody>
                    <a:bodyPr/>
                    <a:lstStyle/>
                    <a:p>
                      <a:pPr lvl="0" algn="l" defTabSz="449580">
                        <a:lnSpc>
                          <a:spcPct val="115000"/>
                        </a:lnSpc>
                        <a:defRPr sz="1800" b="0" i="0"/>
                      </a:pPr>
                      <a:r>
                        <a:rPr sz="1200" b="1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Итоговая аттестация </a:t>
                      </a:r>
                      <a:r>
                        <a:rPr sz="1200">
                          <a:uFill>
                            <a:solidFill/>
                          </a:u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(презентация готовых учебных курсов, адаптированных под потребности вуза-партнера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15151"/>
                      </a:solidFill>
                      <a:prstDash val="sysDot"/>
                      <a:miter lim="400000"/>
                    </a:lnL>
                    <a:lnR w="12700">
                      <a:solidFill>
                        <a:srgbClr val="515151"/>
                      </a:solidFill>
                      <a:prstDash val="sysDot"/>
                      <a:miter lim="400000"/>
                    </a:lnR>
                    <a:lnT w="12700">
                      <a:solidFill>
                        <a:srgbClr val="515151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15151"/>
                      </a:solidFill>
                      <a:prstDash val="sysDot"/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08246" y="242367"/>
            <a:ext cx="1683642" cy="61020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747712" y="1988840"/>
            <a:ext cx="7712076" cy="129614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PF BeauSans Pro SemiBold"/>
                <a:ea typeface="PF BeauSans Pro SemiBold"/>
                <a:cs typeface="PF BeauSans Pro SemiBold"/>
                <a:sym typeface="PF BeauSans Pro SemiBold"/>
              </a:defRPr>
            </a:lvl1pPr>
          </a:lstStyle>
          <a:p>
            <a:pPr lvl="0">
              <a:defRPr sz="1800"/>
            </a:pPr>
            <a:r>
              <a:rPr lang="en-US" sz="3600" dirty="0" smtClean="0"/>
              <a:t>Thanks</a:t>
            </a:r>
            <a:r>
              <a:rPr lang="ru-RU" sz="3600" dirty="0" smtClean="0"/>
              <a:t>!</a:t>
            </a:r>
            <a:endParaRPr sz="3600" dirty="0"/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747712" y="4940075"/>
            <a:ext cx="7712076" cy="12257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SzTx/>
              <a:buNone/>
              <a:defRPr sz="1800"/>
            </a:pPr>
            <a:r>
              <a:rPr lang="en-US" sz="2000" dirty="0" smtClean="0"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Maria </a:t>
            </a:r>
            <a:r>
              <a:rPr lang="en-US" sz="2000" dirty="0" err="1" smtClean="0"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Ulyanova</a:t>
            </a:r>
            <a:endParaRPr sz="2000" dirty="0"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lang="en-US"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Head of International Projects Department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lang="en-US"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Faculty of Economics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lang="en-US" sz="1200" dirty="0" err="1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</a:t>
            </a:r>
            <a:r>
              <a:rPr lang="en-US"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Moscow State University</a:t>
            </a:r>
            <a:endParaRPr sz="1200" dirty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300"/>
              </a:spcBef>
              <a:buSzTx/>
              <a:buNone/>
              <a:defRPr sz="1800"/>
            </a:pPr>
            <a:r>
              <a:rPr sz="1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E-</a:t>
            </a:r>
            <a:r>
              <a:rPr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mail</a:t>
            </a:r>
            <a:r>
              <a:rPr lang="en-US"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1200" dirty="0" smtClean="0">
                <a:hlinkClick r:id="rId2"/>
              </a:rPr>
              <a:t>nfpk</a:t>
            </a:r>
            <a:r>
              <a:rPr lang="en-US" sz="1200" dirty="0">
                <a:hlinkClick r:id="rId2"/>
              </a:rPr>
              <a:t>@econ.msu.ru</a:t>
            </a:r>
          </a:p>
          <a:p>
            <a:pPr marL="0" indent="0">
              <a:spcBef>
                <a:spcPts val="300"/>
              </a:spcBef>
              <a:buSzTx/>
              <a:buNone/>
              <a:defRPr sz="1800"/>
            </a:pPr>
            <a:r>
              <a:rPr lang="en-US"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Web-site </a:t>
            </a:r>
            <a:r>
              <a:rPr lang="en-US" sz="1200" dirty="0" smtClean="0">
                <a:latin typeface="PF BeauSans Pro Light"/>
                <a:ea typeface="PF BeauSans Pro Light"/>
                <a:cs typeface="PF BeauSans Pro Light"/>
                <a:sym typeface="PF BeauSans Pro Light"/>
                <a:hlinkClick r:id="rId3"/>
              </a:rPr>
              <a:t>http</a:t>
            </a:r>
            <a:r>
              <a:rPr lang="en-US" sz="1200" dirty="0">
                <a:latin typeface="PF BeauSans Pro Light"/>
                <a:ea typeface="PF BeauSans Pro Light"/>
                <a:cs typeface="PF BeauSans Pro Light"/>
                <a:sym typeface="PF BeauSans Pro Light"/>
                <a:hlinkClick r:id="rId3"/>
              </a:rPr>
              <a:t>://www.econ.msu.ru/departments/cphe/</a:t>
            </a:r>
            <a:r>
              <a:rPr lang="en-US" sz="1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endParaRPr sz="1200" dirty="0">
              <a:hlinkClick r:id="rId2"/>
            </a:endParaRP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" name="image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47712" y="442132"/>
            <a:ext cx="1683642" cy="6102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pPr lvl="0">
              <a:defRPr sz="1800"/>
            </a:pPr>
            <a:r>
              <a:rPr lang="en-US" sz="4800" dirty="0" smtClean="0"/>
              <a:t>About Center</a:t>
            </a:r>
            <a:endParaRPr sz="48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331639" y="2548775"/>
            <a:ext cx="7128149" cy="36170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3 years of work </a:t>
            </a:r>
            <a:r>
              <a:rPr lang="en-US" sz="16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(established on May 31</a:t>
            </a:r>
            <a:r>
              <a:rPr lang="en-US" sz="1600" baseline="300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st</a:t>
            </a:r>
            <a:r>
              <a:rPr lang="en-US" sz="16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, 2013 as a result of Project TUNING RUSSIA-511135-TEMPUS)</a:t>
            </a:r>
            <a:endParaRPr sz="1600" dirty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Director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: Prof. Irina </a:t>
            </a:r>
            <a:r>
              <a:rPr lang="en-US" sz="2200" dirty="0" err="1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Teleshova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, vice-dean EF MSU 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Main activities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: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Training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Consulting 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Research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Expertise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Web-site</a:t>
            </a: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: </a:t>
            </a: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  <a:hlinkClick r:id="rId2"/>
              </a:rPr>
              <a:t>http://www.econ.msu.ru/departments/cphe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  <a:hlinkClick r:id="rId2"/>
              </a:rPr>
              <a:t>/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</a:p>
          <a:p>
            <a:pPr marL="440871" lvl="1" indent="0">
              <a:spcBef>
                <a:spcPts val="600"/>
              </a:spcBef>
              <a:buSzTx/>
              <a:buNone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92" y="3573016"/>
            <a:ext cx="3076600" cy="2052068"/>
          </a:xfrm>
          <a:prstGeom prst="rect">
            <a:avLst/>
          </a:prstGeom>
        </p:spPr>
      </p:pic>
      <p:pic>
        <p:nvPicPr>
          <p:cNvPr id="9" name="image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31639" y="226503"/>
            <a:ext cx="1683642" cy="610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976" y="3711872"/>
            <a:ext cx="2919812" cy="19474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pPr lvl="0">
              <a:defRPr sz="1800"/>
            </a:pPr>
            <a:r>
              <a:rPr lang="en-US" sz="4800" dirty="0" smtClean="0"/>
              <a:t>Projects</a:t>
            </a:r>
            <a:endParaRPr sz="48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331639" y="2548775"/>
            <a:ext cx="7128149" cy="3617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Russian Higher Education Integration into EHEA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sz="1600" dirty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Development of Russian Higher Education Standards 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(FGOS 3+, FGOS 3++) 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Federal Center for Financial Literacy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b="1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Training programs for teaching staff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440871" lvl="1" indent="0">
              <a:spcBef>
                <a:spcPts val="600"/>
              </a:spcBef>
              <a:buSzTx/>
              <a:buNone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7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5538" y="387591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6263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pPr lvl="0">
              <a:defRPr sz="1800"/>
            </a:pPr>
            <a:r>
              <a:rPr lang="en-US" sz="48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Russian Higher Education Integration into EHEA</a:t>
            </a:r>
            <a:endParaRPr sz="48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331639" y="2548775"/>
            <a:ext cx="7128149" cy="36170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S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upport in integration into EHAE  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b="1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I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mplementation of best HEIs practices 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b="1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T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raining, consulting, dissemination of experience of Russian HEIs integration into EHEA 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b="1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D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issemination of approaches to educational program design and realization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b="1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National Report on Russian Higher Education System</a:t>
            </a: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440871" lvl="1" indent="0">
              <a:spcBef>
                <a:spcPts val="600"/>
              </a:spcBef>
              <a:buSzTx/>
              <a:buNone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7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52046" y="226503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532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pPr lvl="0">
              <a:defRPr sz="1800"/>
            </a:pPr>
            <a:r>
              <a:rPr lang="en-US" sz="48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Development of Russian Higher Education </a:t>
            </a:r>
            <a:r>
              <a:rPr lang="en-US" sz="48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Standards</a:t>
            </a:r>
            <a:endParaRPr sz="48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331639" y="2548775"/>
            <a:ext cx="7128149" cy="3617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FGOS</a:t>
            </a:r>
            <a:r>
              <a:rPr lang="en-US" sz="20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3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+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MSU participated in development of most of the standards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FGOS 3++ </a:t>
            </a:r>
          </a:p>
          <a:p>
            <a:pPr marL="440871" lvl="1" indent="0">
              <a:spcBef>
                <a:spcPts val="600"/>
              </a:spcBef>
              <a:buSzTx/>
              <a:defRPr sz="1800"/>
            </a:pPr>
            <a:r>
              <a:rPr lang="en-US" sz="24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Development of generic competences for Bachelor, Master and PhD levels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440871" lvl="1" indent="0">
              <a:spcBef>
                <a:spcPts val="600"/>
              </a:spcBef>
              <a:buSzTx/>
              <a:buNone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7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52046" y="226503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9173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pPr>
              <a:defRPr sz="1800"/>
            </a:pPr>
            <a:r>
              <a:rPr lang="en-US" sz="48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Training </a:t>
            </a:r>
            <a:r>
              <a:rPr lang="en-US" sz="48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programs for teaching </a:t>
            </a:r>
            <a:r>
              <a:rPr lang="en-US" sz="48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staff</a:t>
            </a:r>
            <a:endParaRPr sz="48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331639" y="2548775"/>
            <a:ext cx="7128149" cy="36170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In cooperation with E-NANO (e-education for </a:t>
            </a:r>
            <a:r>
              <a:rPr lang="en-US" sz="2200" dirty="0" err="1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nano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-industry)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i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Development and realization of educational programs using competence-based approach and requirements of educational and professional standard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i="1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Duration: 2 months, 90 hours (26 – contact hours/ 64 hours – individual work)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Target audience: teaching staff, administrative and support staff of HEIs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sz="16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Format: distant learning with in-class session at MSU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buNone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7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52046" y="226503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8850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pPr>
              <a:defRPr sz="1800"/>
            </a:pPr>
            <a:r>
              <a:rPr lang="en-US" sz="48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Training </a:t>
            </a:r>
            <a:r>
              <a:rPr lang="en-US" sz="48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programs for teaching </a:t>
            </a:r>
            <a:r>
              <a:rPr lang="en-US" sz="48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staff</a:t>
            </a:r>
            <a:endParaRPr sz="4800" dirty="0"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12762"/>
              </p:ext>
            </p:extLst>
          </p:nvPr>
        </p:nvGraphicFramePr>
        <p:xfrm>
          <a:off x="1546270" y="2996953"/>
          <a:ext cx="6194082" cy="144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4" imgW="4219575" imgH="981050" progId="Excel.Sheet.12">
                  <p:embed/>
                </p:oleObj>
              </mc:Choice>
              <mc:Fallback>
                <p:oleObj name="Лист" r:id="rId4" imgW="4219575" imgH="981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6270" y="2996953"/>
                        <a:ext cx="6194082" cy="1440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3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52046" y="137027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573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152046" y="836712"/>
            <a:ext cx="7812442" cy="12961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/>
          </a:lstStyle>
          <a:p>
            <a:pPr>
              <a:defRPr sz="1800"/>
            </a:pPr>
            <a:r>
              <a:rPr lang="en-US" sz="48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Federal Center for Financial </a:t>
            </a:r>
            <a:r>
              <a:rPr lang="en-US" sz="48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Literacy</a:t>
            </a:r>
            <a:endParaRPr sz="4800" dirty="0"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331639" y="2548775"/>
            <a:ext cx="7128149" cy="3617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Project of Ministry of Finance and World Bank on </a:t>
            </a: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F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inancial </a:t>
            </a:r>
            <a:r>
              <a:rPr lang="en-US" sz="2200" b="1" dirty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iteracy in Russia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sz="1600" dirty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</a:t>
            </a: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Methodological assistance in development of education programs on financial literacy for bachelors</a:t>
            </a: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0" indent="0">
              <a:spcBef>
                <a:spcPts val="600"/>
              </a:spcBef>
              <a:buSzTx/>
              <a:defRPr sz="1800"/>
            </a:pPr>
            <a:r>
              <a:rPr lang="en-US" sz="2200" b="1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  Training programs for teaching staff (about 500 people will be trained)</a:t>
            </a:r>
          </a:p>
          <a:p>
            <a:pPr marL="0" indent="0">
              <a:spcBef>
                <a:spcPts val="600"/>
              </a:spcBef>
              <a:buSzTx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marL="440871" lvl="1" indent="0">
              <a:spcBef>
                <a:spcPts val="600"/>
              </a:spcBef>
              <a:buSzTx/>
              <a:buNone/>
              <a:defRPr sz="1800"/>
            </a:pPr>
            <a:endParaRPr lang="en-US" sz="22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7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31639" y="226503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2425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244494" y="764705"/>
            <a:ext cx="692790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pPr lvl="0">
              <a:defRPr sz="1800"/>
            </a:pPr>
            <a:r>
              <a:rPr lang="en-US" sz="3200" dirty="0" smtClean="0"/>
              <a:t>Partners</a:t>
            </a:r>
            <a:endParaRPr sz="3200" dirty="0"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78292"/>
              </p:ext>
            </p:extLst>
          </p:nvPr>
        </p:nvGraphicFramePr>
        <p:xfrm>
          <a:off x="683568" y="1449298"/>
          <a:ext cx="8136904" cy="5092448"/>
        </p:xfrm>
        <a:graphic>
          <a:graphicData uri="http://schemas.openxmlformats.org/drawingml/2006/table">
            <a:tbl>
              <a:tblPr/>
              <a:tblGrid>
                <a:gridCol w="4032448"/>
                <a:gridCol w="3941896"/>
                <a:gridCol w="162560"/>
              </a:tblGrid>
              <a:tr h="1255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ВПО КГПУ имени.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В.П.Астафьева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Алтайский государственный 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Национальный исследовательский Томский политехнический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Северный (Арктический) федеральный университет имени М.В.Ломоносова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Тульский государственный педагогический университет имени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Л.Н.Толстого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Волгоградский государственный 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Тверской государственный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Балтийский федеральный университет имени </a:t>
                      </a: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Иммануила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Канта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Северо-Восточный федеральный университет имени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М.К.Аммосова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Кубанский государственный 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2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Удмуртский государственный университет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Казанский (Приволжский) федеральный 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Центр международного обучения и Тюнинга (Ростов-на-Дону)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Саратовский национальный исследовательский государственный университет имени Н.Г. Чернышевского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Институт истории и международных отношений ЮФУ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Северо-Кавказский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федеральный 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Национальный исследовательский Томский государственный университет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hape 96"/>
          <p:cNvSpPr/>
          <p:nvPr/>
        </p:nvSpPr>
        <p:spPr>
          <a:xfrm>
            <a:off x="6012160" y="379790"/>
            <a:ext cx="287967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300"/>
              </a:spcBef>
            </a:pPr>
            <a:r>
              <a:rPr lang="en-US" sz="800" dirty="0" smtClean="0">
                <a:latin typeface="PF BeauSans Pro Light"/>
                <a:ea typeface="PF BeauSans Pro Light"/>
                <a:cs typeface="PF BeauSans Pro Light"/>
                <a:sym typeface="PF BeauSans Pro Light"/>
              </a:rPr>
              <a:t>Lomonosov Moscow State University </a:t>
            </a:r>
            <a:endParaRPr sz="800" dirty="0" smtClean="0">
              <a:latin typeface="PF BeauSans Pro Light"/>
              <a:ea typeface="PF BeauSans Pro Light"/>
              <a:cs typeface="PF BeauSans Pro Light"/>
              <a:sym typeface="PF BeauSans Pro Light"/>
            </a:endParaRPr>
          </a:p>
          <a:p>
            <a:pPr lvl="0" algn="r">
              <a:spcBef>
                <a:spcPts val="400"/>
              </a:spcBef>
            </a:pPr>
            <a:r>
              <a:rPr lang="en-US" sz="900" dirty="0" smtClean="0">
                <a:solidFill>
                  <a:srgbClr val="3F729E"/>
                </a:solidFill>
                <a:latin typeface="PF BeauSans Pro SemiBold"/>
                <a:ea typeface="PF BeauSans Pro SemiBold"/>
                <a:cs typeface="PF BeauSans Pro SemiBold"/>
                <a:sym typeface="PF BeauSans Pro SemiBold"/>
              </a:rPr>
              <a:t>TUNING CENTER</a:t>
            </a:r>
            <a:endParaRPr sz="900" dirty="0">
              <a:solidFill>
                <a:srgbClr val="3F729E"/>
              </a:solidFill>
              <a:latin typeface="PF BeauSans Pro SemiBold"/>
              <a:ea typeface="PF BeauSans Pro SemiBold"/>
              <a:cs typeface="PF BeauSans Pro SemiBold"/>
              <a:sym typeface="PF BeauSans Pro SemiBold"/>
            </a:endParaRPr>
          </a:p>
        </p:txBody>
      </p:sp>
      <p:pic>
        <p:nvPicPr>
          <p:cNvPr id="9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1267" y="379790"/>
            <a:ext cx="1683642" cy="610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823</Words>
  <Application>Microsoft Office PowerPoint</Application>
  <PresentationFormat>Экран (4:3)</PresentationFormat>
  <Paragraphs>145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Avenir Roman</vt:lpstr>
      <vt:lpstr>Calibri</vt:lpstr>
      <vt:lpstr>Helvetica</vt:lpstr>
      <vt:lpstr>Helvetica CY Plain</vt:lpstr>
      <vt:lpstr>PF BeauSans Pro Light</vt:lpstr>
      <vt:lpstr>PF BeauSans Pro SemiBold</vt:lpstr>
      <vt:lpstr>Times New Roman</vt:lpstr>
      <vt:lpstr>Default</vt:lpstr>
      <vt:lpstr>Лист</vt:lpstr>
      <vt:lpstr>Tuning Center  Center for Higher education contemporary problems</vt:lpstr>
      <vt:lpstr>About Center</vt:lpstr>
      <vt:lpstr>Projects</vt:lpstr>
      <vt:lpstr>Russian Higher Education Integration into EHEA</vt:lpstr>
      <vt:lpstr>Development of Russian Higher Education Standards</vt:lpstr>
      <vt:lpstr>Training programs for teaching staff</vt:lpstr>
      <vt:lpstr>Training programs for teaching staff</vt:lpstr>
      <vt:lpstr>Federal Center for Financial Literacy</vt:lpstr>
      <vt:lpstr>Partners</vt:lpstr>
      <vt:lpstr>универсальные компетенции</vt:lpstr>
      <vt:lpstr>программа повышения квалификации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Center  Center for Higher education contemporary problems</dc:title>
  <dc:creator>Соколова Татьяна Николаевна</dc:creator>
  <cp:lastModifiedBy>Соколова Татьяна Николаевна</cp:lastModifiedBy>
  <cp:revision>4</cp:revision>
  <dcterms:modified xsi:type="dcterms:W3CDTF">2016-11-15T09:31:06Z</dcterms:modified>
</cp:coreProperties>
</file>