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61" r:id="rId3"/>
    <p:sldId id="265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  <p:sldId id="277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5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7DF88-8920-4F13-B40F-4E2AFAE0A9DC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39173-2975-492D-ABD0-35C14163C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99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2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12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49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390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00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85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1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2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850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4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72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1A180-6FC3-4292-833C-8B9A685CD928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BDDB9-56EA-433A-A288-7333D655D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7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/>
          <p:cNvSpPr/>
          <p:nvPr/>
        </p:nvSpPr>
        <p:spPr>
          <a:xfrm flipV="1">
            <a:off x="-1" y="3428999"/>
            <a:ext cx="7651531" cy="2644783"/>
          </a:xfrm>
          <a:prstGeom prst="snip1Rect">
            <a:avLst/>
          </a:prstGeom>
          <a:solidFill>
            <a:srgbClr val="0291A2">
              <a:alpha val="7098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304716" y="3611270"/>
            <a:ext cx="722024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a typeface="Roboto" panose="02000000000000000000" pitchFamily="2" charset="0"/>
              </a:rPr>
              <a:t>Модель определения наличия лидерских качеств</a:t>
            </a:r>
            <a:r>
              <a:rPr lang="en-US" sz="4400" b="1" dirty="0" smtClean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endParaRPr lang="ru-RU" sz="4400" b="1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3011" y="5240090"/>
            <a:ext cx="7567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Орлов Кирилл, МГУ, Экономический факультет</a:t>
            </a:r>
            <a:endParaRPr lang="ru-RU" sz="2800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17785" y="5014942"/>
            <a:ext cx="6567328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64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142804" y="887718"/>
            <a:ext cx="7485777" cy="1070391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Скругленный прямоугольник 12"/>
          <p:cNvSpPr/>
          <p:nvPr/>
        </p:nvSpPr>
        <p:spPr>
          <a:xfrm>
            <a:off x="222270" y="887718"/>
            <a:ext cx="3610821" cy="1070391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10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829" y="822748"/>
            <a:ext cx="3269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6000" i="1" dirty="0" smtClean="0">
                <a:solidFill>
                  <a:schemeClr val="bg1"/>
                </a:solidFill>
              </a:rPr>
              <a:t>QUIZ</a:t>
            </a:r>
            <a:endParaRPr lang="ru-RU" sz="60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1775214" y="2792558"/>
                <a:ext cx="8409712" cy="1725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/>
                          </m:ctrlPr>
                        </m:sSubPr>
                        <m:e>
                          <m:r>
                            <a:rPr lang="en-US" sz="3200" i="1"/>
                            <m:t>𝑈</m:t>
                          </m:r>
                        </m:e>
                        <m:sub>
                          <m:r>
                            <a:rPr lang="en-US" sz="3200" i="1"/>
                            <m:t>𝑠</m:t>
                          </m:r>
                        </m:sub>
                      </m:sSub>
                      <m:r>
                        <a:rPr lang="ru-RU" sz="3200" i="1"/>
                        <m:t>=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en-US" sz="3200" i="1"/>
                            <m:t>𝑆</m:t>
                          </m:r>
                        </m:e>
                        <m:sup>
                          <m:r>
                            <a:rPr lang="ru-RU" sz="3200" i="1"/>
                            <m:t>0,05</m:t>
                          </m:r>
                        </m:sup>
                      </m:sSup>
                      <m:r>
                        <a:rPr lang="ru-RU" sz="3200" i="1"/>
                        <m:t>−(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𝑇</m:t>
                          </m:r>
                        </m:e>
                        <m:sup>
                          <m:r>
                            <a:rPr lang="ru-RU" sz="3200" i="1"/>
                            <m:t>0,05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𝑀</m:t>
                          </m:r>
                        </m:e>
                        <m:sup>
                          <m:r>
                            <a:rPr lang="ru-RU" sz="3200" i="1"/>
                            <m:t>0,05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𝐸</m:t>
                          </m:r>
                        </m:e>
                        <m:sup>
                          <m:r>
                            <a:rPr lang="ru-RU" sz="3200" i="1"/>
                            <m:t>0,05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𝐴𝐶</m:t>
                          </m:r>
                        </m:e>
                        <m:sup>
                          <m:r>
                            <a:rPr lang="ru-RU" sz="3200" i="1"/>
                            <m:t>0,8</m:t>
                          </m:r>
                        </m:sup>
                      </m:sSup>
                      <m:r>
                        <a:rPr lang="ru-RU" sz="3200" i="1"/>
                        <m:t>)</m:t>
                      </m:r>
                    </m:oMath>
                  </m:oMathPara>
                </a14:m>
                <a:endParaRPr lang="ru-RU" sz="32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214" y="2792558"/>
                <a:ext cx="8409712" cy="172560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230850" y="1007413"/>
            <a:ext cx="8838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Чья функция полезности приведена ниже: лидера или последователя?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818" y="4137891"/>
            <a:ext cx="113053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Ответ: Последователя. У человека с такой функцией полезность слишком высокое влияние на степень удовлетворенности оказывает параметр </a:t>
            </a:r>
            <a:r>
              <a:rPr lang="en-US" sz="2400" i="1" dirty="0" smtClean="0"/>
              <a:t>AC (</a:t>
            </a:r>
            <a:r>
              <a:rPr lang="ru-RU" sz="2400" i="1" dirty="0" smtClean="0"/>
              <a:t>альтернативные издержки). Очевидно, такой человек имеет какие-то сторонние интересы и не сможет стать лидером в рамках рассматриваемого проекта, так как не имеет достаточной мотивации.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7264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0248313" cy="114153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11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09999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Способностью оказывать влияние.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821706" y="3180485"/>
                <a:ext cx="6548581" cy="3220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/>
                          </m:ctrlPr>
                        </m:sSubPr>
                        <m:e>
                          <m:r>
                            <a:rPr lang="en-US" sz="3200" i="1"/>
                            <m:t>𝑈</m:t>
                          </m:r>
                        </m:e>
                        <m:sub>
                          <m:r>
                            <a:rPr lang="ru-RU" sz="3200" i="1"/>
                            <m:t>𝑙</m:t>
                          </m:r>
                        </m:sub>
                      </m:sSub>
                      <m:r>
                        <a:rPr lang="ru-RU" sz="3200" i="1"/>
                        <m:t>=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en-US" sz="3200" i="1"/>
                            <m:t>𝑆</m:t>
                          </m:r>
                        </m:e>
                        <m:sup>
                          <m:r>
                            <a:rPr lang="ru-RU" sz="3200" i="1"/>
                            <m:t>𝜃</m:t>
                          </m:r>
                        </m:sup>
                      </m:sSup>
                      <m:r>
                        <a:rPr lang="ru-RU" sz="3200" i="1"/>
                        <m:t>−(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𝑇</m:t>
                          </m:r>
                        </m:e>
                        <m:sup>
                          <m:r>
                            <a:rPr lang="ru-RU" sz="3200" i="1"/>
                            <m:t>𝛼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𝑀</m:t>
                          </m:r>
                        </m:e>
                        <m:sup>
                          <m:r>
                            <a:rPr lang="ru-RU" sz="3200" i="1"/>
                            <m:t>𝛽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𝐸</m:t>
                          </m:r>
                        </m:e>
                        <m:sup>
                          <m:r>
                            <a:rPr lang="ru-RU" sz="3200" i="1"/>
                            <m:t>𝛾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𝐴𝐶</m:t>
                          </m:r>
                        </m:e>
                        <m:sup>
                          <m:r>
                            <a:rPr lang="ru-RU" sz="3200" i="1"/>
                            <m:t>𝛿</m:t>
                          </m:r>
                        </m:sup>
                      </m:sSup>
                      <m:r>
                        <a:rPr lang="ru-RU" sz="3200" i="1"/>
                        <m:t>)</m:t>
                      </m:r>
                    </m:oMath>
                  </m:oMathPara>
                </a14:m>
                <a:endParaRPr lang="ru-RU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3200"/>
                        <m:t>где</m:t>
                      </m:r>
                    </m:oMath>
                    <m:oMath xmlns:m="http://schemas.openxmlformats.org/officeDocument/2006/math">
                      <m:r>
                        <a:rPr lang="en-US" sz="3200" i="1"/>
                        <m:t>(</m:t>
                      </m:r>
                      <m:r>
                        <a:rPr lang="en-US" sz="3200" i="1"/>
                        <m:t>𝛼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𝛽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𝛾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𝛿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𝜃</m:t>
                      </m:r>
                      <m:r>
                        <a:rPr lang="en-US" sz="3200" i="1"/>
                        <m:t>=1)</m:t>
                      </m:r>
                    </m:oMath>
                  </m:oMathPara>
                </a14:m>
                <a:endParaRPr lang="ru-RU" sz="3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3200"/>
                        <m:t>и</m:t>
                      </m:r>
                    </m:oMath>
                  </m:oMathPara>
                </a14:m>
                <a:endParaRPr lang="ru-RU" sz="3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/>
                        <m:t>𝜃</m:t>
                      </m:r>
                      <m:r>
                        <a:rPr lang="ru-RU" sz="3200" i="1"/>
                        <m:t>→1.</m:t>
                      </m:r>
                    </m:oMath>
                  </m:oMathPara>
                </a14:m>
                <a:endParaRPr lang="ru-RU" sz="32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706" y="3180485"/>
                <a:ext cx="6548581" cy="32201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6996" y="2032207"/>
            <a:ext cx="6455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Функция полезности лидера в общем виде: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426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0248313" cy="114153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12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09999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Способностью оказывать влияние.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821706" y="3180485"/>
                <a:ext cx="6548581" cy="32361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/>
                          </m:ctrlPr>
                        </m:sSubPr>
                        <m:e>
                          <m:r>
                            <a:rPr lang="en-US" sz="3200" i="1"/>
                            <m:t>𝑈</m:t>
                          </m:r>
                        </m:e>
                        <m:sub>
                          <m:r>
                            <a:rPr lang="en-US" sz="3200" i="1"/>
                            <m:t>𝑠</m:t>
                          </m:r>
                        </m:sub>
                      </m:sSub>
                      <m:r>
                        <a:rPr lang="ru-RU" sz="3200" i="1"/>
                        <m:t>=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en-US" sz="3200" i="1"/>
                            <m:t>𝑆</m:t>
                          </m:r>
                        </m:e>
                        <m:sup>
                          <m:r>
                            <a:rPr lang="ru-RU" sz="3200" i="1"/>
                            <m:t>𝜃</m:t>
                          </m:r>
                        </m:sup>
                      </m:sSup>
                      <m:r>
                        <a:rPr lang="ru-RU" sz="3200" i="1"/>
                        <m:t>−(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𝑇</m:t>
                          </m:r>
                        </m:e>
                        <m:sup>
                          <m:r>
                            <a:rPr lang="ru-RU" sz="3200" i="1"/>
                            <m:t>𝛼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𝑀</m:t>
                          </m:r>
                        </m:e>
                        <m:sup>
                          <m:r>
                            <a:rPr lang="ru-RU" sz="3200" i="1"/>
                            <m:t>𝛽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𝐸</m:t>
                          </m:r>
                        </m:e>
                        <m:sup>
                          <m:r>
                            <a:rPr lang="ru-RU" sz="3200" i="1"/>
                            <m:t>𝛾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𝐴𝐶</m:t>
                          </m:r>
                        </m:e>
                        <m:sup>
                          <m:r>
                            <a:rPr lang="ru-RU" sz="3200" i="1"/>
                            <m:t>𝛿</m:t>
                          </m:r>
                        </m:sup>
                      </m:sSup>
                      <m:r>
                        <a:rPr lang="ru-RU" sz="3200" i="1"/>
                        <m:t>)</m:t>
                      </m:r>
                    </m:oMath>
                  </m:oMathPara>
                </a14:m>
                <a:endParaRPr lang="ru-RU" sz="3200" dirty="0"/>
              </a:p>
              <a:p>
                <a:pPr algn="ctr"/>
                <a:r>
                  <a:rPr lang="ru-RU" sz="3200" dirty="0"/>
                  <a:t>где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/>
                        <m:t>(</m:t>
                      </m:r>
                      <m:r>
                        <a:rPr lang="en-US" sz="3200" i="1"/>
                        <m:t>𝛼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𝛽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𝛾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𝛿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𝜃</m:t>
                      </m:r>
                      <m:r>
                        <a:rPr lang="en-US" sz="3200" i="1"/>
                        <m:t>=1)</m:t>
                      </m:r>
                    </m:oMath>
                  </m:oMathPara>
                </a14:m>
                <a:endParaRPr lang="ru-RU" sz="3200" dirty="0"/>
              </a:p>
              <a:p>
                <a:pPr algn="ctr"/>
                <a:r>
                  <a:rPr lang="ru-RU" sz="3200" dirty="0"/>
                  <a:t>и</a:t>
                </a:r>
              </a:p>
              <a:p>
                <a:pPr algn="ctr"/>
                <a:r>
                  <a:rPr lang="ru-RU" sz="3200" dirty="0"/>
                  <a:t> (</a:t>
                </a:r>
                <a14:m>
                  <m:oMath xmlns:m="http://schemas.openxmlformats.org/officeDocument/2006/math">
                    <m:r>
                      <a:rPr lang="en-US" sz="3200" i="1"/>
                      <m:t>𝛼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𝛽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𝛾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𝛿</m:t>
                    </m:r>
                    <m:r>
                      <a:rPr lang="ru-RU" sz="3200" i="1"/>
                      <m:t>)→1.</m:t>
                    </m:r>
                  </m:oMath>
                </a14:m>
                <a:endParaRPr lang="ru-RU" sz="32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706" y="3180485"/>
                <a:ext cx="6548581" cy="3236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6996" y="2032207"/>
            <a:ext cx="803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Вспомним вид функции полезности подчиненного: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918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0248313" cy="114153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13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09999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Способностью оказывать влияние.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683788" y="2022760"/>
                <a:ext cx="10446327" cy="4497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ru-RU" sz="2400" dirty="0"/>
                  <a:t>Отличие от функции полезности лидера состоит в том, что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/>
                        </m:ctrlPr>
                      </m:sSubPr>
                      <m:e>
                        <m:r>
                          <a:rPr lang="ru-RU" sz="2400" i="1"/>
                          <m:t>𝜃</m:t>
                        </m:r>
                      </m:e>
                      <m:sub>
                        <m:r>
                          <a:rPr lang="en-US" sz="2400" i="1"/>
                          <m:t>𝑙</m:t>
                        </m:r>
                      </m:sub>
                    </m:sSub>
                    <m:r>
                      <a:rPr lang="ru-RU" sz="2400" i="1"/>
                      <m:t>&gt; </m:t>
                    </m:r>
                    <m:sSub>
                      <m:sSubPr>
                        <m:ctrlPr>
                          <a:rPr lang="ru-RU" sz="2400" i="1"/>
                        </m:ctrlPr>
                      </m:sSubPr>
                      <m:e>
                        <m:r>
                          <a:rPr lang="ru-RU" sz="2400" i="1"/>
                          <m:t>𝜃</m:t>
                        </m:r>
                      </m:e>
                      <m:sub>
                        <m:r>
                          <a:rPr lang="ru-RU" sz="2400" i="1"/>
                          <m:t>𝑠</m:t>
                        </m:r>
                        <m:r>
                          <a:rPr lang="ru-RU" sz="2400" i="1"/>
                          <m:t>.</m:t>
                        </m:r>
                      </m:sub>
                    </m:sSub>
                  </m:oMath>
                </a14:m>
                <a:endParaRPr lang="ru-RU" sz="2400" dirty="0"/>
              </a:p>
              <a:p>
                <a:pPr algn="ctr">
                  <a:lnSpc>
                    <a:spcPct val="150000"/>
                  </a:lnSpc>
                </a:pPr>
                <a:r>
                  <a:rPr lang="ru-RU" sz="2400" dirty="0"/>
                  <a:t>В таком случае задача лидера в том, чтобы увеличить </a:t>
                </a:r>
                <a14:m>
                  <m:oMath xmlns:m="http://schemas.openxmlformats.org/officeDocument/2006/math">
                    <m:r>
                      <a:rPr lang="ru-RU" sz="2400" i="1"/>
                      <m:t>𝜃</m:t>
                    </m:r>
                  </m:oMath>
                </a14:m>
                <a:r>
                  <a:rPr lang="ru-RU" sz="2400" dirty="0"/>
                  <a:t> последователя. Однако не стоит забывать, что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/>
                        </m:ctrlPr>
                      </m:dPr>
                      <m:e>
                        <m:r>
                          <a:rPr lang="en-US" sz="2400" i="1"/>
                          <m:t>𝛼</m:t>
                        </m:r>
                        <m:r>
                          <a:rPr lang="ru-RU" sz="2400" i="1"/>
                          <m:t>+</m:t>
                        </m:r>
                        <m:r>
                          <a:rPr lang="en-US" sz="2400" i="1"/>
                          <m:t>𝛽</m:t>
                        </m:r>
                        <m:r>
                          <a:rPr lang="ru-RU" sz="2400" i="1"/>
                          <m:t>+</m:t>
                        </m:r>
                        <m:r>
                          <a:rPr lang="en-US" sz="2400" i="1"/>
                          <m:t>𝛾</m:t>
                        </m:r>
                        <m:r>
                          <a:rPr lang="ru-RU" sz="2400" i="1"/>
                          <m:t>+</m:t>
                        </m:r>
                        <m:r>
                          <a:rPr lang="en-US" sz="2400" i="1"/>
                          <m:t>𝛿</m:t>
                        </m:r>
                        <m:r>
                          <a:rPr lang="ru-RU" sz="2400" i="1"/>
                          <m:t>+</m:t>
                        </m:r>
                        <m:r>
                          <a:rPr lang="en-US" sz="2400" i="1"/>
                          <m:t>𝜃</m:t>
                        </m:r>
                        <m:r>
                          <a:rPr lang="ru-RU" sz="2400" i="1"/>
                          <m:t>=1</m:t>
                        </m:r>
                      </m:e>
                    </m:d>
                    <m:r>
                      <a:rPr lang="ru-RU" sz="2400" i="1"/>
                      <m:t>.</m:t>
                    </m:r>
                  </m:oMath>
                </a14:m>
                <a:endParaRPr lang="ru-RU" sz="2400" dirty="0"/>
              </a:p>
              <a:p>
                <a:pPr algn="ctr">
                  <a:lnSpc>
                    <a:spcPct val="150000"/>
                  </a:lnSpc>
                </a:pPr>
                <a:r>
                  <a:rPr lang="ru-RU" sz="2400" dirty="0"/>
                  <a:t>Тогда задачу лидера можно представить следующим образом: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/>
                          </m:ctrlPr>
                        </m:fPr>
                        <m:num>
                          <m:r>
                            <a:rPr lang="ru-RU" sz="2400" i="1"/>
                            <m:t>𝜃</m:t>
                          </m:r>
                        </m:num>
                        <m:den>
                          <m:r>
                            <a:rPr lang="ru-RU" sz="2400" i="1"/>
                            <m:t>𝛼</m:t>
                          </m:r>
                          <m:r>
                            <a:rPr lang="ru-RU" sz="2400" i="1"/>
                            <m:t>+</m:t>
                          </m:r>
                          <m:r>
                            <a:rPr lang="ru-RU" sz="2400" i="1"/>
                            <m:t>𝛽</m:t>
                          </m:r>
                          <m:r>
                            <a:rPr lang="ru-RU" sz="2400" i="1"/>
                            <m:t>+</m:t>
                          </m:r>
                          <m:r>
                            <a:rPr lang="ru-RU" sz="2400" i="1"/>
                            <m:t>𝛾</m:t>
                          </m:r>
                          <m:r>
                            <a:rPr lang="ru-RU" sz="2400" i="1"/>
                            <m:t>+</m:t>
                          </m:r>
                          <m:r>
                            <a:rPr lang="ru-RU" sz="2400" i="1"/>
                            <m:t>𝛿</m:t>
                          </m:r>
                        </m:den>
                      </m:f>
                      <m:r>
                        <a:rPr lang="ru-RU" sz="2400" i="1"/>
                        <m:t>→</m:t>
                      </m:r>
                      <m:r>
                        <a:rPr lang="en-US" sz="2400" i="1"/>
                        <m:t>𝑚𝑎𝑥</m:t>
                      </m:r>
                      <m:r>
                        <a:rPr lang="en-US" sz="2400" i="1"/>
                        <m:t>,</m:t>
                      </m:r>
                    </m:oMath>
                  </m:oMathPara>
                </a14:m>
                <a:endParaRPr lang="ru-RU" sz="2400" dirty="0"/>
              </a:p>
              <a:p>
                <a:pPr algn="ctr">
                  <a:lnSpc>
                    <a:spcPct val="150000"/>
                  </a:lnSpc>
                </a:pPr>
                <a:r>
                  <a:rPr lang="ru-RU" sz="2400" dirty="0"/>
                  <a:t>Где </a:t>
                </a:r>
                <a14:m>
                  <m:oMath xmlns:m="http://schemas.openxmlformats.org/officeDocument/2006/math">
                    <m:r>
                      <a:rPr lang="ru-RU" sz="2400" i="1"/>
                      <m:t>𝜃</m:t>
                    </m:r>
                    <m:r>
                      <a:rPr lang="ru-RU" sz="2400" i="1"/>
                      <m:t>,</m:t>
                    </m:r>
                  </m:oMath>
                </a14:m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r>
                      <a:rPr lang="ru-RU" sz="2400" i="1"/>
                      <m:t>𝛼</m:t>
                    </m:r>
                    <m:r>
                      <a:rPr lang="ru-RU" sz="2400" i="1"/>
                      <m:t>, </m:t>
                    </m:r>
                    <m:r>
                      <a:rPr lang="ru-RU" sz="2400" i="1"/>
                      <m:t>𝛽</m:t>
                    </m:r>
                    <m:r>
                      <a:rPr lang="ru-RU" sz="2400" i="1"/>
                      <m:t>,</m:t>
                    </m:r>
                    <m:r>
                      <a:rPr lang="ru-RU" sz="2400" i="1"/>
                      <m:t>𝛾</m:t>
                    </m:r>
                    <m:r>
                      <a:rPr lang="ru-RU" sz="2400" i="1"/>
                      <m:t>,</m:t>
                    </m:r>
                    <m:r>
                      <a:rPr lang="ru-RU" sz="2400" i="1"/>
                      <m:t>𝛿</m:t>
                    </m:r>
                  </m:oMath>
                </a14:m>
                <a:r>
                  <a:rPr lang="ru-RU" sz="2400" dirty="0"/>
                  <a:t> – подчиненного.</a:t>
                </a:r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88" y="2022760"/>
                <a:ext cx="10446327" cy="44979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119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0248313" cy="114153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14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099991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Способностью оказывать влияние.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683788" y="2022760"/>
                <a:ext cx="10446327" cy="40114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ru-RU" sz="2400" dirty="0"/>
                  <a:t>Введем переменную, описывающую способность менеджера оказывать влияние: </a:t>
                </a:r>
                <a14:m>
                  <m:oMath xmlns:m="http://schemas.openxmlformats.org/officeDocument/2006/math">
                    <m:r>
                      <a:rPr lang="en-US" sz="2400" i="1"/>
                      <m:t>𝐴𝐼</m:t>
                    </m:r>
                  </m:oMath>
                </a14:m>
                <a:r>
                  <a:rPr lang="en-US" sz="2400" dirty="0"/>
                  <a:t> </a:t>
                </a:r>
                <a:r>
                  <a:rPr lang="ru-RU" sz="2400" i="1" dirty="0"/>
                  <a:t>(</a:t>
                </a:r>
                <a:r>
                  <a:rPr lang="en-US" sz="2400" i="1" dirty="0"/>
                  <a:t>Ability to influence</a:t>
                </a:r>
                <a:r>
                  <a:rPr lang="ru-RU" sz="2400" i="1" dirty="0"/>
                  <a:t>)</a:t>
                </a:r>
                <a:r>
                  <a:rPr lang="ru-RU" sz="2400" dirty="0"/>
                  <a:t>. Дробь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/>
                        </m:ctrlPr>
                      </m:fPr>
                      <m:num>
                        <m:r>
                          <a:rPr lang="ru-RU" sz="2400" i="1"/>
                          <m:t>𝜃</m:t>
                        </m:r>
                      </m:num>
                      <m:den>
                        <m:r>
                          <a:rPr lang="ru-RU" sz="2400" i="1"/>
                          <m:t>𝛼</m:t>
                        </m:r>
                        <m:r>
                          <a:rPr lang="ru-RU" sz="2400" i="1"/>
                          <m:t>+</m:t>
                        </m:r>
                        <m:r>
                          <a:rPr lang="ru-RU" sz="2400" i="1"/>
                          <m:t>𝛽</m:t>
                        </m:r>
                        <m:r>
                          <a:rPr lang="ru-RU" sz="2400" i="1"/>
                          <m:t>+</m:t>
                        </m:r>
                        <m:r>
                          <a:rPr lang="ru-RU" sz="2400" i="1"/>
                          <m:t>𝛾</m:t>
                        </m:r>
                        <m:r>
                          <a:rPr lang="ru-RU" sz="2400" i="1"/>
                          <m:t>+</m:t>
                        </m:r>
                        <m:r>
                          <a:rPr lang="ru-RU" sz="2400" i="1"/>
                          <m:t>𝛿</m:t>
                        </m:r>
                      </m:den>
                    </m:f>
                  </m:oMath>
                </a14:m>
                <a:r>
                  <a:rPr lang="ru-RU" sz="2400" dirty="0"/>
                  <a:t> приравняем переменной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2400"/>
                      <m:t>Φ</m:t>
                    </m:r>
                  </m:oMath>
                </a14:m>
                <a:r>
                  <a:rPr lang="ru-RU" sz="2400" dirty="0"/>
                  <a:t>.</a:t>
                </a:r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ru-RU" sz="24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Тогда: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ru-RU" sz="2400"/>
                        <m:t>Φ</m:t>
                      </m:r>
                      <m:r>
                        <a:rPr lang="ru-RU" sz="2400"/>
                        <m:t>=</m:t>
                      </m:r>
                      <m:r>
                        <a:rPr lang="en-US" sz="2400" i="1"/>
                        <m:t>𝑓</m:t>
                      </m:r>
                      <m:d>
                        <m:dPr>
                          <m:ctrlPr>
                            <a:rPr lang="ru-RU" sz="2400" i="1"/>
                          </m:ctrlPr>
                        </m:dPr>
                        <m:e>
                          <m:r>
                            <a:rPr lang="en-US" sz="2400" i="1"/>
                            <m:t>𝐴𝐼</m:t>
                          </m:r>
                        </m:e>
                      </m:d>
                      <m:r>
                        <a:rPr lang="en-US" sz="2400" i="1"/>
                        <m:t>,</m:t>
                      </m:r>
                    </m:oMath>
                  </m:oMathPara>
                </a14:m>
                <a:endParaRPr lang="ru-RU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en-US" sz="2400" i="1"/>
                            <m:t>𝑓</m:t>
                          </m:r>
                        </m:e>
                        <m:sup>
                          <m:r>
                            <a:rPr lang="en-US" sz="2400" i="1"/>
                            <m:t>∕</m:t>
                          </m:r>
                        </m:sup>
                      </m:sSup>
                      <m:r>
                        <a:rPr lang="en-US" sz="2400" i="1"/>
                        <m:t>&gt;0.</m:t>
                      </m:r>
                    </m:oMath>
                  </m:oMathPara>
                </a14:m>
                <a:endParaRPr lang="ru-RU" sz="24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88" y="2022760"/>
                <a:ext cx="10446327" cy="40114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005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0248313" cy="114153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15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Результат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7" y="896298"/>
            <a:ext cx="977793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 smtClean="0">
                <a:solidFill>
                  <a:schemeClr val="bg1"/>
                </a:solidFill>
              </a:rPr>
              <a:t>Результат: сформулировано математическое определение лидера: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702261" y="2826324"/>
                <a:ext cx="10446327" cy="3984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/>
                  <a:t>1)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/>
                          </m:ctrlPr>
                        </m:sSubPr>
                        <m:e>
                          <m:r>
                            <a:rPr lang="en-US" sz="2400" i="1"/>
                            <m:t>𝑈</m:t>
                          </m:r>
                        </m:e>
                        <m:sub>
                          <m:r>
                            <a:rPr lang="ru-RU" sz="2400" i="1"/>
                            <m:t>𝑙</m:t>
                          </m:r>
                        </m:sub>
                      </m:sSub>
                      <m:r>
                        <a:rPr lang="ru-RU" sz="2400" i="1"/>
                        <m:t>=</m:t>
                      </m:r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en-US" sz="2400" i="1"/>
                            <m:t>𝑆</m:t>
                          </m:r>
                        </m:e>
                        <m:sup>
                          <m:r>
                            <a:rPr lang="ru-RU" sz="2400" i="1"/>
                            <m:t>𝜃</m:t>
                          </m:r>
                        </m:sup>
                      </m:sSup>
                      <m:r>
                        <a:rPr lang="ru-RU" sz="2400" i="1"/>
                        <m:t>−(</m:t>
                      </m:r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ru-RU" sz="2400" i="1"/>
                            <m:t>𝑇</m:t>
                          </m:r>
                        </m:e>
                        <m:sup>
                          <m:r>
                            <a:rPr lang="ru-RU" sz="2400" i="1"/>
                            <m:t>𝛼</m:t>
                          </m:r>
                        </m:sup>
                      </m:sSup>
                      <m:r>
                        <a:rPr lang="ru-RU" sz="2400" i="1"/>
                        <m:t>+</m:t>
                      </m:r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ru-RU" sz="2400" i="1"/>
                            <m:t>𝑀</m:t>
                          </m:r>
                        </m:e>
                        <m:sup>
                          <m:r>
                            <a:rPr lang="ru-RU" sz="2400" i="1"/>
                            <m:t>𝛽</m:t>
                          </m:r>
                        </m:sup>
                      </m:sSup>
                      <m:r>
                        <a:rPr lang="ru-RU" sz="2400" i="1"/>
                        <m:t>+</m:t>
                      </m:r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ru-RU" sz="2400" i="1"/>
                            <m:t>𝐸</m:t>
                          </m:r>
                        </m:e>
                        <m:sup>
                          <m:r>
                            <a:rPr lang="ru-RU" sz="2400" i="1"/>
                            <m:t>𝛾</m:t>
                          </m:r>
                        </m:sup>
                      </m:sSup>
                      <m:r>
                        <a:rPr lang="ru-RU" sz="2400" i="1"/>
                        <m:t>+</m:t>
                      </m:r>
                      <m:sSup>
                        <m:sSupPr>
                          <m:ctrlPr>
                            <a:rPr lang="ru-RU" sz="2400" i="1"/>
                          </m:ctrlPr>
                        </m:sSupPr>
                        <m:e>
                          <m:r>
                            <a:rPr lang="ru-RU" sz="2400" i="1"/>
                            <m:t>𝐴𝐶</m:t>
                          </m:r>
                        </m:e>
                        <m:sup>
                          <m:r>
                            <a:rPr lang="ru-RU" sz="2400" i="1"/>
                            <m:t>𝛿</m:t>
                          </m:r>
                        </m:sup>
                      </m:sSup>
                      <m:r>
                        <a:rPr lang="ru-RU" sz="2400" i="1"/>
                        <m:t>)</m:t>
                      </m:r>
                    </m:oMath>
                  </m:oMathPara>
                </a14:m>
                <a:endParaRPr lang="ru-RU" sz="2400" dirty="0"/>
              </a:p>
              <a:p>
                <a:pPr algn="ctr"/>
                <a:r>
                  <a:rPr lang="ru-RU" sz="2400" dirty="0"/>
                  <a:t>где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/>
                        <m:t>(</m:t>
                      </m:r>
                      <m:r>
                        <a:rPr lang="en-US" sz="2400" i="1"/>
                        <m:t>𝛼</m:t>
                      </m:r>
                      <m:r>
                        <a:rPr lang="en-US" sz="2400" i="1"/>
                        <m:t>+</m:t>
                      </m:r>
                      <m:r>
                        <a:rPr lang="en-US" sz="2400" i="1"/>
                        <m:t>𝛽</m:t>
                      </m:r>
                      <m:r>
                        <a:rPr lang="en-US" sz="2400" i="1"/>
                        <m:t>+</m:t>
                      </m:r>
                      <m:r>
                        <a:rPr lang="en-US" sz="2400" i="1"/>
                        <m:t>𝛾</m:t>
                      </m:r>
                      <m:r>
                        <a:rPr lang="en-US" sz="2400" i="1"/>
                        <m:t>+</m:t>
                      </m:r>
                      <m:r>
                        <a:rPr lang="en-US" sz="2400" i="1"/>
                        <m:t>𝛿</m:t>
                      </m:r>
                      <m:r>
                        <a:rPr lang="en-US" sz="2400" i="1"/>
                        <m:t>+</m:t>
                      </m:r>
                      <m:r>
                        <a:rPr lang="en-US" sz="2400" i="1"/>
                        <m:t>𝜃</m:t>
                      </m:r>
                      <m:r>
                        <a:rPr lang="en-US" sz="2400" i="1"/>
                        <m:t>=1)</m:t>
                      </m:r>
                    </m:oMath>
                  </m:oMathPara>
                </a14:m>
                <a:endParaRPr lang="ru-RU" sz="2400" dirty="0"/>
              </a:p>
              <a:p>
                <a:pPr algn="ctr"/>
                <a:r>
                  <a:rPr lang="ru-RU" sz="2400" dirty="0"/>
                  <a:t>и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/>
                        <m:t>𝜃</m:t>
                      </m:r>
                      <m:r>
                        <a:rPr lang="ru-RU" sz="2400" i="1"/>
                        <m:t>→1</m:t>
                      </m:r>
                      <m:r>
                        <a:rPr lang="en-US" sz="2400" i="1"/>
                        <m:t>;</m:t>
                      </m:r>
                    </m:oMath>
                  </m:oMathPara>
                </a14:m>
                <a:endParaRPr lang="ru-RU" sz="2400" dirty="0"/>
              </a:p>
              <a:p>
                <a:pPr algn="ctr"/>
                <a:r>
                  <a:rPr lang="en-US" sz="2400" dirty="0"/>
                  <a:t> </a:t>
                </a:r>
                <a:endParaRPr lang="ru-RU" sz="2400" dirty="0"/>
              </a:p>
              <a:p>
                <a:r>
                  <a:rPr lang="ru-RU" sz="2400" dirty="0"/>
                  <a:t>2)                                                  </a:t>
                </a:r>
                <a:r>
                  <a:rPr lang="ru-RU" sz="2400" dirty="0" smtClean="0"/>
                  <a:t> </a:t>
                </a:r>
              </a:p>
              <a:p>
                <a:pPr algn="ctr"/>
                <a:r>
                  <a:rPr lang="ru-RU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/>
                      <m:t>𝐴𝐼</m:t>
                    </m:r>
                    <m:r>
                      <a:rPr lang="ru-RU" sz="2400" i="1"/>
                      <m:t>→</m:t>
                    </m:r>
                    <m:r>
                      <a:rPr lang="en-US" sz="2400" i="1"/>
                      <m:t>𝑚𝑎𝑥</m:t>
                    </m:r>
                  </m:oMath>
                </a14:m>
                <a:r>
                  <a:rPr lang="ru-RU" sz="2400" dirty="0"/>
                  <a:t> (</a:t>
                </a:r>
                <a14:m>
                  <m:oMath xmlns:m="http://schemas.openxmlformats.org/officeDocument/2006/math">
                    <m:r>
                      <a:rPr lang="en-US" sz="2400" i="1"/>
                      <m:t>𝑥</m:t>
                    </m:r>
                    <m:r>
                      <a:rPr lang="ru-RU" sz="2400" i="1"/>
                      <m:t>→1)</m:t>
                    </m:r>
                  </m:oMath>
                </a14:m>
                <a:r>
                  <a:rPr lang="ru-RU" sz="2400" dirty="0"/>
                  <a:t>.</a:t>
                </a:r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261" y="2826324"/>
                <a:ext cx="10446327" cy="3984681"/>
              </a:xfrm>
              <a:prstGeom prst="rect">
                <a:avLst/>
              </a:prstGeom>
              <a:blipFill>
                <a:blip r:embed="rId2"/>
                <a:stretch>
                  <a:fillRect l="-875" t="-12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6997" y="2196957"/>
            <a:ext cx="7204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Лидер это человек, для которого верно: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602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/>
          <p:cNvSpPr/>
          <p:nvPr/>
        </p:nvSpPr>
        <p:spPr>
          <a:xfrm flipV="1">
            <a:off x="0" y="3429000"/>
            <a:ext cx="7438030" cy="2644783"/>
          </a:xfrm>
          <a:prstGeom prst="snip1Rect">
            <a:avLst/>
          </a:prstGeom>
          <a:solidFill>
            <a:srgbClr val="0291A2">
              <a:alpha val="7098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118128" y="3846004"/>
            <a:ext cx="722024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a typeface="Roboto" panose="02000000000000000000" pitchFamily="2" charset="0"/>
              </a:rPr>
              <a:t>Спасибо за внимание</a:t>
            </a:r>
            <a:r>
              <a:rPr lang="en-US" sz="4400" b="1" dirty="0" smtClean="0">
                <a:solidFill>
                  <a:schemeClr val="bg1"/>
                </a:solidFill>
                <a:ea typeface="Roboto" panose="02000000000000000000" pitchFamily="2" charset="0"/>
              </a:rPr>
              <a:t>!</a:t>
            </a:r>
            <a:endParaRPr lang="ru-RU" sz="4400" b="1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17785" y="5014942"/>
            <a:ext cx="6567328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86328" y="5158216"/>
            <a:ext cx="5144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Кирилл Орлов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orlovk7@gmail.com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48192" y="6488668"/>
            <a:ext cx="246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alpha val="53000"/>
                  </a:schemeClr>
                </a:solidFill>
              </a:rPr>
              <a:t>Фото: </a:t>
            </a:r>
            <a:r>
              <a:rPr lang="en-US" dirty="0" smtClean="0">
                <a:solidFill>
                  <a:schemeClr val="bg1">
                    <a:alpha val="53000"/>
                  </a:schemeClr>
                </a:solidFill>
              </a:rPr>
              <a:t>vk.com/</a:t>
            </a:r>
            <a:r>
              <a:rPr lang="en-US" dirty="0" err="1" smtClean="0">
                <a:solidFill>
                  <a:schemeClr val="bg1">
                    <a:alpha val="53000"/>
                  </a:schemeClr>
                </a:solidFill>
              </a:rPr>
              <a:t>areg_me</a:t>
            </a:r>
            <a:endParaRPr lang="ru-RU" dirty="0">
              <a:solidFill>
                <a:schemeClr val="bg1">
                  <a:alpha val="53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6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ame Side Corner Rectangle 315"/>
          <p:cNvSpPr/>
          <p:nvPr/>
        </p:nvSpPr>
        <p:spPr>
          <a:xfrm flipV="1">
            <a:off x="0" y="-3"/>
            <a:ext cx="12192000" cy="102523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2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4378" y="71425"/>
            <a:ext cx="6635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Содержание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159" y="1164152"/>
            <a:ext cx="11791048" cy="474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dirty="0"/>
              <a:t>1. </a:t>
            </a:r>
            <a:r>
              <a:rPr lang="ru-RU" sz="3600" dirty="0" smtClean="0"/>
              <a:t>Вступление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en-US" sz="3600" dirty="0"/>
              <a:t>2. </a:t>
            </a:r>
            <a:r>
              <a:rPr lang="ru-RU" sz="3600" dirty="0" smtClean="0"/>
              <a:t>Существующие исследования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en-US" sz="3600" dirty="0"/>
              <a:t>3. </a:t>
            </a:r>
            <a:r>
              <a:rPr lang="ru-RU" sz="3600" dirty="0" smtClean="0"/>
              <a:t>Недостатки существующей методологии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en-US" sz="3600" dirty="0"/>
              <a:t>4. </a:t>
            </a:r>
            <a:r>
              <a:rPr lang="ru-RU" sz="3600" dirty="0" smtClean="0"/>
              <a:t>Новая методология</a:t>
            </a:r>
            <a:r>
              <a:rPr lang="ru-RU" sz="3600" dirty="0" smtClean="0"/>
              <a:t> определения наличия лидерских к-в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ru-RU" sz="3600" dirty="0" smtClean="0"/>
              <a:t>	4.1 Ценности</a:t>
            </a:r>
            <a:endParaRPr lang="en-US" sz="3600" dirty="0"/>
          </a:p>
          <a:p>
            <a:pPr>
              <a:lnSpc>
                <a:spcPct val="120000"/>
              </a:lnSpc>
            </a:pPr>
            <a:r>
              <a:rPr lang="ru-RU" sz="3600" dirty="0"/>
              <a:t>	</a:t>
            </a:r>
            <a:r>
              <a:rPr lang="ru-RU" sz="3600" dirty="0" smtClean="0"/>
              <a:t>4.2 Влияние</a:t>
            </a:r>
          </a:p>
          <a:p>
            <a:pPr>
              <a:lnSpc>
                <a:spcPct val="120000"/>
              </a:lnSpc>
            </a:pPr>
            <a:r>
              <a:rPr lang="ru-RU" sz="3600" dirty="0" smtClean="0"/>
              <a:t>5. Заключение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2728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3"/>
          <p:cNvGrpSpPr/>
          <p:nvPr/>
        </p:nvGrpSpPr>
        <p:grpSpPr>
          <a:xfrm rot="10800000" flipH="1">
            <a:off x="367217" y="2760097"/>
            <a:ext cx="5506085" cy="860557"/>
            <a:chOff x="644107" y="1330751"/>
            <a:chExt cx="3874553" cy="816221"/>
          </a:xfrm>
          <a:solidFill>
            <a:srgbClr val="7F7F7F"/>
          </a:solidFill>
        </p:grpSpPr>
        <p:sp>
          <p:nvSpPr>
            <p:cNvPr id="76" name="Rounded Rectangle 74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ounded Rectangle 75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Isosceles Triangle 76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1" name="Group 73"/>
          <p:cNvGrpSpPr/>
          <p:nvPr/>
        </p:nvGrpSpPr>
        <p:grpSpPr>
          <a:xfrm rot="10800000" flipH="1">
            <a:off x="367216" y="1628545"/>
            <a:ext cx="5506085" cy="861231"/>
            <a:chOff x="644107" y="1330751"/>
            <a:chExt cx="3874553" cy="816221"/>
          </a:xfrm>
          <a:solidFill>
            <a:srgbClr val="7F7F7F"/>
          </a:solidFill>
        </p:grpSpPr>
        <p:sp>
          <p:nvSpPr>
            <p:cNvPr id="72" name="Rounded Rectangle 74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ounded Rectangle 75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Isosceles Triangle 76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7" name="Group 73"/>
          <p:cNvGrpSpPr/>
          <p:nvPr/>
        </p:nvGrpSpPr>
        <p:grpSpPr>
          <a:xfrm flipH="1">
            <a:off x="6357049" y="3486253"/>
            <a:ext cx="5506085" cy="861231"/>
            <a:chOff x="644107" y="1330751"/>
            <a:chExt cx="3874553" cy="816221"/>
          </a:xfrm>
          <a:solidFill>
            <a:srgbClr val="0291A2"/>
          </a:solidFill>
        </p:grpSpPr>
        <p:sp>
          <p:nvSpPr>
            <p:cNvPr id="68" name="Rounded Rectangle 74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ounded Rectangle 75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Isosceles Triangle 76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oup 73"/>
          <p:cNvGrpSpPr/>
          <p:nvPr/>
        </p:nvGrpSpPr>
        <p:grpSpPr>
          <a:xfrm flipH="1">
            <a:off x="6357050" y="2231070"/>
            <a:ext cx="5506085" cy="861231"/>
            <a:chOff x="644107" y="1330751"/>
            <a:chExt cx="3874553" cy="816221"/>
          </a:xfrm>
          <a:solidFill>
            <a:srgbClr val="0291A2"/>
          </a:solidFill>
        </p:grpSpPr>
        <p:sp>
          <p:nvSpPr>
            <p:cNvPr id="64" name="Rounded Rectangle 74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ounded Rectangle 75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Isosceles Triangle 76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24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25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3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27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34" name="Title 6"/>
          <p:cNvSpPr txBox="1">
            <a:spLocks/>
          </p:cNvSpPr>
          <p:nvPr/>
        </p:nvSpPr>
        <p:spPr>
          <a:xfrm>
            <a:off x="328863" y="84296"/>
            <a:ext cx="11534273" cy="4713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+mn-lt"/>
              </a:rPr>
              <a:t>Существующие исследования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609600" y="733488"/>
            <a:ext cx="5486400" cy="6310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 smtClean="0"/>
              <a:t>Наиболее известные работы</a:t>
            </a:r>
            <a:endParaRPr lang="en-US" i="1" dirty="0"/>
          </a:p>
        </p:txBody>
      </p:sp>
      <p:sp>
        <p:nvSpPr>
          <p:cNvPr id="36" name="Slide Number Placeholder 42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91167" y="1584377"/>
            <a:ext cx="4725494" cy="8125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Питер Ф. </a:t>
            </a:r>
            <a:r>
              <a:rPr lang="ru-RU" sz="2400" dirty="0" err="1" smtClean="0">
                <a:solidFill>
                  <a:schemeClr val="bg1"/>
                </a:solidFill>
              </a:rPr>
              <a:t>Друкер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– 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«Практика менеджмента»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754346" y="5250296"/>
            <a:ext cx="1094873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i="1" dirty="0" smtClean="0"/>
              <a:t>Все наиболее известные и используемые в образовательных целях теории определения лидерских качеств являются крайне субъективными в силу слабой </a:t>
            </a:r>
            <a:r>
              <a:rPr lang="ru-RU" sz="2000" i="1" dirty="0" err="1" smtClean="0"/>
              <a:t>систематизированности</a:t>
            </a:r>
            <a:r>
              <a:rPr lang="ru-RU" sz="2000" i="1" dirty="0" smtClean="0"/>
              <a:t> обусловленной сугубо эмпирическим характером построения теории</a:t>
            </a:r>
            <a:endParaRPr lang="en-US" sz="2000" i="1" dirty="0"/>
          </a:p>
        </p:txBody>
      </p:sp>
      <p:cxnSp>
        <p:nvCxnSpPr>
          <p:cNvPr id="45" name="Straight Line buttom"/>
          <p:cNvCxnSpPr/>
          <p:nvPr/>
        </p:nvCxnSpPr>
        <p:spPr>
          <a:xfrm>
            <a:off x="914400" y="5114335"/>
            <a:ext cx="1036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"/>
          <p:cNvSpPr txBox="1">
            <a:spLocks/>
          </p:cNvSpPr>
          <p:nvPr/>
        </p:nvSpPr>
        <p:spPr>
          <a:xfrm>
            <a:off x="7029953" y="2251223"/>
            <a:ext cx="4323921" cy="8125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Р. </a:t>
            </a:r>
            <a:r>
              <a:rPr lang="ru-RU" sz="2400" dirty="0" err="1" smtClean="0">
                <a:solidFill>
                  <a:schemeClr val="bg1"/>
                </a:solidFill>
              </a:rPr>
              <a:t>Стогдилл</a:t>
            </a:r>
            <a:r>
              <a:rPr lang="ru-RU" sz="2400" dirty="0" smtClean="0">
                <a:solidFill>
                  <a:schemeClr val="bg1"/>
                </a:solidFill>
              </a:rPr>
              <a:t> – 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«Справочник по лидерству»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754346" y="2853466"/>
            <a:ext cx="4207354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О. С. </a:t>
            </a:r>
            <a:r>
              <a:rPr lang="ru-RU" sz="2400" dirty="0" err="1" smtClean="0">
                <a:solidFill>
                  <a:schemeClr val="bg1"/>
                </a:solidFill>
              </a:rPr>
              <a:t>Виханский</a:t>
            </a:r>
            <a:r>
              <a:rPr lang="ru-RU" sz="2400" dirty="0" smtClean="0">
                <a:solidFill>
                  <a:schemeClr val="bg1"/>
                </a:solidFill>
              </a:rPr>
              <a:t>, А.И. Наумов – «Менеджмент»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 Placeholder 3"/>
          <p:cNvSpPr txBox="1">
            <a:spLocks/>
          </p:cNvSpPr>
          <p:nvPr/>
        </p:nvSpPr>
        <p:spPr>
          <a:xfrm>
            <a:off x="7029953" y="3453331"/>
            <a:ext cx="4652781" cy="8125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У. </a:t>
            </a:r>
            <a:r>
              <a:rPr lang="ru-RU" sz="2400" dirty="0" err="1" smtClean="0">
                <a:solidFill>
                  <a:schemeClr val="bg1"/>
                </a:solidFill>
              </a:rPr>
              <a:t>Беннис</a:t>
            </a:r>
            <a:r>
              <a:rPr lang="ru-RU" sz="2400" dirty="0" smtClean="0">
                <a:solidFill>
                  <a:schemeClr val="bg1"/>
                </a:solidFill>
              </a:rPr>
              <a:t> –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«Лидеры. Стратегии перемен»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2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4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Вопрос методологии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1164152"/>
            <a:ext cx="9413629" cy="151157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extBox 1"/>
          <p:cNvSpPr txBox="1"/>
          <p:nvPr/>
        </p:nvSpPr>
        <p:spPr>
          <a:xfrm>
            <a:off x="199621" y="1381332"/>
            <a:ext cx="93692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Задача: собрать воедино существующие концепции, структурировать и формализовать</a:t>
            </a:r>
            <a:endParaRPr lang="ru-RU" sz="3200" i="1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78371" y="3662588"/>
            <a:ext cx="9413629" cy="1511578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TextBox 4"/>
          <p:cNvSpPr txBox="1"/>
          <p:nvPr/>
        </p:nvSpPr>
        <p:spPr>
          <a:xfrm>
            <a:off x="3084945" y="4125989"/>
            <a:ext cx="8091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Решение – математическая модель</a:t>
            </a:r>
            <a:endParaRPr lang="ru-RU" sz="3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29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5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Предпосылки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159" y="1164152"/>
            <a:ext cx="10705110" cy="40811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lnSpc>
                <a:spcPct val="120000"/>
              </a:lnSpc>
              <a:buAutoNum type="arabicPeriod"/>
            </a:pPr>
            <a:r>
              <a:rPr lang="ru-RU" sz="3600" dirty="0" smtClean="0"/>
              <a:t>Корень лидерства-мотивация</a:t>
            </a:r>
            <a:r>
              <a:rPr lang="en-US" sz="3600" dirty="0" smtClean="0"/>
              <a:t>;</a:t>
            </a:r>
          </a:p>
          <a:p>
            <a:pPr marL="742950" indent="-742950">
              <a:lnSpc>
                <a:spcPct val="120000"/>
              </a:lnSpc>
              <a:buAutoNum type="arabicPeriod"/>
            </a:pPr>
            <a:endParaRPr lang="ru-RU" sz="3600" dirty="0" smtClean="0"/>
          </a:p>
          <a:p>
            <a:pPr marL="742950" indent="-742950">
              <a:lnSpc>
                <a:spcPct val="120000"/>
              </a:lnSpc>
              <a:buAutoNum type="arabicPeriod"/>
            </a:pPr>
            <a:r>
              <a:rPr lang="ru-RU" sz="3600" dirty="0" smtClean="0"/>
              <a:t>Достижение </a:t>
            </a:r>
            <a:r>
              <a:rPr lang="ru-RU" sz="3600" dirty="0"/>
              <a:t>нового этапа личностного </a:t>
            </a:r>
            <a:r>
              <a:rPr lang="ru-RU" sz="3600" dirty="0" smtClean="0"/>
              <a:t>развития</a:t>
            </a:r>
          </a:p>
          <a:p>
            <a:pPr>
              <a:lnSpc>
                <a:spcPct val="120000"/>
              </a:lnSpc>
            </a:pPr>
            <a:r>
              <a:rPr lang="ru-RU" sz="3600" dirty="0"/>
              <a:t>	</a:t>
            </a:r>
            <a:r>
              <a:rPr lang="ru-RU" sz="3600" dirty="0" smtClean="0"/>
              <a:t>должно </a:t>
            </a:r>
            <a:r>
              <a:rPr lang="ru-RU" sz="3600" dirty="0"/>
              <a:t>приносить больше утилей полезности</a:t>
            </a:r>
            <a:r>
              <a:rPr lang="ru-RU" sz="3600" dirty="0" smtClean="0"/>
              <a:t>,</a:t>
            </a:r>
          </a:p>
          <a:p>
            <a:pPr>
              <a:lnSpc>
                <a:spcPct val="120000"/>
              </a:lnSpc>
            </a:pPr>
            <a:r>
              <a:rPr lang="ru-RU" sz="3600" dirty="0" smtClean="0"/>
              <a:t>	чем </a:t>
            </a:r>
            <a:r>
              <a:rPr lang="ru-RU" sz="3600" dirty="0"/>
              <a:t>отнимают процессы достижения этого </a:t>
            </a:r>
            <a:r>
              <a:rPr lang="ru-RU" sz="3600" dirty="0" smtClean="0"/>
              <a:t>этапа</a:t>
            </a:r>
          </a:p>
          <a:p>
            <a:pPr>
              <a:lnSpc>
                <a:spcPct val="120000"/>
              </a:lnSpc>
            </a:pPr>
            <a:r>
              <a:rPr lang="ru-RU" sz="3600" dirty="0"/>
              <a:t>	</a:t>
            </a:r>
            <a:r>
              <a:rPr lang="en-US" sz="3600" dirty="0" smtClean="0"/>
              <a:t>(</a:t>
            </a:r>
            <a:r>
              <a:rPr lang="ru-RU" sz="3600" dirty="0" err="1"/>
              <a:t>к</a:t>
            </a:r>
            <a:r>
              <a:rPr lang="ru-RU" sz="3600" dirty="0" err="1" smtClean="0"/>
              <a:t>ардиналистский</a:t>
            </a:r>
            <a:r>
              <a:rPr lang="ru-RU" sz="3600" dirty="0" smtClean="0"/>
              <a:t> подход)</a:t>
            </a:r>
            <a:r>
              <a:rPr lang="en-US" sz="3600" dirty="0" smtClean="0"/>
              <a:t>.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192582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6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069" y="1228807"/>
            <a:ext cx="9901685" cy="5743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dirty="0"/>
              <a:t>Время, потраченное на </a:t>
            </a:r>
            <a:r>
              <a:rPr lang="ru-RU" sz="3600" dirty="0" smtClean="0"/>
              <a:t>работу</a:t>
            </a:r>
            <a:r>
              <a:rPr lang="en-US" sz="3600" dirty="0" smtClean="0"/>
              <a:t>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ru-RU" sz="36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dirty="0"/>
              <a:t>Материальные </a:t>
            </a:r>
            <a:r>
              <a:rPr lang="ru-RU" sz="3600" dirty="0" smtClean="0"/>
              <a:t>затраты</a:t>
            </a:r>
            <a:r>
              <a:rPr lang="en-US" sz="3600" dirty="0" smtClean="0"/>
              <a:t>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ru-RU" sz="36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dirty="0"/>
              <a:t>Усилия, которые необходимо </a:t>
            </a:r>
            <a:r>
              <a:rPr lang="ru-RU" sz="3600" dirty="0" smtClean="0"/>
              <a:t>приложить</a:t>
            </a:r>
            <a:r>
              <a:rPr lang="en-US" sz="3600" dirty="0" smtClean="0"/>
              <a:t>;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ru-RU" sz="36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600" dirty="0"/>
              <a:t>Альтернативные </a:t>
            </a:r>
            <a:r>
              <a:rPr lang="ru-RU" sz="3600" dirty="0" smtClean="0"/>
              <a:t>издержки</a:t>
            </a:r>
          </a:p>
          <a:p>
            <a:pPr lvl="0"/>
            <a:r>
              <a:rPr lang="ru-RU" sz="3600" dirty="0" smtClean="0"/>
              <a:t> 	(</a:t>
            </a:r>
            <a:r>
              <a:rPr lang="ru-RU" sz="3600" dirty="0"/>
              <a:t>А сколько бы утилей полезности я получил, </a:t>
            </a:r>
            <a:endParaRPr lang="ru-RU" sz="3600" dirty="0" smtClean="0"/>
          </a:p>
          <a:p>
            <a:pPr lvl="0"/>
            <a:r>
              <a:rPr lang="ru-RU" sz="3600" dirty="0" smtClean="0"/>
              <a:t>	лежа </a:t>
            </a:r>
            <a:r>
              <a:rPr lang="ru-RU" sz="3600" dirty="0"/>
              <a:t>дома на диване?)</a:t>
            </a:r>
          </a:p>
          <a:p>
            <a:pPr>
              <a:lnSpc>
                <a:spcPct val="120000"/>
              </a:lnSpc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143369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69" y="887718"/>
            <a:ext cx="11732891" cy="2317300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7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1378003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dirty="0">
                <a:solidFill>
                  <a:schemeClr val="bg1"/>
                </a:solidFill>
              </a:rPr>
              <a:t>Оценка каждого из параметров зависит от индивидуальной функции полезности каждого человека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Представим ее в общем виде, объединяя издержки по принципу </a:t>
            </a:r>
            <a:r>
              <a:rPr lang="ru-RU" sz="2800" dirty="0" err="1">
                <a:solidFill>
                  <a:schemeClr val="bg1"/>
                </a:solidFill>
              </a:rPr>
              <a:t>Кобба</a:t>
            </a:r>
            <a:r>
              <a:rPr lang="ru-RU" sz="2800" dirty="0">
                <a:solidFill>
                  <a:schemeClr val="bg1"/>
                </a:solidFill>
              </a:rPr>
              <a:t>-Дугласа и проведем анализ: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821706" y="3522230"/>
                <a:ext cx="6548581" cy="2965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𝑈</m:t>
                      </m:r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𝜃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−(</m:t>
                      </m:r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p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𝛽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𝛾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  <m:sup>
                          <m:r>
                            <a:rPr lang="ru-RU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sup>
                      </m:sSup>
                      <m:r>
                        <a:rPr lang="ru-RU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𝛽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𝛾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𝛿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𝜃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=1)</m:t>
                      </m:r>
                    </m:oMath>
                  </m:oMathPara>
                </a14:m>
                <a:endPara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U- utility; S-satisfaction; T-time; M-money; E-efforts; AC-alternative costs.</a:t>
                </a:r>
                <a:endPara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706" y="3522230"/>
                <a:ext cx="6548581" cy="2965042"/>
              </a:xfrm>
              <a:prstGeom prst="rect">
                <a:avLst/>
              </a:prstGeom>
              <a:blipFill>
                <a:blip r:embed="rId2"/>
                <a:stretch>
                  <a:fillRect l="-93" r="-1117" b="-2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73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70" y="887718"/>
            <a:ext cx="11434022" cy="765591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8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1378003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</a:t>
            </a:r>
            <a:r>
              <a:rPr lang="ru-RU" sz="2800" i="1" dirty="0">
                <a:solidFill>
                  <a:schemeClr val="bg1"/>
                </a:solidFill>
              </a:rPr>
              <a:t>Функцией </a:t>
            </a:r>
            <a:r>
              <a:rPr lang="ru-RU" sz="2800" i="1" dirty="0" smtClean="0">
                <a:solidFill>
                  <a:schemeClr val="bg1"/>
                </a:solidFill>
              </a:rPr>
              <a:t>полезности.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821706" y="3180485"/>
                <a:ext cx="6548581" cy="3220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/>
                          </m:ctrlPr>
                        </m:sSubPr>
                        <m:e>
                          <m:r>
                            <a:rPr lang="en-US" sz="3200" i="1"/>
                            <m:t>𝑈</m:t>
                          </m:r>
                        </m:e>
                        <m:sub>
                          <m:r>
                            <a:rPr lang="ru-RU" sz="3200" i="1"/>
                            <m:t>𝑙</m:t>
                          </m:r>
                        </m:sub>
                      </m:sSub>
                      <m:r>
                        <a:rPr lang="ru-RU" sz="3200" i="1"/>
                        <m:t>=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en-US" sz="3200" i="1"/>
                            <m:t>𝑆</m:t>
                          </m:r>
                        </m:e>
                        <m:sup>
                          <m:r>
                            <a:rPr lang="ru-RU" sz="3200" i="1"/>
                            <m:t>𝜃</m:t>
                          </m:r>
                        </m:sup>
                      </m:sSup>
                      <m:r>
                        <a:rPr lang="ru-RU" sz="3200" i="1"/>
                        <m:t>−(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𝑇</m:t>
                          </m:r>
                        </m:e>
                        <m:sup>
                          <m:r>
                            <a:rPr lang="ru-RU" sz="3200" i="1"/>
                            <m:t>𝛼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𝑀</m:t>
                          </m:r>
                        </m:e>
                        <m:sup>
                          <m:r>
                            <a:rPr lang="ru-RU" sz="3200" i="1"/>
                            <m:t>𝛽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𝐸</m:t>
                          </m:r>
                        </m:e>
                        <m:sup>
                          <m:r>
                            <a:rPr lang="ru-RU" sz="3200" i="1"/>
                            <m:t>𝛾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𝐴𝐶</m:t>
                          </m:r>
                        </m:e>
                        <m:sup>
                          <m:r>
                            <a:rPr lang="ru-RU" sz="3200" i="1"/>
                            <m:t>𝛿</m:t>
                          </m:r>
                        </m:sup>
                      </m:sSup>
                      <m:r>
                        <a:rPr lang="ru-RU" sz="3200" i="1"/>
                        <m:t>)</m:t>
                      </m:r>
                    </m:oMath>
                  </m:oMathPara>
                </a14:m>
                <a:endParaRPr lang="ru-RU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3200"/>
                        <m:t>где</m:t>
                      </m:r>
                    </m:oMath>
                    <m:oMath xmlns:m="http://schemas.openxmlformats.org/officeDocument/2006/math">
                      <m:r>
                        <a:rPr lang="en-US" sz="3200" i="1"/>
                        <m:t>(</m:t>
                      </m:r>
                      <m:r>
                        <a:rPr lang="en-US" sz="3200" i="1"/>
                        <m:t>𝛼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𝛽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𝛾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𝛿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𝜃</m:t>
                      </m:r>
                      <m:r>
                        <a:rPr lang="en-US" sz="3200" i="1"/>
                        <m:t>=1)</m:t>
                      </m:r>
                    </m:oMath>
                  </m:oMathPara>
                </a14:m>
                <a:endParaRPr lang="ru-RU" sz="3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3200"/>
                        <m:t>и</m:t>
                      </m:r>
                    </m:oMath>
                  </m:oMathPara>
                </a14:m>
                <a:endParaRPr lang="ru-RU" sz="32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/>
                        <m:t>𝜃</m:t>
                      </m:r>
                      <m:r>
                        <a:rPr lang="ru-RU" sz="3200" i="1"/>
                        <m:t>→1.</m:t>
                      </m:r>
                    </m:oMath>
                  </m:oMathPara>
                </a14:m>
                <a:endParaRPr lang="ru-RU" sz="32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706" y="3180485"/>
                <a:ext cx="6548581" cy="32201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6996" y="2032207"/>
            <a:ext cx="6455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Функция полезности лидера в общем виде: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560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2270" y="887718"/>
            <a:ext cx="11434022" cy="765591"/>
          </a:xfrm>
          <a:prstGeom prst="roundRect">
            <a:avLst/>
          </a:pr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nip Same Side Corner Rectangle 315"/>
          <p:cNvSpPr/>
          <p:nvPr/>
        </p:nvSpPr>
        <p:spPr>
          <a:xfrm flipV="1">
            <a:off x="0" y="-1"/>
            <a:ext cx="12192000" cy="570507"/>
          </a:xfrm>
          <a:prstGeom prst="snip2SameRect">
            <a:avLst/>
          </a:prstGeom>
          <a:solidFill>
            <a:srgbClr val="02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Group 283"/>
          <p:cNvGrpSpPr/>
          <p:nvPr/>
        </p:nvGrpSpPr>
        <p:grpSpPr>
          <a:xfrm>
            <a:off x="10035526" y="6587295"/>
            <a:ext cx="487761" cy="307777"/>
            <a:chOff x="6278381" y="6452491"/>
            <a:chExt cx="502471" cy="439276"/>
          </a:xfrm>
        </p:grpSpPr>
        <p:sp>
          <p:nvSpPr>
            <p:cNvPr id="10" name="Freeform 284"/>
            <p:cNvSpPr/>
            <p:nvPr/>
          </p:nvSpPr>
          <p:spPr>
            <a:xfrm rot="16200000" flipH="1">
              <a:off x="6334053" y="6412357"/>
              <a:ext cx="391128" cy="502471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451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451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451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4510"/>
                  </a:lnTo>
                  <a:close/>
                </a:path>
              </a:pathLst>
            </a:custGeom>
            <a:solidFill>
              <a:srgbClr val="0291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en-US" sz="1246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32287" y="6452491"/>
              <a:ext cx="294271" cy="43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defRPr/>
              </a:pPr>
              <a:fld id="{BFD92DB1-CA40-4129-B9BB-BBCE89FAC461}" type="slidenum">
                <a:rPr lang="en-US" sz="1400" kern="0">
                  <a:solidFill>
                    <a:prstClr val="white"/>
                  </a:solidFill>
                  <a:ea typeface="Roboto Light" panose="02000000000000000000" pitchFamily="2" charset="0"/>
                </a:rPr>
                <a:pPr defTabSz="914400">
                  <a:defRPr/>
                </a:pPr>
                <a:t>9</a:t>
              </a:fld>
              <a:endParaRPr lang="ru-RU" sz="1400" kern="0" dirty="0">
                <a:solidFill>
                  <a:prstClr val="white"/>
                </a:solidFill>
                <a:ea typeface="Roboto Light" panose="02000000000000000000" pitchFamily="2" charset="0"/>
              </a:endParaRPr>
            </a:p>
          </p:txBody>
        </p:sp>
      </p:grpSp>
      <p:sp>
        <p:nvSpPr>
          <p:cNvPr id="12" name="Rectangle 287"/>
          <p:cNvSpPr/>
          <p:nvPr/>
        </p:nvSpPr>
        <p:spPr>
          <a:xfrm>
            <a:off x="10516946" y="6598176"/>
            <a:ext cx="1438214" cy="276999"/>
          </a:xfrm>
          <a:prstGeom prst="rect">
            <a:avLst/>
          </a:prstGeom>
          <a:solidFill>
            <a:sysClr val="window" lastClr="FFFFFF">
              <a:lumMod val="50000"/>
            </a:sysClr>
          </a:solidFill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«Ломоносов»</a:t>
            </a:r>
            <a:r>
              <a:rPr lang="en-US" sz="1200" kern="0" dirty="0" smtClean="0">
                <a:solidFill>
                  <a:prstClr val="white"/>
                </a:solidFill>
                <a:ea typeface="Roboto Light" panose="02000000000000000000" pitchFamily="2" charset="0"/>
              </a:rPr>
              <a:t> </a:t>
            </a:r>
            <a:r>
              <a:rPr lang="en-US" sz="1200" kern="0" dirty="0">
                <a:solidFill>
                  <a:prstClr val="white"/>
                </a:solidFill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78368" y="-22849"/>
            <a:ext cx="663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Модель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96" y="896298"/>
            <a:ext cx="11378003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i="1" dirty="0">
                <a:solidFill>
                  <a:schemeClr val="bg1"/>
                </a:solidFill>
              </a:rPr>
              <a:t>Чем отличается лидер от обычного </a:t>
            </a:r>
            <a:r>
              <a:rPr lang="ru-RU" sz="2800" i="1" dirty="0" smtClean="0">
                <a:solidFill>
                  <a:schemeClr val="bg1"/>
                </a:solidFill>
              </a:rPr>
              <a:t>человека? </a:t>
            </a:r>
            <a:r>
              <a:rPr lang="ru-RU" sz="2800" i="1" dirty="0">
                <a:solidFill>
                  <a:schemeClr val="bg1"/>
                </a:solidFill>
              </a:rPr>
              <a:t>Функцией </a:t>
            </a:r>
            <a:r>
              <a:rPr lang="ru-RU" sz="2800" i="1" dirty="0" smtClean="0">
                <a:solidFill>
                  <a:schemeClr val="bg1"/>
                </a:solidFill>
              </a:rPr>
              <a:t>полезности.</a:t>
            </a:r>
            <a:endParaRPr lang="ru-RU" sz="2800" i="1" dirty="0" smtClean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821706" y="3180485"/>
                <a:ext cx="6548581" cy="32361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/>
                          </m:ctrlPr>
                        </m:sSubPr>
                        <m:e>
                          <m:r>
                            <a:rPr lang="en-US" sz="3200" i="1"/>
                            <m:t>𝑈</m:t>
                          </m:r>
                        </m:e>
                        <m:sub>
                          <m:r>
                            <a:rPr lang="en-US" sz="3200" i="1"/>
                            <m:t>𝑠</m:t>
                          </m:r>
                        </m:sub>
                      </m:sSub>
                      <m:r>
                        <a:rPr lang="ru-RU" sz="3200" i="1"/>
                        <m:t>=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en-US" sz="3200" i="1"/>
                            <m:t>𝑆</m:t>
                          </m:r>
                        </m:e>
                        <m:sup>
                          <m:r>
                            <a:rPr lang="ru-RU" sz="3200" i="1"/>
                            <m:t>𝜃</m:t>
                          </m:r>
                        </m:sup>
                      </m:sSup>
                      <m:r>
                        <a:rPr lang="ru-RU" sz="3200" i="1"/>
                        <m:t>−(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𝑇</m:t>
                          </m:r>
                        </m:e>
                        <m:sup>
                          <m:r>
                            <a:rPr lang="ru-RU" sz="3200" i="1"/>
                            <m:t>𝛼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𝑀</m:t>
                          </m:r>
                        </m:e>
                        <m:sup>
                          <m:r>
                            <a:rPr lang="ru-RU" sz="3200" i="1"/>
                            <m:t>𝛽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𝐸</m:t>
                          </m:r>
                        </m:e>
                        <m:sup>
                          <m:r>
                            <a:rPr lang="ru-RU" sz="3200" i="1"/>
                            <m:t>𝛾</m:t>
                          </m:r>
                        </m:sup>
                      </m:sSup>
                      <m:r>
                        <a:rPr lang="ru-RU" sz="3200" i="1"/>
                        <m:t>+</m:t>
                      </m:r>
                      <m:sSup>
                        <m:sSupPr>
                          <m:ctrlPr>
                            <a:rPr lang="ru-RU" sz="3200" i="1"/>
                          </m:ctrlPr>
                        </m:sSupPr>
                        <m:e>
                          <m:r>
                            <a:rPr lang="ru-RU" sz="3200" i="1"/>
                            <m:t>𝐴𝐶</m:t>
                          </m:r>
                        </m:e>
                        <m:sup>
                          <m:r>
                            <a:rPr lang="ru-RU" sz="3200" i="1"/>
                            <m:t>𝛿</m:t>
                          </m:r>
                        </m:sup>
                      </m:sSup>
                      <m:r>
                        <a:rPr lang="ru-RU" sz="3200" i="1"/>
                        <m:t>)</m:t>
                      </m:r>
                    </m:oMath>
                  </m:oMathPara>
                </a14:m>
                <a:endParaRPr lang="ru-RU" sz="3200" dirty="0"/>
              </a:p>
              <a:p>
                <a:pPr algn="ctr"/>
                <a:r>
                  <a:rPr lang="ru-RU" sz="3200" dirty="0"/>
                  <a:t>где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/>
                        <m:t>(</m:t>
                      </m:r>
                      <m:r>
                        <a:rPr lang="en-US" sz="3200" i="1"/>
                        <m:t>𝛼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𝛽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𝛾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𝛿</m:t>
                      </m:r>
                      <m:r>
                        <a:rPr lang="en-US" sz="3200" i="1"/>
                        <m:t>+</m:t>
                      </m:r>
                      <m:r>
                        <a:rPr lang="en-US" sz="3200" i="1"/>
                        <m:t>𝜃</m:t>
                      </m:r>
                      <m:r>
                        <a:rPr lang="en-US" sz="3200" i="1"/>
                        <m:t>=1)</m:t>
                      </m:r>
                    </m:oMath>
                  </m:oMathPara>
                </a14:m>
                <a:endParaRPr lang="ru-RU" sz="3200" dirty="0"/>
              </a:p>
              <a:p>
                <a:pPr algn="ctr"/>
                <a:r>
                  <a:rPr lang="ru-RU" sz="3200" dirty="0"/>
                  <a:t>и</a:t>
                </a:r>
              </a:p>
              <a:p>
                <a:pPr algn="ctr"/>
                <a:r>
                  <a:rPr lang="ru-RU" sz="3200" dirty="0"/>
                  <a:t> (</a:t>
                </a:r>
                <a14:m>
                  <m:oMath xmlns:m="http://schemas.openxmlformats.org/officeDocument/2006/math">
                    <m:r>
                      <a:rPr lang="en-US" sz="3200" i="1"/>
                      <m:t>𝛼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𝛽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𝛾</m:t>
                    </m:r>
                    <m:r>
                      <a:rPr lang="ru-RU" sz="3200" i="1"/>
                      <m:t>+</m:t>
                    </m:r>
                    <m:r>
                      <a:rPr lang="en-US" sz="3200" i="1"/>
                      <m:t>𝛿</m:t>
                    </m:r>
                    <m:r>
                      <a:rPr lang="ru-RU" sz="3200" i="1"/>
                      <m:t>)→1.</m:t>
                    </m:r>
                  </m:oMath>
                </a14:m>
                <a:endParaRPr lang="ru-RU" sz="3200" dirty="0"/>
              </a:p>
              <a:p>
                <a:pPr algn="ctr">
                  <a:lnSpc>
                    <a:spcPct val="150000"/>
                  </a:lnSpc>
                  <a:spcAft>
                    <a:spcPts val="1000"/>
                  </a:spcAft>
                </a:pPr>
                <a:endParaRPr lang="ru-RU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706" y="3180485"/>
                <a:ext cx="6548581" cy="3236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06996" y="2032207"/>
            <a:ext cx="883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Функция полезности не способного к лидерству в общем виде: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966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466</Words>
  <Application>Microsoft Office PowerPoint</Application>
  <PresentationFormat>Широкоэкранный</PresentationFormat>
  <Paragraphs>139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Roboto</vt:lpstr>
      <vt:lpstr>Roboto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Орлов</dc:creator>
  <cp:lastModifiedBy>Кирилл Орлов</cp:lastModifiedBy>
  <cp:revision>13</cp:revision>
  <dcterms:created xsi:type="dcterms:W3CDTF">2016-04-13T21:18:18Z</dcterms:created>
  <dcterms:modified xsi:type="dcterms:W3CDTF">2016-04-13T23:09:01Z</dcterms:modified>
</cp:coreProperties>
</file>