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73" r:id="rId5"/>
    <p:sldId id="287" r:id="rId6"/>
    <p:sldId id="275" r:id="rId7"/>
    <p:sldId id="285" r:id="rId8"/>
    <p:sldId id="286" r:id="rId9"/>
    <p:sldId id="276" r:id="rId10"/>
    <p:sldId id="277" r:id="rId11"/>
    <p:sldId id="278" r:id="rId12"/>
    <p:sldId id="281" r:id="rId13"/>
    <p:sldId id="282" r:id="rId14"/>
    <p:sldId id="257" r:id="rId15"/>
    <p:sldId id="280" r:id="rId16"/>
    <p:sldId id="279" r:id="rId17"/>
    <p:sldId id="288" r:id="rId18"/>
    <p:sldId id="262" r:id="rId19"/>
    <p:sldId id="265" r:id="rId20"/>
    <p:sldId id="266" r:id="rId21"/>
    <p:sldId id="267" r:id="rId22"/>
    <p:sldId id="289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E56E3BD-6B70-47A1-8235-31E65C9B9972}">
          <p14:sldIdLst>
            <p14:sldId id="256"/>
            <p14:sldId id="271"/>
            <p14:sldId id="272"/>
            <p14:sldId id="273"/>
            <p14:sldId id="287"/>
            <p14:sldId id="275"/>
            <p14:sldId id="285"/>
            <p14:sldId id="286"/>
            <p14:sldId id="276"/>
            <p14:sldId id="277"/>
            <p14:sldId id="278"/>
            <p14:sldId id="281"/>
            <p14:sldId id="282"/>
            <p14:sldId id="257"/>
            <p14:sldId id="280"/>
            <p14:sldId id="279"/>
            <p14:sldId id="288"/>
          </p14:sldIdLst>
        </p14:section>
        <p14:section name="Раздел без заголовка" id="{E1AD1D92-05D6-4B0D-81F4-A06FDAB11195}">
          <p14:sldIdLst>
            <p14:sldId id="262"/>
            <p14:sldId id="265"/>
            <p14:sldId id="266"/>
            <p14:sldId id="267"/>
            <p14:sldId id="289"/>
            <p14:sldId id="28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100" autoAdjust="0"/>
    <p:restoredTop sz="94660"/>
  </p:normalViewPr>
  <p:slideViewPr>
    <p:cSldViewPr>
      <p:cViewPr>
        <p:scale>
          <a:sx n="66" d="100"/>
          <a:sy n="66" d="100"/>
        </p:scale>
        <p:origin x="-173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Роль </a:t>
            </a:r>
            <a:r>
              <a:rPr lang="ru-RU" dirty="0"/>
              <a:t>архетипов в принятии экономических решений.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3800" dirty="0" err="1" smtClean="0"/>
              <a:t>Стрилец</a:t>
            </a:r>
            <a:r>
              <a:rPr lang="ru-RU" sz="3800" dirty="0" smtClean="0"/>
              <a:t> Кристина</a:t>
            </a:r>
          </a:p>
          <a:p>
            <a:r>
              <a:rPr lang="ru-RU" sz="3800" dirty="0" smtClean="0"/>
              <a:t>М-202</a:t>
            </a: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680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 архетипа.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Такой подход получил развитие, прежде всего, в трудах К.Г. Юнга, который указывает на то, что архетипы «в равной мере представляют собой как чувство, так и мысль; они даже имеют нечто подобное собственной, самостоятельной жизни, вроде жизни частичных душ, что мы легко можем видеть в тех философских или гностических системах, которые имеют своим источником познания восприятие бессознательного» 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74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архетипов.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Существуют </a:t>
            </a:r>
            <a:r>
              <a:rPr lang="ru-RU" dirty="0"/>
              <a:t>различные классификации архетипов, в зависимости от их основания, свойств и качеств.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Классификации архетипов</a:t>
            </a:r>
            <a:endParaRPr lang="ru-RU" dirty="0" smtClean="0"/>
          </a:p>
          <a:p>
            <a:r>
              <a:rPr lang="ru-RU" dirty="0" smtClean="0"/>
              <a:t>По логическому </a:t>
            </a:r>
            <a:r>
              <a:rPr lang="ru-RU" dirty="0" smtClean="0"/>
              <a:t>и </a:t>
            </a:r>
            <a:r>
              <a:rPr lang="ru-RU" dirty="0" smtClean="0"/>
              <a:t>образному основанию</a:t>
            </a:r>
            <a:endParaRPr lang="ru-RU" dirty="0" smtClean="0"/>
          </a:p>
          <a:p>
            <a:r>
              <a:rPr lang="ru-RU" dirty="0" smtClean="0"/>
              <a:t>По сенсорному </a:t>
            </a:r>
            <a:r>
              <a:rPr lang="ru-RU" dirty="0" smtClean="0"/>
              <a:t>и </a:t>
            </a:r>
            <a:r>
              <a:rPr lang="ru-RU" dirty="0" smtClean="0"/>
              <a:t>интуитивному основанию</a:t>
            </a:r>
            <a:endParaRPr lang="ru-RU" dirty="0" smtClean="0"/>
          </a:p>
          <a:p>
            <a:r>
              <a:rPr lang="ru-RU" dirty="0" smtClean="0"/>
              <a:t>По типу личности (экстравертному </a:t>
            </a:r>
            <a:r>
              <a:rPr lang="ru-RU" dirty="0" smtClean="0"/>
              <a:t>и </a:t>
            </a:r>
            <a:r>
              <a:rPr lang="ru-RU" dirty="0" err="1" smtClean="0"/>
              <a:t>интровертному</a:t>
            </a:r>
            <a:r>
              <a:rPr lang="ru-RU" dirty="0" smtClean="0"/>
              <a:t> основанию)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19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709160"/>
          </a:xfrm>
        </p:spPr>
        <p:txBody>
          <a:bodyPr/>
          <a:lstStyle/>
          <a:p>
            <a:r>
              <a:rPr lang="ru-RU" dirty="0" smtClean="0"/>
              <a:t>Наиболее </a:t>
            </a:r>
            <a:r>
              <a:rPr lang="ru-RU" dirty="0" smtClean="0"/>
              <a:t>значимой классификацией </a:t>
            </a:r>
            <a:r>
              <a:rPr lang="ru-RU" dirty="0" smtClean="0"/>
              <a:t>для нашей работы является </a:t>
            </a:r>
            <a:r>
              <a:rPr lang="ru-RU" dirty="0" smtClean="0"/>
              <a:t>классификация архетипов, предложенная  К.Г. Юнгом, </a:t>
            </a:r>
            <a:r>
              <a:rPr lang="ru-RU" dirty="0" smtClean="0"/>
              <a:t>так как именно он </a:t>
            </a:r>
            <a:r>
              <a:rPr lang="ru-RU" dirty="0" smtClean="0"/>
              <a:t>первым вводит понятие «архетипа» и его комплексное исследование. Все </a:t>
            </a:r>
            <a:r>
              <a:rPr lang="ru-RU" dirty="0" smtClean="0"/>
              <a:t>последующие классификации  в той или иной степени основаны на научных работах Юнга.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71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нашем исследовании мы обратили внимание на такие архетипы, как архетип «Мать», архетип «Дитя», архетип «</a:t>
            </a:r>
            <a:r>
              <a:rPr lang="ru-RU" dirty="0" smtClean="0"/>
              <a:t>Герой»,  архетип </a:t>
            </a:r>
            <a:r>
              <a:rPr lang="ru-RU" dirty="0" smtClean="0"/>
              <a:t>«Самость».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240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архетипов.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ru-RU" b="1" dirty="0">
                <a:solidFill>
                  <a:srgbClr val="FFFF00"/>
                </a:solidFill>
              </a:rPr>
              <a:t>Архетип </a:t>
            </a:r>
            <a:r>
              <a:rPr lang="ru-RU" b="1" dirty="0" smtClean="0">
                <a:solidFill>
                  <a:srgbClr val="FFFF00"/>
                </a:solidFill>
              </a:rPr>
              <a:t>«Мать»</a:t>
            </a:r>
            <a:endParaRPr lang="ru-RU" b="1" dirty="0">
              <a:solidFill>
                <a:srgbClr val="FFFF00"/>
              </a:solidFill>
            </a:endParaRPr>
          </a:p>
          <a:p>
            <a:pPr marL="137160" indent="0">
              <a:buNone/>
            </a:pPr>
            <a:r>
              <a:rPr lang="ru-RU" dirty="0" smtClean="0"/>
              <a:t>Архетип </a:t>
            </a:r>
            <a:r>
              <a:rPr lang="ru-RU" dirty="0"/>
              <a:t>«Мать» подразумевает заботу, </a:t>
            </a:r>
            <a:r>
              <a:rPr lang="ru-RU" dirty="0" smtClean="0"/>
              <a:t>поддержку</a:t>
            </a:r>
            <a:r>
              <a:rPr lang="ru-RU" dirty="0"/>
              <a:t>, помощь, </a:t>
            </a:r>
            <a:r>
              <a:rPr lang="ru-RU" dirty="0" smtClean="0"/>
              <a:t>защиту</a:t>
            </a:r>
            <a:r>
              <a:rPr lang="ru-RU" dirty="0"/>
              <a:t> </a:t>
            </a:r>
            <a:r>
              <a:rPr lang="ru-RU" dirty="0" smtClean="0"/>
              <a:t>.</a:t>
            </a:r>
          </a:p>
          <a:p>
            <a:pPr marL="137160" indent="0">
              <a:buNone/>
            </a:pPr>
            <a:r>
              <a:rPr lang="ru-RU" dirty="0" smtClean="0"/>
              <a:t>В рекламе так же часто используют образ Богини.</a:t>
            </a:r>
            <a:endParaRPr lang="ru-RU" dirty="0"/>
          </a:p>
          <a:p>
            <a:pPr marL="13716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17032"/>
            <a:ext cx="288032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33056"/>
            <a:ext cx="3223245" cy="2791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51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Архетип «Дитя»</a:t>
            </a:r>
          </a:p>
          <a:p>
            <a:r>
              <a:rPr lang="ru-RU" dirty="0" smtClean="0"/>
              <a:t>Архетип «Дитя» подразумевает невинность, доброту, искреннюю радость.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84984"/>
            <a:ext cx="3136379" cy="337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17032"/>
            <a:ext cx="3600400" cy="2501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037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Архетип «Герой»</a:t>
            </a:r>
          </a:p>
          <a:p>
            <a:r>
              <a:rPr lang="ru-RU" dirty="0" smtClean="0"/>
              <a:t>Архетип « Герой» подразумевает смелость, храбрость и силу. На героя можно рассчитывать и ему хотят подражать.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33057"/>
            <a:ext cx="3222104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61048"/>
            <a:ext cx="4176464" cy="24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28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Архетип « Самость»</a:t>
            </a:r>
          </a:p>
          <a:p>
            <a:r>
              <a:rPr lang="ru-RU" dirty="0" smtClean="0"/>
              <a:t>Архетип «Самость» подразумевает лидерство, </a:t>
            </a:r>
            <a:r>
              <a:rPr lang="ru-RU" dirty="0" err="1" smtClean="0"/>
              <a:t>одноличность</a:t>
            </a:r>
            <a:r>
              <a:rPr lang="ru-RU" dirty="0" smtClean="0"/>
              <a:t>, стремление быть лучше всех.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0968"/>
            <a:ext cx="68580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74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использовать силу архетипов в маркетинге?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 smtClean="0"/>
              <a:t>Роджер </a:t>
            </a:r>
            <a:r>
              <a:rPr lang="ru-RU" dirty="0"/>
              <a:t>Дули утверждает, что в 80 % случаев люди принимают решения о покупке неосознанно.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Реклама сильнее всего действует на подсознание индивида и с помощью правильно подобранных инструментов привлечения внимания ее эффективность может вырасти в разы. Рассмотрим как уже применяют архетипы во всеми известной рекламе.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67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Архетип Мать</a:t>
            </a:r>
          </a:p>
          <a:p>
            <a:r>
              <a:rPr lang="ru-RU" sz="3200" b="1" dirty="0" smtClean="0"/>
              <a:t>Реклама лекарств и продуктов питания.</a:t>
            </a:r>
          </a:p>
          <a:p>
            <a:endParaRPr lang="ru-RU" sz="3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85306"/>
            <a:ext cx="3165524" cy="4172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839244"/>
            <a:ext cx="367240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869160"/>
            <a:ext cx="2952328" cy="243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658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Целью </a:t>
            </a:r>
            <a:r>
              <a:rPr lang="ru-RU" dirty="0" smtClean="0"/>
              <a:t>данной научной работы </a:t>
            </a:r>
            <a:r>
              <a:rPr lang="ru-RU" dirty="0"/>
              <a:t>является определение роли </a:t>
            </a:r>
            <a:r>
              <a:rPr lang="ru-RU" dirty="0" smtClean="0"/>
              <a:t>архетипа </a:t>
            </a:r>
            <a:r>
              <a:rPr lang="ru-RU" dirty="0"/>
              <a:t>в </a:t>
            </a:r>
            <a:r>
              <a:rPr lang="ru-RU" dirty="0" smtClean="0"/>
              <a:t>принятии экономических решений и анализ маркетинга с применением архетипов.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85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500" dirty="0"/>
              <a:t>Архетип </a:t>
            </a:r>
            <a:r>
              <a:rPr lang="ru-RU" sz="3500" dirty="0" smtClean="0"/>
              <a:t>Герой</a:t>
            </a:r>
            <a:endParaRPr lang="ru-RU" sz="3500" dirty="0"/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3456384" cy="292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44824"/>
            <a:ext cx="2601838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84984"/>
            <a:ext cx="2956743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05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ример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/>
              <a:t>Архетип </a:t>
            </a:r>
            <a:r>
              <a:rPr lang="ru-RU" sz="3200" b="1" dirty="0" smtClean="0"/>
              <a:t>Дитя</a:t>
            </a:r>
            <a:endParaRPr lang="ru-RU" sz="3200" b="1" dirty="0"/>
          </a:p>
          <a:p>
            <a:r>
              <a:rPr lang="ru-RU" dirty="0" smtClean="0"/>
              <a:t> </a:t>
            </a:r>
            <a:r>
              <a:rPr lang="ru-RU" dirty="0"/>
              <a:t>С</a:t>
            </a:r>
            <a:r>
              <a:rPr lang="ru-RU" dirty="0" smtClean="0"/>
              <a:t>тремление </a:t>
            </a:r>
            <a:r>
              <a:rPr lang="ru-RU" dirty="0"/>
              <a:t>вернуться в потерянный рай детства.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2642592" cy="212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45024"/>
            <a:ext cx="3981822" cy="2835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56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Архетип Самость</a:t>
            </a:r>
          </a:p>
          <a:p>
            <a:r>
              <a:rPr lang="ru-RU" dirty="0" smtClean="0"/>
              <a:t>Реклама косметических средств.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27223"/>
            <a:ext cx="4752528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1048"/>
            <a:ext cx="4067175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515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Знание и применение архетипов в маркетинге позволяет увеличить влияние рекламы на покупателей на подсознательном уровне.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565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Дать определение понятию архетипа</a:t>
            </a:r>
          </a:p>
          <a:p>
            <a:r>
              <a:rPr lang="ru-RU" dirty="0" smtClean="0"/>
              <a:t>Проанализировать основные типы архетипов</a:t>
            </a:r>
          </a:p>
          <a:p>
            <a:r>
              <a:rPr lang="ru-RU" dirty="0" smtClean="0"/>
              <a:t>Выявить роль архетипов в принятии экономических </a:t>
            </a:r>
            <a:r>
              <a:rPr lang="ru-RU" dirty="0" smtClean="0"/>
              <a:t>решений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079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Объектом данного исследования является сам архетип, а предметом исследования- роль архетипа в принятии экономических </a:t>
            </a:r>
            <a:r>
              <a:rPr lang="ru-RU" dirty="0" smtClean="0"/>
              <a:t>решений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77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 smtClean="0"/>
              <a:t>На процесс </a:t>
            </a:r>
            <a:r>
              <a:rPr lang="ru-RU" dirty="0"/>
              <a:t>понимания человеком окружающего мира оказывают влияние различные факторы такие как экономические, социальные, политические, культурные условия, в которых существует индивид. Наиболее часто встречается представление об архетипе как </a:t>
            </a:r>
            <a:r>
              <a:rPr lang="ru-RU" dirty="0" smtClean="0"/>
              <a:t>о </a:t>
            </a:r>
            <a:r>
              <a:rPr lang="ru-RU" dirty="0" err="1" smtClean="0"/>
              <a:t>праобразе</a:t>
            </a:r>
            <a:r>
              <a:rPr lang="ru-RU" dirty="0" smtClean="0"/>
              <a:t>, </a:t>
            </a:r>
            <a:r>
              <a:rPr lang="ru-RU" dirty="0" err="1" smtClean="0"/>
              <a:t>прасимволе</a:t>
            </a:r>
            <a:r>
              <a:rPr lang="ru-RU" dirty="0" smtClean="0"/>
              <a:t> </a:t>
            </a:r>
            <a:r>
              <a:rPr lang="ru-RU" dirty="0"/>
              <a:t>или </a:t>
            </a:r>
            <a:r>
              <a:rPr lang="ru-RU" dirty="0" smtClean="0"/>
              <a:t>модель </a:t>
            </a:r>
            <a:r>
              <a:rPr lang="ru-RU" dirty="0"/>
              <a:t>поведения. </a:t>
            </a:r>
            <a:endParaRPr lang="ru-RU" dirty="0"/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25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Содержание такого подхода раскрывается по нескольким направлениям. </a:t>
            </a:r>
          </a:p>
          <a:p>
            <a:r>
              <a:rPr lang="ru-RU" dirty="0"/>
              <a:t>1.	</a:t>
            </a:r>
            <a:r>
              <a:rPr lang="ru-RU" dirty="0" err="1" smtClean="0"/>
              <a:t>Праобраз</a:t>
            </a:r>
            <a:r>
              <a:rPr lang="ru-RU" dirty="0"/>
              <a:t> </a:t>
            </a:r>
            <a:r>
              <a:rPr lang="ru-RU" dirty="0" smtClean="0"/>
              <a:t>, лежащий в основе всех </a:t>
            </a:r>
            <a:r>
              <a:rPr lang="ru-RU" dirty="0" smtClean="0"/>
              <a:t> образов</a:t>
            </a:r>
            <a:endParaRPr lang="ru-RU" dirty="0"/>
          </a:p>
          <a:p>
            <a:r>
              <a:rPr lang="ru-RU" dirty="0"/>
              <a:t>2.	</a:t>
            </a:r>
            <a:r>
              <a:rPr lang="ru-RU" dirty="0" err="1" smtClean="0"/>
              <a:t>Прасимвол</a:t>
            </a:r>
            <a:r>
              <a:rPr lang="ru-RU" dirty="0" smtClean="0"/>
              <a:t> – лежащий в основе всех символов </a:t>
            </a:r>
            <a:endParaRPr lang="ru-RU" dirty="0"/>
          </a:p>
          <a:p>
            <a:r>
              <a:rPr lang="ru-RU" dirty="0"/>
              <a:t>3.	Модель </a:t>
            </a:r>
            <a:r>
              <a:rPr lang="ru-RU" dirty="0" smtClean="0"/>
              <a:t>поведения </a:t>
            </a:r>
            <a:r>
              <a:rPr lang="ru-RU" dirty="0" smtClean="0"/>
              <a:t>, </a:t>
            </a:r>
            <a:r>
              <a:rPr lang="ru-RU" dirty="0" smtClean="0"/>
              <a:t>определяющая отношение индивида ко всему происходящему в обществе.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651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Праобраз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 примеру многие женщины верят в символику камней. С древних пор считается, что малахит приносит удачу, перламутр  защищает , опал обеспечивает повседневным счастьем, а лазурит подарит чувство внутреннего спокойствия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888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Прасимвол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Коллективное представления, которые получили свое воплощение в традициях и обрядах народа. К примеру, число 13 « чертова дюжина».</a:t>
            </a:r>
          </a:p>
          <a:p>
            <a:r>
              <a:rPr lang="ru-RU" dirty="0" smtClean="0"/>
              <a:t>Даже в наше время в западных странах дома и номера квартир этим номером не обозначают, а также не подписывают контракты 13 числа, боясь потерять свой бизнес.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011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Модель поведения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 своем исследовании мы рассматриваем </a:t>
            </a:r>
            <a:r>
              <a:rPr lang="ru-RU" dirty="0" smtClean="0"/>
              <a:t>архетипы </a:t>
            </a:r>
            <a:r>
              <a:rPr lang="ru-RU" dirty="0"/>
              <a:t>как </a:t>
            </a:r>
            <a:r>
              <a:rPr lang="ru-RU" dirty="0" smtClean="0"/>
              <a:t>модели </a:t>
            </a:r>
            <a:r>
              <a:rPr lang="ru-RU" dirty="0"/>
              <a:t>поведения человека, которые заставляют индивида понимать, реагировать и переживать события или явления определенным образом.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Эти модели включают в себя весь индивидуальный и коллективный опыт, накопленный человечеством за все время его развития</a:t>
            </a:r>
            <a:r>
              <a:rPr lang="ru-RU" dirty="0" smtClean="0"/>
              <a:t>,  </a:t>
            </a:r>
            <a:r>
              <a:rPr lang="ru-RU" dirty="0"/>
              <a:t>сформировавшуюся систему ценностей и представлений. </a:t>
            </a:r>
          </a:p>
        </p:txBody>
      </p:sp>
    </p:spTree>
    <p:extLst>
      <p:ext uri="{BB962C8B-B14F-4D97-AF65-F5344CB8AC3E}">
        <p14:creationId xmlns:p14="http://schemas.microsoft.com/office/powerpoint/2010/main" val="339993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517</TotalTime>
  <Words>617</Words>
  <Application>Microsoft Office PowerPoint</Application>
  <PresentationFormat>Экран (4:3)</PresentationFormat>
  <Paragraphs>63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   Роль архетипов в принятии экономических решений.</vt:lpstr>
      <vt:lpstr>Цель</vt:lpstr>
      <vt:lpstr>Основные задачи</vt:lpstr>
      <vt:lpstr>Презентация PowerPoint</vt:lpstr>
      <vt:lpstr>Презентация PowerPoint</vt:lpstr>
      <vt:lpstr>Презентация PowerPoint</vt:lpstr>
      <vt:lpstr>Праобраз </vt:lpstr>
      <vt:lpstr>Прасимвол</vt:lpstr>
      <vt:lpstr>Модель поведения</vt:lpstr>
      <vt:lpstr>Определение архетипа.</vt:lpstr>
      <vt:lpstr>Классификация архетипов.</vt:lpstr>
      <vt:lpstr>Презентация PowerPoint</vt:lpstr>
      <vt:lpstr>Презентация PowerPoint</vt:lpstr>
      <vt:lpstr>Типы архетипов.</vt:lpstr>
      <vt:lpstr>Презентация PowerPoint</vt:lpstr>
      <vt:lpstr>Презентация PowerPoint</vt:lpstr>
      <vt:lpstr>Презентация PowerPoint</vt:lpstr>
      <vt:lpstr>Как использовать силу архетипов в маркетинге?</vt:lpstr>
      <vt:lpstr>Примеры</vt:lpstr>
      <vt:lpstr>Примеры </vt:lpstr>
      <vt:lpstr>Пример</vt:lpstr>
      <vt:lpstr>Презентация PowerPoint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</dc:creator>
  <cp:lastModifiedBy>Gavrina Elena Gennadievna</cp:lastModifiedBy>
  <cp:revision>52</cp:revision>
  <dcterms:created xsi:type="dcterms:W3CDTF">2016-04-12T21:15:44Z</dcterms:created>
  <dcterms:modified xsi:type="dcterms:W3CDTF">2016-04-14T08:57:21Z</dcterms:modified>
</cp:coreProperties>
</file>