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  <p:sldMasterId id="2147483770" r:id="rId2"/>
  </p:sldMasterIdLst>
  <p:sldIdLst>
    <p:sldId id="256" r:id="rId3"/>
    <p:sldId id="259" r:id="rId4"/>
    <p:sldId id="257" r:id="rId5"/>
    <p:sldId id="261" r:id="rId6"/>
    <p:sldId id="258" r:id="rId7"/>
    <p:sldId id="260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912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864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011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231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841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435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374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249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00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739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82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2257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8745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7273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8173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97054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8034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4684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8387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6853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2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085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466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672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11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719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901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393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561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264D333-C039-496E-959C-DECBC300AF13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36AC228-627D-425D-BF50-5BF153F72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862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philosophi-terms.ru/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6393" y="1126339"/>
            <a:ext cx="9001462" cy="2387600"/>
          </a:xfrm>
        </p:spPr>
        <p:txBody>
          <a:bodyPr/>
          <a:lstStyle/>
          <a:p>
            <a:r>
              <a:rPr lang="ru-RU" dirty="0" smtClean="0"/>
              <a:t>Роль индивидуализма в экономике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0398" y="8251040"/>
            <a:ext cx="9001462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ки по запросу индивидуальнос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60" y="3764764"/>
            <a:ext cx="3848534" cy="2796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индивидуальность в экономик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851" y="3764764"/>
            <a:ext cx="3583072" cy="275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33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2131" y="2719673"/>
            <a:ext cx="59291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ВВП США в 2015 году 17 </a:t>
            </a:r>
            <a:r>
              <a:rPr lang="ru-RU" sz="4000" dirty="0"/>
              <a:t>419 </a:t>
            </a:r>
            <a:r>
              <a:rPr lang="ru-RU" sz="4000" dirty="0" smtClean="0"/>
              <a:t>000 000 000 </a:t>
            </a:r>
            <a:r>
              <a:rPr lang="en-US" sz="4000" dirty="0" smtClean="0"/>
              <a:t>$</a:t>
            </a:r>
          </a:p>
          <a:p>
            <a:r>
              <a:rPr lang="ru-RU" sz="4000" dirty="0" smtClean="0"/>
              <a:t>ВВП России </a:t>
            </a:r>
          </a:p>
          <a:p>
            <a:r>
              <a:rPr lang="ru-RU" sz="4000" dirty="0" smtClean="0"/>
              <a:t>  1 </a:t>
            </a:r>
            <a:r>
              <a:rPr lang="ru-RU" sz="4000" dirty="0"/>
              <a:t>860 </a:t>
            </a:r>
            <a:r>
              <a:rPr lang="ru-RU" sz="4000" dirty="0" smtClean="0"/>
              <a:t>598 000 000 </a:t>
            </a:r>
            <a:r>
              <a:rPr lang="en-US" sz="4000" dirty="0" smtClean="0"/>
              <a:t>$</a:t>
            </a:r>
            <a:endParaRPr lang="ru-RU" sz="4000" dirty="0"/>
          </a:p>
        </p:txBody>
      </p:sp>
      <p:sp>
        <p:nvSpPr>
          <p:cNvPr id="8" name="AutoShape 6" descr="Картинки по запросу капитолий сш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0" name="Picture 18" descr="http://namonitore.ru/uploads/catalog/towns/ssha_beliy_dom_16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10340"/>
            <a:ext cx="5829701" cy="437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34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0"/>
            <a:ext cx="10364451" cy="159617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981777"/>
            <a:ext cx="10363826" cy="4809423"/>
          </a:xfrm>
        </p:spPr>
        <p:txBody>
          <a:bodyPr>
            <a:noAutofit/>
          </a:bodyPr>
          <a:lstStyle/>
          <a:p>
            <a:r>
              <a:rPr lang="ru-RU" sz="3600" b="1" dirty="0">
                <a:effectLst/>
              </a:rPr>
              <a:t>Цель моей работы</a:t>
            </a:r>
            <a:r>
              <a:rPr lang="ru-RU" sz="3200" dirty="0">
                <a:effectLst/>
              </a:rPr>
              <a:t>- определить место и значимость индивидуализма в становлении современного капиталистического общества и мира в целом.</a:t>
            </a:r>
          </a:p>
          <a:p>
            <a:r>
              <a:rPr lang="ru-RU" sz="3600" b="1" dirty="0">
                <a:effectLst/>
              </a:rPr>
              <a:t>Предмет исследования</a:t>
            </a:r>
            <a:r>
              <a:rPr lang="ru-RU" sz="3200" b="1" dirty="0">
                <a:effectLst/>
              </a:rPr>
              <a:t>- </a:t>
            </a:r>
            <a:r>
              <a:rPr lang="ru-RU" sz="3200" dirty="0">
                <a:effectLst/>
              </a:rPr>
              <a:t>влияние индивидуализма на экономику.</a:t>
            </a:r>
          </a:p>
          <a:p>
            <a:r>
              <a:rPr lang="ru-RU" sz="3600" b="1" dirty="0">
                <a:effectLst/>
              </a:rPr>
              <a:t>Объект исследования</a:t>
            </a:r>
            <a:r>
              <a:rPr lang="ru-RU" sz="3200" b="1" dirty="0">
                <a:effectLst/>
              </a:rPr>
              <a:t>- </a:t>
            </a:r>
            <a:r>
              <a:rPr lang="ru-RU" sz="3200" dirty="0">
                <a:effectLst/>
              </a:rPr>
              <a:t>индивидуализм.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3675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520792"/>
            <a:ext cx="10363826" cy="4270407"/>
          </a:xfrm>
        </p:spPr>
        <p:txBody>
          <a:bodyPr/>
          <a:lstStyle/>
          <a:p>
            <a:r>
              <a:rPr lang="ru-RU" dirty="0"/>
              <a:t>Под индивидуализмом я подразумеваю совокупность нравственных и этических норм, в которых на первый план выдвигаются личные цели, свобода и независимость индивида в принятии решений. Только посредством индивидуализма человек может раскрыть и реализовать себя как личность.</a:t>
            </a:r>
            <a:endParaRPr lang="ru-RU" dirty="0"/>
          </a:p>
        </p:txBody>
      </p:sp>
      <p:pic>
        <p:nvPicPr>
          <p:cNvPr id="4" name="Picture 2" descr="Картинки по запросу индивидуальность в экономи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600" y="3542096"/>
            <a:ext cx="4781212" cy="288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2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950" y="98822"/>
            <a:ext cx="10364451" cy="159617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657600" y="1694999"/>
            <a:ext cx="8428521" cy="4157161"/>
          </a:xfrm>
        </p:spPr>
        <p:txBody>
          <a:bodyPr/>
          <a:lstStyle/>
          <a:p>
            <a:r>
              <a:rPr lang="ru-RU" dirty="0"/>
              <a:t>Идея индивидуализма в экономике впервые получила свое отражение в исследованиях основателя классической политической экономии А. Смита. В работе «Исследование о природе и причинах богатства народов» он развивал теорию о том, что индивид, заботясь о собственной выгоде, приносит пользу обществу, совершенно не задумываясь об этом. </a:t>
            </a:r>
          </a:p>
          <a:p>
            <a:endParaRPr lang="ru-RU" dirty="0"/>
          </a:p>
        </p:txBody>
      </p:sp>
      <p:pic>
        <p:nvPicPr>
          <p:cNvPr id="2054" name="Picture 6" descr="https://upload.wikimedia.org/wikipedia/commons/thumb/4/43/Adam_Smith_The_Muir_portrait.jpg/250px-Adam_Smith_The_Muir_portra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56" y="782216"/>
            <a:ext cx="3522847" cy="486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29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-1473"/>
            <a:ext cx="10364451" cy="1596177"/>
          </a:xfrm>
        </p:spPr>
        <p:txBody>
          <a:bodyPr/>
          <a:lstStyle/>
          <a:p>
            <a:r>
              <a:rPr lang="ru-RU" dirty="0" smtClean="0"/>
              <a:t>Неоавстрийская школа</a:t>
            </a:r>
            <a:endParaRPr lang="ru-RU" dirty="0"/>
          </a:p>
        </p:txBody>
      </p:sp>
      <p:pic>
        <p:nvPicPr>
          <p:cNvPr id="5128" name="Picture 8" descr="https://upload.wikimedia.org/wikipedia/commons/thumb/f/f0/Ludwig_von_Mises.jpg/250px-Ludwig_von_Mises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421" y="1102638"/>
            <a:ext cx="3311090" cy="488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www.koob.ru/images/haye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248" y="1102638"/>
            <a:ext cx="3301465" cy="489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95073" y="6119311"/>
            <a:ext cx="2300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Л. </a:t>
            </a:r>
            <a:r>
              <a:rPr lang="ru-RU" dirty="0" err="1" smtClean="0"/>
              <a:t>Мизес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564653" y="6119311"/>
            <a:ext cx="2310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Ф. </a:t>
            </a:r>
            <a:r>
              <a:rPr lang="ru-RU" dirty="0" err="1" smtClean="0"/>
              <a:t>Хайек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13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00513" y="2002055"/>
            <a:ext cx="11213431" cy="4302491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1. </a:t>
            </a:r>
            <a:r>
              <a:rPr lang="ru-RU" dirty="0" err="1"/>
              <a:t>Хайек</a:t>
            </a:r>
            <a:r>
              <a:rPr lang="ru-RU" dirty="0"/>
              <a:t> Ф. Индивидуализм и экономический порядок. М.: Изограф, 2001.</a:t>
            </a:r>
          </a:p>
          <a:p>
            <a:r>
              <a:rPr lang="ru-RU" dirty="0"/>
              <a:t>2 </a:t>
            </a:r>
            <a:r>
              <a:rPr lang="ru-RU" dirty="0" err="1"/>
              <a:t>Мизес</a:t>
            </a:r>
            <a:r>
              <a:rPr lang="ru-RU" dirty="0"/>
              <a:t> Л. фон. Индивид, рынок и правовое государство. Антология /Под ред. Д. </a:t>
            </a:r>
            <a:r>
              <a:rPr lang="ru-RU" dirty="0" err="1"/>
              <a:t>Антисери</a:t>
            </a:r>
            <a:r>
              <a:rPr lang="ru-RU" dirty="0"/>
              <a:t>, М. </a:t>
            </a:r>
            <a:r>
              <a:rPr lang="ru-RU" dirty="0" err="1"/>
              <a:t>Балдини</a:t>
            </a:r>
            <a:r>
              <a:rPr lang="ru-RU" dirty="0"/>
              <a:t>. СПб.: </a:t>
            </a:r>
            <a:r>
              <a:rPr lang="ru-RU" dirty="0" err="1"/>
              <a:t>Пневма</a:t>
            </a:r>
            <a:r>
              <a:rPr lang="ru-RU" dirty="0"/>
              <a:t>, 1999.</a:t>
            </a:r>
          </a:p>
          <a:p>
            <a:r>
              <a:rPr lang="en-US" dirty="0"/>
              <a:t>3 Hofstede G. Culture's consequences. Beverly Hills, CA: Sage, 1980</a:t>
            </a:r>
            <a:endParaRPr lang="ru-RU" dirty="0"/>
          </a:p>
          <a:p>
            <a:r>
              <a:rPr lang="ru-RU" dirty="0"/>
              <a:t>4 Новейший философский словарь </a:t>
            </a:r>
            <a:r>
              <a:rPr lang="en-US" u="sng" dirty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philosophi</a:t>
            </a:r>
            <a:r>
              <a:rPr lang="ru-RU" u="sng" dirty="0">
                <a:hlinkClick r:id="rId2"/>
              </a:rPr>
              <a:t>-</a:t>
            </a:r>
            <a:r>
              <a:rPr lang="en-US" u="sng" dirty="0">
                <a:hlinkClick r:id="rId2"/>
              </a:rPr>
              <a:t>terms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ru</a:t>
            </a:r>
            <a:r>
              <a:rPr lang="ru-RU" u="sng" dirty="0">
                <a:hlinkClick r:id="rId2"/>
              </a:rPr>
              <a:t>/</a:t>
            </a:r>
            <a:r>
              <a:rPr lang="ru-RU" dirty="0"/>
              <a:t> </a:t>
            </a:r>
          </a:p>
          <a:p>
            <a:r>
              <a:rPr lang="ru-RU" dirty="0"/>
              <a:t>5 А. Смит- «Исследование о природе и причине богатства народов» стр. 331,332</a:t>
            </a:r>
          </a:p>
          <a:p>
            <a:r>
              <a:rPr lang="ru-RU" dirty="0"/>
              <a:t>6 </a:t>
            </a:r>
            <a:r>
              <a:rPr lang="ru-RU" dirty="0" err="1"/>
              <a:t>Мизес</a:t>
            </a:r>
            <a:r>
              <a:rPr lang="ru-RU" dirty="0"/>
              <a:t> Человеческая деятельность трактат по экономической теории стр. 243</a:t>
            </a:r>
          </a:p>
          <a:p>
            <a:r>
              <a:rPr lang="ru-RU" dirty="0"/>
              <a:t>7 </a:t>
            </a:r>
            <a:r>
              <a:rPr lang="ru-RU" dirty="0" err="1"/>
              <a:t>Мизес</a:t>
            </a:r>
            <a:r>
              <a:rPr lang="ru-RU" dirty="0"/>
              <a:t> Человеческая деятельность трактат по экономической теории стр. 244</a:t>
            </a:r>
          </a:p>
          <a:p>
            <a:r>
              <a:rPr lang="en-US" dirty="0"/>
              <a:t>8 </a:t>
            </a:r>
            <a:r>
              <a:rPr lang="ru-RU" dirty="0"/>
              <a:t>Филатов И</a:t>
            </a:r>
            <a:r>
              <a:rPr lang="en-US" dirty="0"/>
              <a:t>.</a:t>
            </a:r>
            <a:r>
              <a:rPr lang="ru-RU" dirty="0"/>
              <a:t>В</a:t>
            </a:r>
            <a:r>
              <a:rPr lang="en-US" dirty="0"/>
              <a:t>., 1998, </a:t>
            </a:r>
            <a:r>
              <a:rPr lang="ru-RU" dirty="0"/>
              <a:t>с</a:t>
            </a:r>
            <a:r>
              <a:rPr lang="en-US" dirty="0"/>
              <a:t>. 167; Agassi J., 1973; </a:t>
            </a:r>
            <a:r>
              <a:rPr lang="en-US" dirty="0" err="1"/>
              <a:t>Viskovatoff</a:t>
            </a:r>
            <a:r>
              <a:rPr lang="en-US" dirty="0"/>
              <a:t>  A., 1998, p. 229 Agassi J. Methodological Individualism // Modes of Individualism and Collectivism. Ed. by </a:t>
            </a:r>
            <a:r>
              <a:rPr lang="en-US" dirty="0" err="1"/>
              <a:t>J.O'Neill</a:t>
            </a:r>
            <a:r>
              <a:rPr lang="en-US" dirty="0"/>
              <a:t>. L., 1973.</a:t>
            </a:r>
            <a:endParaRPr lang="ru-RU" dirty="0"/>
          </a:p>
          <a:p>
            <a:r>
              <a:rPr lang="en-US" dirty="0"/>
              <a:t>9 </a:t>
            </a:r>
            <a:r>
              <a:rPr lang="ru-RU" dirty="0"/>
              <a:t>Том </a:t>
            </a:r>
            <a:r>
              <a:rPr lang="ru-RU" dirty="0" err="1"/>
              <a:t>Питерс</a:t>
            </a:r>
            <a:r>
              <a:rPr lang="ru-RU" dirty="0"/>
              <a:t> Представьте себе</a:t>
            </a:r>
            <a:r>
              <a:rPr lang="en-US" dirty="0"/>
              <a:t>! </a:t>
            </a:r>
            <a:r>
              <a:rPr lang="ru-RU" dirty="0"/>
              <a:t>Превосходство в бизнесе в эпоху разрушений стр. 100</a:t>
            </a:r>
          </a:p>
          <a:p>
            <a:endParaRPr lang="ru-RU" dirty="0"/>
          </a:p>
        </p:txBody>
      </p:sp>
      <p:pic>
        <p:nvPicPr>
          <p:cNvPr id="4" name="Picture 4" descr="Картинки по запросу индивидуальность в экономик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7838" y="0"/>
            <a:ext cx="25336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03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TM02900722[[fn=Совет директоров]]</Template>
  <TotalTime>274</TotalTime>
  <Words>331</Words>
  <Application>Microsoft Office PowerPoint</Application>
  <PresentationFormat>Широкоэкранный</PresentationFormat>
  <Paragraphs>23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Tw Cen MT</vt:lpstr>
      <vt:lpstr>Wingdings 2</vt:lpstr>
      <vt:lpstr>HDOfficeLightV0</vt:lpstr>
      <vt:lpstr>Капля</vt:lpstr>
      <vt:lpstr>Роль индивидуализма в экономике</vt:lpstr>
      <vt:lpstr>Актуальность</vt:lpstr>
      <vt:lpstr>Презентация PowerPoint</vt:lpstr>
      <vt:lpstr>Презентация PowerPoint</vt:lpstr>
      <vt:lpstr>Презентация PowerPoint</vt:lpstr>
      <vt:lpstr>Неоавстрийская школа</vt:lpstr>
      <vt:lpstr>Литература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индивидуализма в экономике</dc:title>
  <dc:creator>Виктор Шатов</dc:creator>
  <cp:lastModifiedBy>Виктор Шатов</cp:lastModifiedBy>
  <cp:revision>11</cp:revision>
  <dcterms:created xsi:type="dcterms:W3CDTF">2016-04-13T16:24:28Z</dcterms:created>
  <dcterms:modified xsi:type="dcterms:W3CDTF">2016-04-13T20:59:18Z</dcterms:modified>
</cp:coreProperties>
</file>