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59" r:id="rId4"/>
    <p:sldId id="274" r:id="rId5"/>
    <p:sldId id="260" r:id="rId6"/>
    <p:sldId id="262" r:id="rId7"/>
    <p:sldId id="263" r:id="rId8"/>
    <p:sldId id="275" r:id="rId9"/>
    <p:sldId id="277" r:id="rId10"/>
    <p:sldId id="265" r:id="rId11"/>
    <p:sldId id="273" r:id="rId1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94" d="100"/>
          <a:sy n="94" d="100"/>
        </p:scale>
        <p:origin x="-38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9A42D4-9FD5-46EE-B8DE-BA88C7623D6A}" type="doc">
      <dgm:prSet loTypeId="urn:microsoft.com/office/officeart/2005/8/layout/hierarchy4" loCatId="hierarchy" qsTypeId="urn:microsoft.com/office/officeart/2005/8/quickstyle/simple5" qsCatId="simple" csTypeId="urn:microsoft.com/office/officeart/2005/8/colors/accent1_2" csCatId="accent1" phldr="1"/>
      <dgm:spPr/>
    </dgm:pt>
    <dgm:pt modelId="{D2D744A5-7898-432E-98A1-B56ED2A520D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pitchFamily="34" charset="0"/>
              <a:ea typeface="Calibri" pitchFamily="34" charset="0"/>
              <a:cs typeface="Arial" pitchFamily="34" charset="0"/>
            </a:rPr>
            <a:t>Исследовательские задачи для достижения цели</a:t>
          </a:r>
          <a:endParaRPr kumimoji="0" lang="ru-RU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FFE63535-D965-406D-8A5B-9BDE8163A0FE}" type="parTrans" cxnId="{BE81D50C-9006-4EB7-A622-BCC0AFF20828}">
      <dgm:prSet/>
      <dgm:spPr/>
      <dgm:t>
        <a:bodyPr/>
        <a:lstStyle/>
        <a:p>
          <a:endParaRPr lang="ru-RU"/>
        </a:p>
      </dgm:t>
    </dgm:pt>
    <dgm:pt modelId="{A14C40CE-112A-4E5F-96EE-D9993758D61B}" type="sibTrans" cxnId="{BE81D50C-9006-4EB7-A622-BCC0AFF20828}">
      <dgm:prSet/>
      <dgm:spPr/>
      <dgm:t>
        <a:bodyPr/>
        <a:lstStyle/>
        <a:p>
          <a:endParaRPr lang="ru-RU"/>
        </a:p>
      </dgm:t>
    </dgm:pt>
    <dgm:pt modelId="{EBBDA0D2-6139-4835-871D-E7F1556C6FFE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r>
            <a:rPr kumimoji="0" lang="ru-RU" sz="1400" b="0" i="0" u="none" strike="noStrike" cap="none" normalizeH="0" baseline="0" dirty="0" smtClean="0">
              <a:ln/>
              <a:effectLst/>
              <a:latin typeface="Arial" pitchFamily="34" charset="0"/>
              <a:ea typeface="Times New Roman" pitchFamily="18" charset="0"/>
              <a:cs typeface="Calibri" pitchFamily="34" charset="0"/>
            </a:rPr>
            <a:t>изучение концепции «экономического человека» в течениях западной экономической мысли, обоснование глубокого кризиса «экономического человека» в современной западной культуре</a:t>
          </a:r>
          <a:endParaRPr kumimoji="0" lang="ru-RU" sz="1400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endParaRPr kumimoji="0" lang="ru-RU" sz="1400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EE8F7156-A9D4-4C6C-8C77-59107866D6C5}" type="parTrans" cxnId="{F756EAB2-7749-4EAE-906A-EB8C1E83E021}">
      <dgm:prSet/>
      <dgm:spPr/>
      <dgm:t>
        <a:bodyPr/>
        <a:lstStyle/>
        <a:p>
          <a:endParaRPr lang="ru-RU"/>
        </a:p>
      </dgm:t>
    </dgm:pt>
    <dgm:pt modelId="{CC62AB8C-CFBB-4FE4-BC72-6A3DB8E9E8E2}" type="sibTrans" cxnId="{F756EAB2-7749-4EAE-906A-EB8C1E83E021}">
      <dgm:prSet/>
      <dgm:spPr/>
      <dgm:t>
        <a:bodyPr/>
        <a:lstStyle/>
        <a:p>
          <a:endParaRPr lang="ru-RU"/>
        </a:p>
      </dgm:t>
    </dgm:pt>
    <dgm:pt modelId="{BC69BD77-BE0B-4550-93D4-2BFF76469D7B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r>
            <a:rPr kumimoji="0" lang="ru-RU" sz="1500" b="0" i="0" u="none" strike="noStrike" cap="none" normalizeH="0" baseline="0" dirty="0" smtClean="0">
              <a:ln/>
              <a:effectLst/>
              <a:latin typeface="Arial" pitchFamily="34" charset="0"/>
              <a:ea typeface="Times New Roman" pitchFamily="18" charset="0"/>
              <a:cs typeface="Calibri" pitchFamily="34" charset="0"/>
            </a:rPr>
            <a:t>проведение анализ  научных подходов к изучению человека в экономической среде</a:t>
          </a:r>
          <a:endParaRPr kumimoji="0" lang="ru-RU" sz="1500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endParaRPr kumimoji="0" lang="ru-RU" sz="1500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EADB03B4-2CE2-431E-847E-AAC51EA1C524}" type="parTrans" cxnId="{0DC72445-4BF8-4E13-BFAC-89D60E461520}">
      <dgm:prSet/>
      <dgm:spPr/>
      <dgm:t>
        <a:bodyPr/>
        <a:lstStyle/>
        <a:p>
          <a:endParaRPr lang="ru-RU"/>
        </a:p>
      </dgm:t>
    </dgm:pt>
    <dgm:pt modelId="{BD033F4D-2814-4B03-AB43-35C59DC4CA2A}" type="sibTrans" cxnId="{0DC72445-4BF8-4E13-BFAC-89D60E461520}">
      <dgm:prSet/>
      <dgm:spPr/>
      <dgm:t>
        <a:bodyPr/>
        <a:lstStyle/>
        <a:p>
          <a:endParaRPr lang="ru-RU"/>
        </a:p>
      </dgm:t>
    </dgm:pt>
    <dgm:pt modelId="{5ED42935-FEC5-4982-8551-DE0BEC000408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r>
            <a:rPr kumimoji="0" lang="ru-RU" sz="1600" b="0" i="0" u="none" strike="noStrike" cap="none" normalizeH="0" baseline="0" dirty="0" smtClean="0">
              <a:ln/>
              <a:effectLst/>
              <a:latin typeface="Arial" pitchFamily="34" charset="0"/>
              <a:ea typeface="Times New Roman" pitchFamily="18" charset="0"/>
              <a:cs typeface="Calibri" pitchFamily="34" charset="0"/>
            </a:rPr>
            <a:t>рассмотрение генезиса «экономического человека» в эпоху начала зарождения капитализма и рыночных отношений</a:t>
          </a:r>
          <a:endParaRPr kumimoji="0" lang="ru-RU" sz="1600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endParaRPr kumimoji="0" lang="ru-RU" sz="1600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9C4A08BF-ACDF-4C48-A2E3-78CF770AB08D}" type="parTrans" cxnId="{727C5DEC-8523-4EB2-916E-2F59A9F86AAD}">
      <dgm:prSet/>
      <dgm:spPr/>
      <dgm:t>
        <a:bodyPr/>
        <a:lstStyle/>
        <a:p>
          <a:endParaRPr lang="ru-RU"/>
        </a:p>
      </dgm:t>
    </dgm:pt>
    <dgm:pt modelId="{191F1999-4E24-41DB-899A-313B2C888F01}" type="sibTrans" cxnId="{727C5DEC-8523-4EB2-916E-2F59A9F86AAD}">
      <dgm:prSet/>
      <dgm:spPr/>
      <dgm:t>
        <a:bodyPr/>
        <a:lstStyle/>
        <a:p>
          <a:endParaRPr lang="ru-RU"/>
        </a:p>
      </dgm:t>
    </dgm:pt>
    <dgm:pt modelId="{0BF18BFC-8ED4-464F-8DBA-580208C7AC2B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r>
            <a:rPr kumimoji="0" lang="ru-RU" sz="1500" b="0" i="0" u="none" strike="noStrike" cap="none" normalizeH="0" baseline="0" dirty="0" smtClean="0">
              <a:ln/>
              <a:effectLst/>
              <a:latin typeface="Arial" pitchFamily="34" charset="0"/>
              <a:ea typeface="Times New Roman" pitchFamily="18" charset="0"/>
              <a:cs typeface="Calibri" pitchFamily="34" charset="0"/>
            </a:rPr>
            <a:t>определение понятия и модели «экономического человека» в социально-экономических науках</a:t>
          </a:r>
          <a:endParaRPr kumimoji="0" lang="ru-RU" sz="1500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endParaRPr kumimoji="0" lang="ru-RU" sz="1600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69A028C0-5BAD-479A-9180-CE59666A9DA9}" type="parTrans" cxnId="{0BEC424E-7F1C-4E52-9C14-5B7E9B1FBED6}">
      <dgm:prSet/>
      <dgm:spPr/>
      <dgm:t>
        <a:bodyPr/>
        <a:lstStyle/>
        <a:p>
          <a:endParaRPr lang="ru-RU"/>
        </a:p>
      </dgm:t>
    </dgm:pt>
    <dgm:pt modelId="{23A83842-710D-490E-9740-15E81BBA8608}" type="sibTrans" cxnId="{0BEC424E-7F1C-4E52-9C14-5B7E9B1FBED6}">
      <dgm:prSet/>
      <dgm:spPr/>
      <dgm:t>
        <a:bodyPr/>
        <a:lstStyle/>
        <a:p>
          <a:endParaRPr lang="ru-RU"/>
        </a:p>
      </dgm:t>
    </dgm:pt>
    <dgm:pt modelId="{AB0DF6B8-34C1-43D6-9279-9CB670A81677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r>
            <a:rPr kumimoji="0" lang="ru-RU" sz="1600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Calibri" pitchFamily="34" charset="0"/>
            </a:rPr>
            <a:t>определение перспективы и смысл перехода от «экономического человека» к «человеку человечному»</a:t>
          </a:r>
          <a:endParaRPr kumimoji="0" lang="ru-RU" sz="1600" b="0" i="0" u="none" strike="noStrike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endParaRPr kumimoji="0" lang="ru-RU" sz="1600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DE7CF891-CFF2-4F76-A1A7-7B55C04C248B}" type="parTrans" cxnId="{86E43553-92DB-4140-A7F5-F68402FC1929}">
      <dgm:prSet/>
      <dgm:spPr/>
      <dgm:t>
        <a:bodyPr/>
        <a:lstStyle/>
        <a:p>
          <a:endParaRPr lang="ru-RU"/>
        </a:p>
      </dgm:t>
    </dgm:pt>
    <dgm:pt modelId="{BF38760F-CDB5-4ED8-9864-F26DC50C82C9}" type="sibTrans" cxnId="{86E43553-92DB-4140-A7F5-F68402FC1929}">
      <dgm:prSet/>
      <dgm:spPr/>
      <dgm:t>
        <a:bodyPr/>
        <a:lstStyle/>
        <a:p>
          <a:endParaRPr lang="ru-RU"/>
        </a:p>
      </dgm:t>
    </dgm:pt>
    <dgm:pt modelId="{806D1F32-3D08-467B-80E8-6F7B3F26EE0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r>
            <a:rPr kumimoji="0" lang="ru-RU" sz="1600" b="0" i="0" u="none" strike="noStrike" cap="none" normalizeH="0" baseline="0" dirty="0" smtClean="0">
              <a:ln/>
              <a:effectLst/>
              <a:latin typeface="Arial" pitchFamily="34" charset="0"/>
              <a:ea typeface="Times New Roman" pitchFamily="18" charset="0"/>
              <a:cs typeface="Calibri" pitchFamily="34" charset="0"/>
            </a:rPr>
            <a:t>анализ социально-экономической природы «экономического человека» в эпоху Нового времени</a:t>
          </a:r>
          <a:endParaRPr kumimoji="0" lang="ru-RU" sz="1600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endParaRPr kumimoji="0" lang="ru-RU" sz="1600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EFF2095E-A635-4A02-A2E4-5513561071F5}" type="parTrans" cxnId="{C3FCEDFC-4A7D-4B2B-9862-9D56F508644D}">
      <dgm:prSet/>
      <dgm:spPr/>
      <dgm:t>
        <a:bodyPr/>
        <a:lstStyle/>
        <a:p>
          <a:endParaRPr lang="ru-RU"/>
        </a:p>
      </dgm:t>
    </dgm:pt>
    <dgm:pt modelId="{520582CD-203E-4E43-B2AB-63A9344DC9B7}" type="sibTrans" cxnId="{C3FCEDFC-4A7D-4B2B-9862-9D56F508644D}">
      <dgm:prSet/>
      <dgm:spPr/>
      <dgm:t>
        <a:bodyPr/>
        <a:lstStyle/>
        <a:p>
          <a:endParaRPr lang="ru-RU"/>
        </a:p>
      </dgm:t>
    </dgm:pt>
    <dgm:pt modelId="{6F8ABA62-10AA-4324-9E15-2A3B9AB8C518}" type="pres">
      <dgm:prSet presAssocID="{B39A42D4-9FD5-46EE-B8DE-BA88C7623D6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2B7034A-20F7-41D0-803D-18165A8F85CB}" type="pres">
      <dgm:prSet presAssocID="{D2D744A5-7898-432E-98A1-B56ED2A520DA}" presName="vertOne" presStyleCnt="0"/>
      <dgm:spPr/>
    </dgm:pt>
    <dgm:pt modelId="{A4A5EF44-D499-4E46-8CD1-B42FC77324C2}" type="pres">
      <dgm:prSet presAssocID="{D2D744A5-7898-432E-98A1-B56ED2A520DA}" presName="txOne" presStyleLbl="node0" presStyleIdx="0" presStyleCnt="1" custScaleX="94287" custScaleY="22970">
        <dgm:presLayoutVars>
          <dgm:chPref val="3"/>
        </dgm:presLayoutVars>
      </dgm:prSet>
      <dgm:spPr/>
    </dgm:pt>
    <dgm:pt modelId="{D71429FA-0709-4B38-9CEC-56D90E8261ED}" type="pres">
      <dgm:prSet presAssocID="{D2D744A5-7898-432E-98A1-B56ED2A520DA}" presName="parTransOne" presStyleCnt="0"/>
      <dgm:spPr/>
    </dgm:pt>
    <dgm:pt modelId="{FB5FE6CB-DD74-45BE-9C77-25A842CB9384}" type="pres">
      <dgm:prSet presAssocID="{D2D744A5-7898-432E-98A1-B56ED2A520DA}" presName="horzOne" presStyleCnt="0"/>
      <dgm:spPr/>
    </dgm:pt>
    <dgm:pt modelId="{828F5950-66A7-42C7-AB24-B758B2DD1940}" type="pres">
      <dgm:prSet presAssocID="{EBBDA0D2-6139-4835-871D-E7F1556C6FFE}" presName="vertTwo" presStyleCnt="0"/>
      <dgm:spPr/>
    </dgm:pt>
    <dgm:pt modelId="{E2AEB3F5-53EB-4730-9733-534047E7DA30}" type="pres">
      <dgm:prSet presAssocID="{EBBDA0D2-6139-4835-871D-E7F1556C6FFE}" presName="txTwo" presStyleLbl="asst1" presStyleIdx="0" presStyleCnt="1">
        <dgm:presLayoutVars>
          <dgm:chPref val="3"/>
        </dgm:presLayoutVars>
      </dgm:prSet>
      <dgm:spPr/>
    </dgm:pt>
    <dgm:pt modelId="{D6D2EE8B-5CD8-47A6-869A-26142755AD69}" type="pres">
      <dgm:prSet presAssocID="{EBBDA0D2-6139-4835-871D-E7F1556C6FFE}" presName="horzTwo" presStyleCnt="0"/>
      <dgm:spPr/>
    </dgm:pt>
    <dgm:pt modelId="{BA313FDF-BC86-49CA-8819-C5938EA7F189}" type="pres">
      <dgm:prSet presAssocID="{CC62AB8C-CFBB-4FE4-BC72-6A3DB8E9E8E2}" presName="sibSpaceTwo" presStyleCnt="0"/>
      <dgm:spPr/>
    </dgm:pt>
    <dgm:pt modelId="{F3E82A29-D9DA-4EDF-BE55-7E4E4E1F02F7}" type="pres">
      <dgm:prSet presAssocID="{BC69BD77-BE0B-4550-93D4-2BFF76469D7B}" presName="vertTwo" presStyleCnt="0"/>
      <dgm:spPr/>
    </dgm:pt>
    <dgm:pt modelId="{9A863732-C448-4E50-9C29-F570C3327A45}" type="pres">
      <dgm:prSet presAssocID="{BC69BD77-BE0B-4550-93D4-2BFF76469D7B}" presName="txTwo" presStyleLbl="node2" presStyleIdx="0" presStyleCnt="5">
        <dgm:presLayoutVars>
          <dgm:chPref val="3"/>
        </dgm:presLayoutVars>
      </dgm:prSet>
      <dgm:spPr/>
    </dgm:pt>
    <dgm:pt modelId="{C6F39604-B43B-4B21-AFCD-D11EC160FC8C}" type="pres">
      <dgm:prSet presAssocID="{BC69BD77-BE0B-4550-93D4-2BFF76469D7B}" presName="horzTwo" presStyleCnt="0"/>
      <dgm:spPr/>
    </dgm:pt>
    <dgm:pt modelId="{A9B91753-F70B-4678-AAAC-E07B314E1B96}" type="pres">
      <dgm:prSet presAssocID="{BD033F4D-2814-4B03-AB43-35C59DC4CA2A}" presName="sibSpaceTwo" presStyleCnt="0"/>
      <dgm:spPr/>
    </dgm:pt>
    <dgm:pt modelId="{9BF84E01-9411-4C13-9B10-34C654B3F640}" type="pres">
      <dgm:prSet presAssocID="{5ED42935-FEC5-4982-8551-DE0BEC000408}" presName="vertTwo" presStyleCnt="0"/>
      <dgm:spPr/>
    </dgm:pt>
    <dgm:pt modelId="{0D5009CF-A899-40DC-865C-218791C4A100}" type="pres">
      <dgm:prSet presAssocID="{5ED42935-FEC5-4982-8551-DE0BEC000408}" presName="txTwo" presStyleLbl="node2" presStyleIdx="1" presStyleCnt="5">
        <dgm:presLayoutVars>
          <dgm:chPref val="3"/>
        </dgm:presLayoutVars>
      </dgm:prSet>
      <dgm:spPr/>
    </dgm:pt>
    <dgm:pt modelId="{1CACCE20-0696-4F05-B6A4-03A9F3D48DB9}" type="pres">
      <dgm:prSet presAssocID="{5ED42935-FEC5-4982-8551-DE0BEC000408}" presName="horzTwo" presStyleCnt="0"/>
      <dgm:spPr/>
    </dgm:pt>
    <dgm:pt modelId="{AD91F3C0-8070-46DD-BE8C-27434254D053}" type="pres">
      <dgm:prSet presAssocID="{191F1999-4E24-41DB-899A-313B2C888F01}" presName="sibSpaceTwo" presStyleCnt="0"/>
      <dgm:spPr/>
    </dgm:pt>
    <dgm:pt modelId="{1F5BABD0-4999-4172-BE85-3FC42539E4A8}" type="pres">
      <dgm:prSet presAssocID="{0BF18BFC-8ED4-464F-8DBA-580208C7AC2B}" presName="vertTwo" presStyleCnt="0"/>
      <dgm:spPr/>
    </dgm:pt>
    <dgm:pt modelId="{9DC14585-A79C-4CEB-8275-204FEDAB6654}" type="pres">
      <dgm:prSet presAssocID="{0BF18BFC-8ED4-464F-8DBA-580208C7AC2B}" presName="txTwo" presStyleLbl="node2" presStyleIdx="2" presStyleCnt="5">
        <dgm:presLayoutVars>
          <dgm:chPref val="3"/>
        </dgm:presLayoutVars>
      </dgm:prSet>
      <dgm:spPr/>
    </dgm:pt>
    <dgm:pt modelId="{3988A977-C990-4BD0-A09B-BD052089DF9B}" type="pres">
      <dgm:prSet presAssocID="{0BF18BFC-8ED4-464F-8DBA-580208C7AC2B}" presName="horzTwo" presStyleCnt="0"/>
      <dgm:spPr/>
    </dgm:pt>
    <dgm:pt modelId="{D1681FE0-5E4D-4A8C-8FD1-717136224415}" type="pres">
      <dgm:prSet presAssocID="{23A83842-710D-490E-9740-15E81BBA8608}" presName="sibSpaceTwo" presStyleCnt="0"/>
      <dgm:spPr/>
    </dgm:pt>
    <dgm:pt modelId="{AA2E31F5-C87D-4269-ADA7-C8F8FC007DAB}" type="pres">
      <dgm:prSet presAssocID="{AB0DF6B8-34C1-43D6-9279-9CB670A81677}" presName="vertTwo" presStyleCnt="0"/>
      <dgm:spPr/>
    </dgm:pt>
    <dgm:pt modelId="{E9BC7EB9-DA12-4431-A65A-14B1D6417A93}" type="pres">
      <dgm:prSet presAssocID="{AB0DF6B8-34C1-43D6-9279-9CB670A81677}" presName="txTwo" presStyleLbl="node2" presStyleIdx="3" presStyleCnt="5">
        <dgm:presLayoutVars>
          <dgm:chPref val="3"/>
        </dgm:presLayoutVars>
      </dgm:prSet>
      <dgm:spPr/>
    </dgm:pt>
    <dgm:pt modelId="{A46CA2E6-39DB-47C4-95FE-30CFFC2808DA}" type="pres">
      <dgm:prSet presAssocID="{AB0DF6B8-34C1-43D6-9279-9CB670A81677}" presName="horzTwo" presStyleCnt="0"/>
      <dgm:spPr/>
    </dgm:pt>
    <dgm:pt modelId="{F5D497F3-B6BE-4FFF-99B3-E676596CECFA}" type="pres">
      <dgm:prSet presAssocID="{BF38760F-CDB5-4ED8-9864-F26DC50C82C9}" presName="sibSpaceTwo" presStyleCnt="0"/>
      <dgm:spPr/>
    </dgm:pt>
    <dgm:pt modelId="{E6D8EF54-8F32-4A2E-86A3-70DA8611E21C}" type="pres">
      <dgm:prSet presAssocID="{806D1F32-3D08-467B-80E8-6F7B3F26EE0C}" presName="vertTwo" presStyleCnt="0"/>
      <dgm:spPr/>
    </dgm:pt>
    <dgm:pt modelId="{445B46B7-7C59-42A5-9061-1907E755DB8D}" type="pres">
      <dgm:prSet presAssocID="{806D1F32-3D08-467B-80E8-6F7B3F26EE0C}" presName="txTwo" presStyleLbl="node2" presStyleIdx="4" presStyleCnt="5" custLinFactNeighborX="-883" custLinFactNeighborY="2253">
        <dgm:presLayoutVars>
          <dgm:chPref val="3"/>
        </dgm:presLayoutVars>
      </dgm:prSet>
      <dgm:spPr/>
    </dgm:pt>
    <dgm:pt modelId="{9FE83CD1-2942-484E-8D9F-AA33692E4E38}" type="pres">
      <dgm:prSet presAssocID="{806D1F32-3D08-467B-80E8-6F7B3F26EE0C}" presName="horzTwo" presStyleCnt="0"/>
      <dgm:spPr/>
    </dgm:pt>
  </dgm:ptLst>
  <dgm:cxnLst>
    <dgm:cxn modelId="{DA5177A0-E1AA-4371-A956-9E62D20F9DF8}" type="presOf" srcId="{0BF18BFC-8ED4-464F-8DBA-580208C7AC2B}" destId="{9DC14585-A79C-4CEB-8275-204FEDAB6654}" srcOrd="0" destOrd="0" presId="urn:microsoft.com/office/officeart/2005/8/layout/hierarchy4"/>
    <dgm:cxn modelId="{4C2316C4-0D2B-47D4-91F3-8826092BEECB}" type="presOf" srcId="{5ED42935-FEC5-4982-8551-DE0BEC000408}" destId="{0D5009CF-A899-40DC-865C-218791C4A100}" srcOrd="0" destOrd="0" presId="urn:microsoft.com/office/officeart/2005/8/layout/hierarchy4"/>
    <dgm:cxn modelId="{727C5DEC-8523-4EB2-916E-2F59A9F86AAD}" srcId="{D2D744A5-7898-432E-98A1-B56ED2A520DA}" destId="{5ED42935-FEC5-4982-8551-DE0BEC000408}" srcOrd="2" destOrd="0" parTransId="{9C4A08BF-ACDF-4C48-A2E3-78CF770AB08D}" sibTransId="{191F1999-4E24-41DB-899A-313B2C888F01}"/>
    <dgm:cxn modelId="{C3FCEDFC-4A7D-4B2B-9862-9D56F508644D}" srcId="{D2D744A5-7898-432E-98A1-B56ED2A520DA}" destId="{806D1F32-3D08-467B-80E8-6F7B3F26EE0C}" srcOrd="5" destOrd="0" parTransId="{EFF2095E-A635-4A02-A2E4-5513561071F5}" sibTransId="{520582CD-203E-4E43-B2AB-63A9344DC9B7}"/>
    <dgm:cxn modelId="{1EF4CA85-51E5-46F1-8C3C-22D995B091BC}" type="presOf" srcId="{BC69BD77-BE0B-4550-93D4-2BFF76469D7B}" destId="{9A863732-C448-4E50-9C29-F570C3327A45}" srcOrd="0" destOrd="0" presId="urn:microsoft.com/office/officeart/2005/8/layout/hierarchy4"/>
    <dgm:cxn modelId="{48D9F633-EDCE-461F-B27D-4805B8C3A351}" type="presOf" srcId="{B39A42D4-9FD5-46EE-B8DE-BA88C7623D6A}" destId="{6F8ABA62-10AA-4324-9E15-2A3B9AB8C518}" srcOrd="0" destOrd="0" presId="urn:microsoft.com/office/officeart/2005/8/layout/hierarchy4"/>
    <dgm:cxn modelId="{0DC72445-4BF8-4E13-BFAC-89D60E461520}" srcId="{D2D744A5-7898-432E-98A1-B56ED2A520DA}" destId="{BC69BD77-BE0B-4550-93D4-2BFF76469D7B}" srcOrd="1" destOrd="0" parTransId="{EADB03B4-2CE2-431E-847E-AAC51EA1C524}" sibTransId="{BD033F4D-2814-4B03-AB43-35C59DC4CA2A}"/>
    <dgm:cxn modelId="{7B4E37EE-2176-4EFC-88E6-B54C55DC5321}" type="presOf" srcId="{806D1F32-3D08-467B-80E8-6F7B3F26EE0C}" destId="{445B46B7-7C59-42A5-9061-1907E755DB8D}" srcOrd="0" destOrd="0" presId="urn:microsoft.com/office/officeart/2005/8/layout/hierarchy4"/>
    <dgm:cxn modelId="{CB6AA3B8-48CE-4420-8514-5EC88A3438E5}" type="presOf" srcId="{EBBDA0D2-6139-4835-871D-E7F1556C6FFE}" destId="{E2AEB3F5-53EB-4730-9733-534047E7DA30}" srcOrd="0" destOrd="0" presId="urn:microsoft.com/office/officeart/2005/8/layout/hierarchy4"/>
    <dgm:cxn modelId="{F756EAB2-7749-4EAE-906A-EB8C1E83E021}" srcId="{D2D744A5-7898-432E-98A1-B56ED2A520DA}" destId="{EBBDA0D2-6139-4835-871D-E7F1556C6FFE}" srcOrd="0" destOrd="0" parTransId="{EE8F7156-A9D4-4C6C-8C77-59107866D6C5}" sibTransId="{CC62AB8C-CFBB-4FE4-BC72-6A3DB8E9E8E2}"/>
    <dgm:cxn modelId="{0BEC424E-7F1C-4E52-9C14-5B7E9B1FBED6}" srcId="{D2D744A5-7898-432E-98A1-B56ED2A520DA}" destId="{0BF18BFC-8ED4-464F-8DBA-580208C7AC2B}" srcOrd="3" destOrd="0" parTransId="{69A028C0-5BAD-479A-9180-CE59666A9DA9}" sibTransId="{23A83842-710D-490E-9740-15E81BBA8608}"/>
    <dgm:cxn modelId="{35C607AF-78FE-4C0E-BB37-00237D9EDB9E}" type="presOf" srcId="{AB0DF6B8-34C1-43D6-9279-9CB670A81677}" destId="{E9BC7EB9-DA12-4431-A65A-14B1D6417A93}" srcOrd="0" destOrd="0" presId="urn:microsoft.com/office/officeart/2005/8/layout/hierarchy4"/>
    <dgm:cxn modelId="{BE81D50C-9006-4EB7-A622-BCC0AFF20828}" srcId="{B39A42D4-9FD5-46EE-B8DE-BA88C7623D6A}" destId="{D2D744A5-7898-432E-98A1-B56ED2A520DA}" srcOrd="0" destOrd="0" parTransId="{FFE63535-D965-406D-8A5B-9BDE8163A0FE}" sibTransId="{A14C40CE-112A-4E5F-96EE-D9993758D61B}"/>
    <dgm:cxn modelId="{59700DD7-4799-46F6-B4FE-28EE1CB012B5}" type="presOf" srcId="{D2D744A5-7898-432E-98A1-B56ED2A520DA}" destId="{A4A5EF44-D499-4E46-8CD1-B42FC77324C2}" srcOrd="0" destOrd="0" presId="urn:microsoft.com/office/officeart/2005/8/layout/hierarchy4"/>
    <dgm:cxn modelId="{86E43553-92DB-4140-A7F5-F68402FC1929}" srcId="{D2D744A5-7898-432E-98A1-B56ED2A520DA}" destId="{AB0DF6B8-34C1-43D6-9279-9CB670A81677}" srcOrd="4" destOrd="0" parTransId="{DE7CF891-CFF2-4F76-A1A7-7B55C04C248B}" sibTransId="{BF38760F-CDB5-4ED8-9864-F26DC50C82C9}"/>
    <dgm:cxn modelId="{24355823-DD45-4C19-B6E0-6DF16D09B398}" type="presParOf" srcId="{6F8ABA62-10AA-4324-9E15-2A3B9AB8C518}" destId="{C2B7034A-20F7-41D0-803D-18165A8F85CB}" srcOrd="0" destOrd="0" presId="urn:microsoft.com/office/officeart/2005/8/layout/hierarchy4"/>
    <dgm:cxn modelId="{920C92BA-E800-453D-A11B-C8823E9911F9}" type="presParOf" srcId="{C2B7034A-20F7-41D0-803D-18165A8F85CB}" destId="{A4A5EF44-D499-4E46-8CD1-B42FC77324C2}" srcOrd="0" destOrd="0" presId="urn:microsoft.com/office/officeart/2005/8/layout/hierarchy4"/>
    <dgm:cxn modelId="{76B3E11B-3D61-4204-8A57-38C646020998}" type="presParOf" srcId="{C2B7034A-20F7-41D0-803D-18165A8F85CB}" destId="{D71429FA-0709-4B38-9CEC-56D90E8261ED}" srcOrd="1" destOrd="0" presId="urn:microsoft.com/office/officeart/2005/8/layout/hierarchy4"/>
    <dgm:cxn modelId="{25E0BFE4-E24B-4DD9-8C04-7B71B4C7EBBC}" type="presParOf" srcId="{C2B7034A-20F7-41D0-803D-18165A8F85CB}" destId="{FB5FE6CB-DD74-45BE-9C77-25A842CB9384}" srcOrd="2" destOrd="0" presId="urn:microsoft.com/office/officeart/2005/8/layout/hierarchy4"/>
    <dgm:cxn modelId="{4A79A51D-3FEB-4651-A057-C38791B76890}" type="presParOf" srcId="{FB5FE6CB-DD74-45BE-9C77-25A842CB9384}" destId="{828F5950-66A7-42C7-AB24-B758B2DD1940}" srcOrd="0" destOrd="0" presId="urn:microsoft.com/office/officeart/2005/8/layout/hierarchy4"/>
    <dgm:cxn modelId="{174A9693-218A-4551-AB1E-0FC9150F289F}" type="presParOf" srcId="{828F5950-66A7-42C7-AB24-B758B2DD1940}" destId="{E2AEB3F5-53EB-4730-9733-534047E7DA30}" srcOrd="0" destOrd="0" presId="urn:microsoft.com/office/officeart/2005/8/layout/hierarchy4"/>
    <dgm:cxn modelId="{C924E444-E4B7-44DD-8D18-8427494D877A}" type="presParOf" srcId="{828F5950-66A7-42C7-AB24-B758B2DD1940}" destId="{D6D2EE8B-5CD8-47A6-869A-26142755AD69}" srcOrd="1" destOrd="0" presId="urn:microsoft.com/office/officeart/2005/8/layout/hierarchy4"/>
    <dgm:cxn modelId="{B5000178-FF79-4976-9FF9-6E7ED2A2AEC9}" type="presParOf" srcId="{FB5FE6CB-DD74-45BE-9C77-25A842CB9384}" destId="{BA313FDF-BC86-49CA-8819-C5938EA7F189}" srcOrd="1" destOrd="0" presId="urn:microsoft.com/office/officeart/2005/8/layout/hierarchy4"/>
    <dgm:cxn modelId="{6AE997A0-4D71-4F6C-8DA1-20FB911F14D9}" type="presParOf" srcId="{FB5FE6CB-DD74-45BE-9C77-25A842CB9384}" destId="{F3E82A29-D9DA-4EDF-BE55-7E4E4E1F02F7}" srcOrd="2" destOrd="0" presId="urn:microsoft.com/office/officeart/2005/8/layout/hierarchy4"/>
    <dgm:cxn modelId="{C2E6C530-EB15-42B1-83FB-200CC4F2110D}" type="presParOf" srcId="{F3E82A29-D9DA-4EDF-BE55-7E4E4E1F02F7}" destId="{9A863732-C448-4E50-9C29-F570C3327A45}" srcOrd="0" destOrd="0" presId="urn:microsoft.com/office/officeart/2005/8/layout/hierarchy4"/>
    <dgm:cxn modelId="{3E771B76-C288-45FA-8648-2C814888295B}" type="presParOf" srcId="{F3E82A29-D9DA-4EDF-BE55-7E4E4E1F02F7}" destId="{C6F39604-B43B-4B21-AFCD-D11EC160FC8C}" srcOrd="1" destOrd="0" presId="urn:microsoft.com/office/officeart/2005/8/layout/hierarchy4"/>
    <dgm:cxn modelId="{72AA5267-166B-49F5-A43D-BC649AFAD905}" type="presParOf" srcId="{FB5FE6CB-DD74-45BE-9C77-25A842CB9384}" destId="{A9B91753-F70B-4678-AAAC-E07B314E1B96}" srcOrd="3" destOrd="0" presId="urn:microsoft.com/office/officeart/2005/8/layout/hierarchy4"/>
    <dgm:cxn modelId="{9FB56123-5231-43C5-AD80-8D10CD5C058B}" type="presParOf" srcId="{FB5FE6CB-DD74-45BE-9C77-25A842CB9384}" destId="{9BF84E01-9411-4C13-9B10-34C654B3F640}" srcOrd="4" destOrd="0" presId="urn:microsoft.com/office/officeart/2005/8/layout/hierarchy4"/>
    <dgm:cxn modelId="{ADDFAB94-6F00-46BB-B593-173ABA7366ED}" type="presParOf" srcId="{9BF84E01-9411-4C13-9B10-34C654B3F640}" destId="{0D5009CF-A899-40DC-865C-218791C4A100}" srcOrd="0" destOrd="0" presId="urn:microsoft.com/office/officeart/2005/8/layout/hierarchy4"/>
    <dgm:cxn modelId="{664FA303-DBAC-48F8-B59A-D58A862B6A2C}" type="presParOf" srcId="{9BF84E01-9411-4C13-9B10-34C654B3F640}" destId="{1CACCE20-0696-4F05-B6A4-03A9F3D48DB9}" srcOrd="1" destOrd="0" presId="urn:microsoft.com/office/officeart/2005/8/layout/hierarchy4"/>
    <dgm:cxn modelId="{A6564DEB-1524-47E2-B3B0-5278FA5EBAA0}" type="presParOf" srcId="{FB5FE6CB-DD74-45BE-9C77-25A842CB9384}" destId="{AD91F3C0-8070-46DD-BE8C-27434254D053}" srcOrd="5" destOrd="0" presId="urn:microsoft.com/office/officeart/2005/8/layout/hierarchy4"/>
    <dgm:cxn modelId="{20F69CFD-CCE5-4F76-8A90-4A3DCC6E3FEA}" type="presParOf" srcId="{FB5FE6CB-DD74-45BE-9C77-25A842CB9384}" destId="{1F5BABD0-4999-4172-BE85-3FC42539E4A8}" srcOrd="6" destOrd="0" presId="urn:microsoft.com/office/officeart/2005/8/layout/hierarchy4"/>
    <dgm:cxn modelId="{5D89D822-0639-4AE5-BEBD-A74A80169706}" type="presParOf" srcId="{1F5BABD0-4999-4172-BE85-3FC42539E4A8}" destId="{9DC14585-A79C-4CEB-8275-204FEDAB6654}" srcOrd="0" destOrd="0" presId="urn:microsoft.com/office/officeart/2005/8/layout/hierarchy4"/>
    <dgm:cxn modelId="{4DFBF81A-EA71-49B8-A804-3563A2122162}" type="presParOf" srcId="{1F5BABD0-4999-4172-BE85-3FC42539E4A8}" destId="{3988A977-C990-4BD0-A09B-BD052089DF9B}" srcOrd="1" destOrd="0" presId="urn:microsoft.com/office/officeart/2005/8/layout/hierarchy4"/>
    <dgm:cxn modelId="{7B8C3C4E-B515-4E59-AFDE-FC340252E9C3}" type="presParOf" srcId="{FB5FE6CB-DD74-45BE-9C77-25A842CB9384}" destId="{D1681FE0-5E4D-4A8C-8FD1-717136224415}" srcOrd="7" destOrd="0" presId="urn:microsoft.com/office/officeart/2005/8/layout/hierarchy4"/>
    <dgm:cxn modelId="{7C3767D7-0E10-4D5F-893E-E648C9024AA4}" type="presParOf" srcId="{FB5FE6CB-DD74-45BE-9C77-25A842CB9384}" destId="{AA2E31F5-C87D-4269-ADA7-C8F8FC007DAB}" srcOrd="8" destOrd="0" presId="urn:microsoft.com/office/officeart/2005/8/layout/hierarchy4"/>
    <dgm:cxn modelId="{0F8D931B-7868-4500-BCC7-05B31582C19D}" type="presParOf" srcId="{AA2E31F5-C87D-4269-ADA7-C8F8FC007DAB}" destId="{E9BC7EB9-DA12-4431-A65A-14B1D6417A93}" srcOrd="0" destOrd="0" presId="urn:microsoft.com/office/officeart/2005/8/layout/hierarchy4"/>
    <dgm:cxn modelId="{0BC23749-9C37-45DF-8FA0-E045FADF3EA4}" type="presParOf" srcId="{AA2E31F5-C87D-4269-ADA7-C8F8FC007DAB}" destId="{A46CA2E6-39DB-47C4-95FE-30CFFC2808DA}" srcOrd="1" destOrd="0" presId="urn:microsoft.com/office/officeart/2005/8/layout/hierarchy4"/>
    <dgm:cxn modelId="{95ECDE59-767C-4384-9483-B731C69AD2BF}" type="presParOf" srcId="{FB5FE6CB-DD74-45BE-9C77-25A842CB9384}" destId="{F5D497F3-B6BE-4FFF-99B3-E676596CECFA}" srcOrd="9" destOrd="0" presId="urn:microsoft.com/office/officeart/2005/8/layout/hierarchy4"/>
    <dgm:cxn modelId="{3BAD9F99-2286-426B-8794-FB31FA415401}" type="presParOf" srcId="{FB5FE6CB-DD74-45BE-9C77-25A842CB9384}" destId="{E6D8EF54-8F32-4A2E-86A3-70DA8611E21C}" srcOrd="10" destOrd="0" presId="urn:microsoft.com/office/officeart/2005/8/layout/hierarchy4"/>
    <dgm:cxn modelId="{C954C46B-2CB7-4B3A-AB6F-95E1173B082F}" type="presParOf" srcId="{E6D8EF54-8F32-4A2E-86A3-70DA8611E21C}" destId="{445B46B7-7C59-42A5-9061-1907E755DB8D}" srcOrd="0" destOrd="0" presId="urn:microsoft.com/office/officeart/2005/8/layout/hierarchy4"/>
    <dgm:cxn modelId="{131EC553-104C-4332-B9CF-80B19D9F12A0}" type="presParOf" srcId="{E6D8EF54-8F32-4A2E-86A3-70DA8611E21C}" destId="{9FE83CD1-2942-484E-8D9F-AA33692E4E38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F8A700-E2BA-4B8F-9B46-94CF483F6F48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B0760B-2B10-4D56-A88E-EC1057A78577}">
      <dgm:prSet phldrT="[Текст]" custT="1"/>
      <dgm:spPr/>
      <dgm:t>
        <a:bodyPr/>
        <a:lstStyle/>
        <a:p>
          <a:r>
            <a:rPr lang="ru-RU" sz="3200" b="1" dirty="0" smtClean="0"/>
            <a:t>Доброкачественные ценности</a:t>
          </a:r>
          <a:endParaRPr lang="ru-RU" sz="3200" b="1" dirty="0"/>
        </a:p>
      </dgm:t>
    </dgm:pt>
    <dgm:pt modelId="{01895BDB-88A6-4E2E-92EE-47AE9116676A}" type="parTrans" cxnId="{94DFBD51-D7A6-48DF-902B-AF450E9099E9}">
      <dgm:prSet/>
      <dgm:spPr/>
      <dgm:t>
        <a:bodyPr/>
        <a:lstStyle/>
        <a:p>
          <a:endParaRPr lang="ru-RU"/>
        </a:p>
      </dgm:t>
    </dgm:pt>
    <dgm:pt modelId="{C80AD3DE-E5C9-4493-8F10-F6E7516E7817}" type="sibTrans" cxnId="{94DFBD51-D7A6-48DF-902B-AF450E9099E9}">
      <dgm:prSet/>
      <dgm:spPr/>
      <dgm:t>
        <a:bodyPr/>
        <a:lstStyle/>
        <a:p>
          <a:endParaRPr lang="ru-RU"/>
        </a:p>
      </dgm:t>
    </dgm:pt>
    <dgm:pt modelId="{D63EC911-BE78-491F-A67F-301742303645}">
      <dgm:prSet phldrT="[Текст]" custT="1"/>
      <dgm:spPr/>
      <dgm:t>
        <a:bodyPr/>
        <a:lstStyle/>
        <a:p>
          <a:pPr algn="l"/>
          <a:r>
            <a:rPr kumimoji="0" lang="ru-RU" sz="2800" b="0" i="0" u="none" strike="noStrike" cap="none" normalizeH="0" baseline="0" dirty="0" smtClean="0">
              <a:ln/>
              <a:effectLst/>
              <a:latin typeface="+mn-lt"/>
              <a:ea typeface="Times New Roman" pitchFamily="18" charset="0"/>
              <a:cs typeface="Calibri" pitchFamily="34" charset="0"/>
            </a:rPr>
            <a:t> </a:t>
          </a:r>
        </a:p>
        <a:p>
          <a:pPr algn="l"/>
          <a:r>
            <a:rPr kumimoji="0" lang="ru-RU" sz="2800" b="0" i="0" u="none" strike="noStrike" cap="none" normalizeH="0" baseline="0" dirty="0" smtClean="0">
              <a:ln/>
              <a:effectLst/>
              <a:latin typeface="+mn-lt"/>
              <a:ea typeface="Times New Roman" pitchFamily="18" charset="0"/>
              <a:cs typeface="Calibri" pitchFamily="34" charset="0"/>
            </a:rPr>
            <a:t> - экономичность, совмещенная с практичностью</a:t>
          </a:r>
        </a:p>
        <a:p>
          <a:pPr algn="l"/>
          <a:r>
            <a:rPr lang="ru-RU" sz="2800" dirty="0" smtClean="0">
              <a:latin typeface="+mn-lt"/>
            </a:rPr>
            <a:t>  - умение верно получать   использовать информацию</a:t>
          </a:r>
          <a:endParaRPr lang="ru-RU" sz="2800" dirty="0">
            <a:latin typeface="+mn-lt"/>
          </a:endParaRPr>
        </a:p>
      </dgm:t>
    </dgm:pt>
    <dgm:pt modelId="{F54CC925-BDD6-4752-A3BC-E04FEF7082B7}" type="parTrans" cxnId="{424D651C-B007-4033-838F-9E9E896B91E1}">
      <dgm:prSet/>
      <dgm:spPr/>
      <dgm:t>
        <a:bodyPr/>
        <a:lstStyle/>
        <a:p>
          <a:endParaRPr lang="ru-RU"/>
        </a:p>
      </dgm:t>
    </dgm:pt>
    <dgm:pt modelId="{EE7BACCB-F11A-4ACE-814B-F1C70123F662}" type="sibTrans" cxnId="{424D651C-B007-4033-838F-9E9E896B91E1}">
      <dgm:prSet/>
      <dgm:spPr/>
      <dgm:t>
        <a:bodyPr/>
        <a:lstStyle/>
        <a:p>
          <a:endParaRPr lang="ru-RU"/>
        </a:p>
      </dgm:t>
    </dgm:pt>
    <dgm:pt modelId="{CACF926F-0A07-4527-BB39-4B6BCCFC1363}">
      <dgm:prSet phldrT="[Текст]" custT="1"/>
      <dgm:spPr/>
      <dgm:t>
        <a:bodyPr/>
        <a:lstStyle/>
        <a:p>
          <a:pPr algn="l">
            <a:spcAft>
              <a:spcPts val="600"/>
            </a:spcAft>
          </a:pPr>
          <a:r>
            <a:rPr lang="ru-RU" sz="2800" dirty="0" smtClean="0"/>
            <a:t> </a:t>
          </a:r>
        </a:p>
        <a:p>
          <a:pPr algn="l">
            <a:spcAft>
              <a:spcPts val="600"/>
            </a:spcAft>
          </a:pPr>
          <a:r>
            <a:rPr lang="ru-RU" sz="2800" dirty="0" smtClean="0"/>
            <a:t> - постоянное повышение собственного интеллекта</a:t>
          </a:r>
        </a:p>
        <a:p>
          <a:pPr algn="l">
            <a:spcAft>
              <a:spcPts val="600"/>
            </a:spcAft>
          </a:pPr>
          <a:r>
            <a:rPr lang="ru-RU" sz="2800" dirty="0" smtClean="0"/>
            <a:t>  - быть  в курсе экономических изменений</a:t>
          </a:r>
        </a:p>
      </dgm:t>
    </dgm:pt>
    <dgm:pt modelId="{DAC06B76-DC15-41F8-94BB-03B1C3BD073F}" type="parTrans" cxnId="{B70F0806-B128-4E76-A3FD-9C43B6417742}">
      <dgm:prSet/>
      <dgm:spPr/>
      <dgm:t>
        <a:bodyPr/>
        <a:lstStyle/>
        <a:p>
          <a:endParaRPr lang="ru-RU"/>
        </a:p>
      </dgm:t>
    </dgm:pt>
    <dgm:pt modelId="{559436FF-799C-4859-833A-09389039843D}" type="sibTrans" cxnId="{B70F0806-B128-4E76-A3FD-9C43B6417742}">
      <dgm:prSet/>
      <dgm:spPr/>
      <dgm:t>
        <a:bodyPr/>
        <a:lstStyle/>
        <a:p>
          <a:endParaRPr lang="ru-RU"/>
        </a:p>
      </dgm:t>
    </dgm:pt>
    <dgm:pt modelId="{EE4C4202-D4CF-4D3B-9DA6-2E78C7B1F669}">
      <dgm:prSet phldrT="[Текст]" custT="1"/>
      <dgm:spPr/>
      <dgm:t>
        <a:bodyPr/>
        <a:lstStyle/>
        <a:p>
          <a:pPr algn="l"/>
          <a:r>
            <a:rPr lang="ru-RU" sz="2800" dirty="0" smtClean="0"/>
            <a:t> </a:t>
          </a:r>
        </a:p>
        <a:p>
          <a:pPr algn="l"/>
          <a:r>
            <a:rPr lang="ru-RU" sz="2800" dirty="0" smtClean="0"/>
            <a:t>- </a:t>
          </a:r>
          <a:r>
            <a:rPr lang="ru-RU" sz="2800" dirty="0" err="1" smtClean="0"/>
            <a:t>стрессоустойчивость</a:t>
          </a:r>
          <a:r>
            <a:rPr lang="ru-RU" sz="2800" dirty="0" smtClean="0"/>
            <a:t> к валютным шокам</a:t>
          </a:r>
        </a:p>
        <a:p>
          <a:pPr algn="l"/>
          <a:r>
            <a:rPr lang="ru-RU" sz="2800" dirty="0" smtClean="0"/>
            <a:t> - адаптация к изменчивости</a:t>
          </a:r>
        </a:p>
        <a:p>
          <a:pPr algn="ctr"/>
          <a:endParaRPr lang="ru-RU" sz="2800" dirty="0" smtClean="0"/>
        </a:p>
        <a:p>
          <a:pPr algn="ctr"/>
          <a:endParaRPr lang="ru-RU" sz="2800" dirty="0"/>
        </a:p>
      </dgm:t>
    </dgm:pt>
    <dgm:pt modelId="{766E04DF-845F-4272-BF60-78591CD9383B}" type="parTrans" cxnId="{A5E95F90-538E-44B0-BA04-F6A59F87FF11}">
      <dgm:prSet/>
      <dgm:spPr/>
      <dgm:t>
        <a:bodyPr/>
        <a:lstStyle/>
        <a:p>
          <a:endParaRPr lang="ru-RU"/>
        </a:p>
      </dgm:t>
    </dgm:pt>
    <dgm:pt modelId="{DFCCDC9F-59AB-49D8-817C-8343EE960E3A}" type="sibTrans" cxnId="{A5E95F90-538E-44B0-BA04-F6A59F87FF11}">
      <dgm:prSet/>
      <dgm:spPr/>
      <dgm:t>
        <a:bodyPr/>
        <a:lstStyle/>
        <a:p>
          <a:endParaRPr lang="ru-RU"/>
        </a:p>
      </dgm:t>
    </dgm:pt>
    <dgm:pt modelId="{CF4E1447-A29A-40D7-87C1-604B8EA34ED0}">
      <dgm:prSet phldrT="[Текст]" phldr="1"/>
      <dgm:spPr/>
      <dgm:t>
        <a:bodyPr/>
        <a:lstStyle/>
        <a:p>
          <a:endParaRPr lang="ru-RU" sz="2800"/>
        </a:p>
      </dgm:t>
    </dgm:pt>
    <dgm:pt modelId="{1E74B6B1-10EA-489F-B474-22E97BD9A709}" type="parTrans" cxnId="{4B6F5D83-2B6D-436A-AABB-E89FAF9B0C53}">
      <dgm:prSet/>
      <dgm:spPr/>
      <dgm:t>
        <a:bodyPr/>
        <a:lstStyle/>
        <a:p>
          <a:endParaRPr lang="ru-RU"/>
        </a:p>
      </dgm:t>
    </dgm:pt>
    <dgm:pt modelId="{5EDBE7B7-1F92-4850-ADF4-C45956ADED2F}" type="sibTrans" cxnId="{4B6F5D83-2B6D-436A-AABB-E89FAF9B0C53}">
      <dgm:prSet/>
      <dgm:spPr/>
      <dgm:t>
        <a:bodyPr/>
        <a:lstStyle/>
        <a:p>
          <a:endParaRPr lang="ru-RU"/>
        </a:p>
      </dgm:t>
    </dgm:pt>
    <dgm:pt modelId="{3B07661B-427A-4A83-895A-D7068C3AC13D}">
      <dgm:prSet custT="1"/>
      <dgm:spPr/>
      <dgm:t>
        <a:bodyPr/>
        <a:lstStyle/>
        <a:p>
          <a:pPr algn="l">
            <a:spcAft>
              <a:spcPts val="600"/>
            </a:spcAft>
          </a:pPr>
          <a:r>
            <a:rPr lang="ru-RU" sz="2800" dirty="0" smtClean="0"/>
            <a:t> - делать выбор, помогающий экономить ограниченные ресурсы</a:t>
          </a:r>
        </a:p>
        <a:p>
          <a:pPr algn="l">
            <a:spcAft>
              <a:spcPts val="600"/>
            </a:spcAft>
          </a:pPr>
          <a:r>
            <a:rPr lang="ru-RU" sz="2800" dirty="0" smtClean="0"/>
            <a:t> - стремление к    аккумулированию денег</a:t>
          </a:r>
        </a:p>
        <a:p>
          <a:pPr algn="ctr">
            <a:spcAft>
              <a:spcPct val="35000"/>
            </a:spcAft>
          </a:pPr>
          <a:endParaRPr lang="ru-RU" sz="2800" dirty="0"/>
        </a:p>
      </dgm:t>
    </dgm:pt>
    <dgm:pt modelId="{43434B43-2F71-4AF8-BF1A-7C5D027A16F3}" type="parTrans" cxnId="{E8E337D6-0A8A-4EA8-B7D5-FA3CF560F5A3}">
      <dgm:prSet/>
      <dgm:spPr/>
      <dgm:t>
        <a:bodyPr/>
        <a:lstStyle/>
        <a:p>
          <a:endParaRPr lang="ru-RU"/>
        </a:p>
      </dgm:t>
    </dgm:pt>
    <dgm:pt modelId="{4E7614CE-9B60-4887-AB60-80DCBE3328D3}" type="sibTrans" cxnId="{E8E337D6-0A8A-4EA8-B7D5-FA3CF560F5A3}">
      <dgm:prSet/>
      <dgm:spPr/>
      <dgm:t>
        <a:bodyPr/>
        <a:lstStyle/>
        <a:p>
          <a:endParaRPr lang="ru-RU"/>
        </a:p>
      </dgm:t>
    </dgm:pt>
    <dgm:pt modelId="{1D8B5975-048F-47FE-86C6-D0E21DC87927}" type="pres">
      <dgm:prSet presAssocID="{FDF8A700-E2BA-4B8F-9B46-94CF483F6F48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521A128-B8C1-4626-84DA-798D712D9AE7}" type="pres">
      <dgm:prSet presAssocID="{FDF8A700-E2BA-4B8F-9B46-94CF483F6F48}" presName="matrix" presStyleCnt="0"/>
      <dgm:spPr/>
    </dgm:pt>
    <dgm:pt modelId="{D7A64386-387C-473A-8D3B-670070BC713B}" type="pres">
      <dgm:prSet presAssocID="{FDF8A700-E2BA-4B8F-9B46-94CF483F6F48}" presName="tile1" presStyleLbl="node1" presStyleIdx="0" presStyleCnt="4"/>
      <dgm:spPr/>
      <dgm:t>
        <a:bodyPr/>
        <a:lstStyle/>
        <a:p>
          <a:endParaRPr lang="ru-RU"/>
        </a:p>
      </dgm:t>
    </dgm:pt>
    <dgm:pt modelId="{DF01DBB5-42EA-46FB-B7AB-CA0850F36766}" type="pres">
      <dgm:prSet presAssocID="{FDF8A700-E2BA-4B8F-9B46-94CF483F6F48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56DF8F-76D7-46D8-A198-44B5E57EA8A2}" type="pres">
      <dgm:prSet presAssocID="{FDF8A700-E2BA-4B8F-9B46-94CF483F6F48}" presName="tile2" presStyleLbl="node1" presStyleIdx="1" presStyleCnt="4"/>
      <dgm:spPr/>
      <dgm:t>
        <a:bodyPr/>
        <a:lstStyle/>
        <a:p>
          <a:endParaRPr lang="ru-RU"/>
        </a:p>
      </dgm:t>
    </dgm:pt>
    <dgm:pt modelId="{286C8735-6850-4036-BD67-3236F7B75896}" type="pres">
      <dgm:prSet presAssocID="{FDF8A700-E2BA-4B8F-9B46-94CF483F6F48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32A253-94D1-40C1-9F5D-E6B47B38C6A4}" type="pres">
      <dgm:prSet presAssocID="{FDF8A700-E2BA-4B8F-9B46-94CF483F6F48}" presName="tile3" presStyleLbl="node1" presStyleIdx="2" presStyleCnt="4" custLinFactNeighborX="-2632" custLinFactNeighborY="6173"/>
      <dgm:spPr/>
      <dgm:t>
        <a:bodyPr/>
        <a:lstStyle/>
        <a:p>
          <a:endParaRPr lang="ru-RU"/>
        </a:p>
      </dgm:t>
    </dgm:pt>
    <dgm:pt modelId="{991A0C92-5A29-4804-A63A-F90191E69CA1}" type="pres">
      <dgm:prSet presAssocID="{FDF8A700-E2BA-4B8F-9B46-94CF483F6F48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8C7304-F93D-407B-A6E8-08322411872E}" type="pres">
      <dgm:prSet presAssocID="{FDF8A700-E2BA-4B8F-9B46-94CF483F6F48}" presName="tile4" presStyleLbl="node1" presStyleIdx="3" presStyleCnt="4"/>
      <dgm:spPr/>
      <dgm:t>
        <a:bodyPr/>
        <a:lstStyle/>
        <a:p>
          <a:endParaRPr lang="ru-RU"/>
        </a:p>
      </dgm:t>
    </dgm:pt>
    <dgm:pt modelId="{E91A02F8-B145-42C4-A6B7-E124DDE8204E}" type="pres">
      <dgm:prSet presAssocID="{FDF8A700-E2BA-4B8F-9B46-94CF483F6F48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924E68-2BC3-4089-B9EC-4F0C78125500}" type="pres">
      <dgm:prSet presAssocID="{FDF8A700-E2BA-4B8F-9B46-94CF483F6F48}" presName="centerTile" presStyleLbl="fgShp" presStyleIdx="0" presStyleCnt="1" custScaleX="183091" custScaleY="64198">
        <dgm:presLayoutVars>
          <dgm:chMax val="0"/>
          <dgm:chPref val="0"/>
        </dgm:presLayoutVars>
      </dgm:prSet>
      <dgm:spPr/>
    </dgm:pt>
  </dgm:ptLst>
  <dgm:cxnLst>
    <dgm:cxn modelId="{2772CA88-BF88-4C13-AA89-3A8B45C7BE1F}" type="presOf" srcId="{3B07661B-427A-4A83-895A-D7068C3AC13D}" destId="{991A0C92-5A29-4804-A63A-F90191E69CA1}" srcOrd="1" destOrd="0" presId="urn:microsoft.com/office/officeart/2005/8/layout/matrix1"/>
    <dgm:cxn modelId="{3A98ED1A-EA45-4C7A-B710-E6B67EE430C0}" type="presOf" srcId="{EE4C4202-D4CF-4D3B-9DA6-2E78C7B1F669}" destId="{F18C7304-F93D-407B-A6E8-08322411872E}" srcOrd="0" destOrd="0" presId="urn:microsoft.com/office/officeart/2005/8/layout/matrix1"/>
    <dgm:cxn modelId="{99EA7FA9-59E4-4F95-902D-E15AB631E74A}" type="presOf" srcId="{CACF926F-0A07-4527-BB39-4B6BCCFC1363}" destId="{286C8735-6850-4036-BD67-3236F7B75896}" srcOrd="1" destOrd="0" presId="urn:microsoft.com/office/officeart/2005/8/layout/matrix1"/>
    <dgm:cxn modelId="{A5E95F90-538E-44B0-BA04-F6A59F87FF11}" srcId="{0BB0760B-2B10-4D56-A88E-EC1057A78577}" destId="{EE4C4202-D4CF-4D3B-9DA6-2E78C7B1F669}" srcOrd="3" destOrd="0" parTransId="{766E04DF-845F-4272-BF60-78591CD9383B}" sibTransId="{DFCCDC9F-59AB-49D8-817C-8343EE960E3A}"/>
    <dgm:cxn modelId="{A1E18712-C1CF-4F86-9C85-30379C2B6704}" type="presOf" srcId="{FDF8A700-E2BA-4B8F-9B46-94CF483F6F48}" destId="{1D8B5975-048F-47FE-86C6-D0E21DC87927}" srcOrd="0" destOrd="0" presId="urn:microsoft.com/office/officeart/2005/8/layout/matrix1"/>
    <dgm:cxn modelId="{B9DC496C-3007-4FEE-9AB6-564CCBF93089}" type="presOf" srcId="{3B07661B-427A-4A83-895A-D7068C3AC13D}" destId="{6B32A253-94D1-40C1-9F5D-E6B47B38C6A4}" srcOrd="0" destOrd="0" presId="urn:microsoft.com/office/officeart/2005/8/layout/matrix1"/>
    <dgm:cxn modelId="{424D651C-B007-4033-838F-9E9E896B91E1}" srcId="{0BB0760B-2B10-4D56-A88E-EC1057A78577}" destId="{D63EC911-BE78-491F-A67F-301742303645}" srcOrd="0" destOrd="0" parTransId="{F54CC925-BDD6-4752-A3BC-E04FEF7082B7}" sibTransId="{EE7BACCB-F11A-4ACE-814B-F1C70123F662}"/>
    <dgm:cxn modelId="{94DFBD51-D7A6-48DF-902B-AF450E9099E9}" srcId="{FDF8A700-E2BA-4B8F-9B46-94CF483F6F48}" destId="{0BB0760B-2B10-4D56-A88E-EC1057A78577}" srcOrd="0" destOrd="0" parTransId="{01895BDB-88A6-4E2E-92EE-47AE9116676A}" sibTransId="{C80AD3DE-E5C9-4493-8F10-F6E7516E7817}"/>
    <dgm:cxn modelId="{64C96192-E681-468A-96DC-FD903EEF3091}" type="presOf" srcId="{CACF926F-0A07-4527-BB39-4B6BCCFC1363}" destId="{6D56DF8F-76D7-46D8-A198-44B5E57EA8A2}" srcOrd="0" destOrd="0" presId="urn:microsoft.com/office/officeart/2005/8/layout/matrix1"/>
    <dgm:cxn modelId="{E8E337D6-0A8A-4EA8-B7D5-FA3CF560F5A3}" srcId="{0BB0760B-2B10-4D56-A88E-EC1057A78577}" destId="{3B07661B-427A-4A83-895A-D7068C3AC13D}" srcOrd="2" destOrd="0" parTransId="{43434B43-2F71-4AF8-BF1A-7C5D027A16F3}" sibTransId="{4E7614CE-9B60-4887-AB60-80DCBE3328D3}"/>
    <dgm:cxn modelId="{15E6FA57-E41F-4250-8D08-8323B268483B}" type="presOf" srcId="{D63EC911-BE78-491F-A67F-301742303645}" destId="{D7A64386-387C-473A-8D3B-670070BC713B}" srcOrd="0" destOrd="0" presId="urn:microsoft.com/office/officeart/2005/8/layout/matrix1"/>
    <dgm:cxn modelId="{BAB176D2-85DB-4444-8D1F-FCF337282A8B}" type="presOf" srcId="{D63EC911-BE78-491F-A67F-301742303645}" destId="{DF01DBB5-42EA-46FB-B7AB-CA0850F36766}" srcOrd="1" destOrd="0" presId="urn:microsoft.com/office/officeart/2005/8/layout/matrix1"/>
    <dgm:cxn modelId="{3B5FCB96-D2D3-4E6A-A84D-E5E475715655}" type="presOf" srcId="{0BB0760B-2B10-4D56-A88E-EC1057A78577}" destId="{88924E68-2BC3-4089-B9EC-4F0C78125500}" srcOrd="0" destOrd="0" presId="urn:microsoft.com/office/officeart/2005/8/layout/matrix1"/>
    <dgm:cxn modelId="{4B6F5D83-2B6D-436A-AABB-E89FAF9B0C53}" srcId="{0BB0760B-2B10-4D56-A88E-EC1057A78577}" destId="{CF4E1447-A29A-40D7-87C1-604B8EA34ED0}" srcOrd="4" destOrd="0" parTransId="{1E74B6B1-10EA-489F-B474-22E97BD9A709}" sibTransId="{5EDBE7B7-1F92-4850-ADF4-C45956ADED2F}"/>
    <dgm:cxn modelId="{E567793C-C663-4B99-A676-12872F00AE30}" type="presOf" srcId="{EE4C4202-D4CF-4D3B-9DA6-2E78C7B1F669}" destId="{E91A02F8-B145-42C4-A6B7-E124DDE8204E}" srcOrd="1" destOrd="0" presId="urn:microsoft.com/office/officeart/2005/8/layout/matrix1"/>
    <dgm:cxn modelId="{B70F0806-B128-4E76-A3FD-9C43B6417742}" srcId="{0BB0760B-2B10-4D56-A88E-EC1057A78577}" destId="{CACF926F-0A07-4527-BB39-4B6BCCFC1363}" srcOrd="1" destOrd="0" parTransId="{DAC06B76-DC15-41F8-94BB-03B1C3BD073F}" sibTransId="{559436FF-799C-4859-833A-09389039843D}"/>
    <dgm:cxn modelId="{B84984E3-D00C-4758-9B53-FDFFCAF413ED}" type="presParOf" srcId="{1D8B5975-048F-47FE-86C6-D0E21DC87927}" destId="{E521A128-B8C1-4626-84DA-798D712D9AE7}" srcOrd="0" destOrd="0" presId="urn:microsoft.com/office/officeart/2005/8/layout/matrix1"/>
    <dgm:cxn modelId="{0AFA643E-B8D2-4FB9-B8C3-D58465315B87}" type="presParOf" srcId="{E521A128-B8C1-4626-84DA-798D712D9AE7}" destId="{D7A64386-387C-473A-8D3B-670070BC713B}" srcOrd="0" destOrd="0" presId="urn:microsoft.com/office/officeart/2005/8/layout/matrix1"/>
    <dgm:cxn modelId="{42DFFFAB-F6AD-4D9C-B019-0A2C1575FA77}" type="presParOf" srcId="{E521A128-B8C1-4626-84DA-798D712D9AE7}" destId="{DF01DBB5-42EA-46FB-B7AB-CA0850F36766}" srcOrd="1" destOrd="0" presId="urn:microsoft.com/office/officeart/2005/8/layout/matrix1"/>
    <dgm:cxn modelId="{E9F07895-B6DD-4456-AEC2-367CDE21B310}" type="presParOf" srcId="{E521A128-B8C1-4626-84DA-798D712D9AE7}" destId="{6D56DF8F-76D7-46D8-A198-44B5E57EA8A2}" srcOrd="2" destOrd="0" presId="urn:microsoft.com/office/officeart/2005/8/layout/matrix1"/>
    <dgm:cxn modelId="{B860C8C2-7A71-42A3-AF60-5E39A9E34D67}" type="presParOf" srcId="{E521A128-B8C1-4626-84DA-798D712D9AE7}" destId="{286C8735-6850-4036-BD67-3236F7B75896}" srcOrd="3" destOrd="0" presId="urn:microsoft.com/office/officeart/2005/8/layout/matrix1"/>
    <dgm:cxn modelId="{A6961FCE-8ADC-4104-9FEE-33AFD3D22644}" type="presParOf" srcId="{E521A128-B8C1-4626-84DA-798D712D9AE7}" destId="{6B32A253-94D1-40C1-9F5D-E6B47B38C6A4}" srcOrd="4" destOrd="0" presId="urn:microsoft.com/office/officeart/2005/8/layout/matrix1"/>
    <dgm:cxn modelId="{FB37062D-AD87-4D4C-8658-90C8E5D1D9ED}" type="presParOf" srcId="{E521A128-B8C1-4626-84DA-798D712D9AE7}" destId="{991A0C92-5A29-4804-A63A-F90191E69CA1}" srcOrd="5" destOrd="0" presId="urn:microsoft.com/office/officeart/2005/8/layout/matrix1"/>
    <dgm:cxn modelId="{C1B69BE0-8A85-4C9F-895B-43A0CC55D834}" type="presParOf" srcId="{E521A128-B8C1-4626-84DA-798D712D9AE7}" destId="{F18C7304-F93D-407B-A6E8-08322411872E}" srcOrd="6" destOrd="0" presId="urn:microsoft.com/office/officeart/2005/8/layout/matrix1"/>
    <dgm:cxn modelId="{EE96BCF4-0E0A-40B7-B843-89F6038E63AC}" type="presParOf" srcId="{E521A128-B8C1-4626-84DA-798D712D9AE7}" destId="{E91A02F8-B145-42C4-A6B7-E124DDE8204E}" srcOrd="7" destOrd="0" presId="urn:microsoft.com/office/officeart/2005/8/layout/matrix1"/>
    <dgm:cxn modelId="{EA6586F0-FA35-40DC-A23C-13FB895AD3AB}" type="presParOf" srcId="{1D8B5975-048F-47FE-86C6-D0E21DC87927}" destId="{88924E68-2BC3-4089-B9EC-4F0C78125500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4A5EF44-D499-4E46-8CD1-B42FC77324C2}">
      <dsp:nvSpPr>
        <dsp:cNvPr id="0" name=""/>
        <dsp:cNvSpPr/>
      </dsp:nvSpPr>
      <dsp:spPr>
        <a:xfrm>
          <a:off x="288013" y="2329"/>
          <a:ext cx="9505091" cy="9155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900" b="1" i="0" u="none" strike="noStrike" kern="1200" cap="none" normalizeH="0" baseline="0" dirty="0" smtClean="0">
              <a:ln/>
              <a:effectLst/>
              <a:latin typeface="Arial" pitchFamily="34" charset="0"/>
              <a:ea typeface="Calibri" pitchFamily="34" charset="0"/>
              <a:cs typeface="Arial" pitchFamily="34" charset="0"/>
            </a:rPr>
            <a:t>Исследовательские задачи для достижения цели</a:t>
          </a:r>
          <a:endParaRPr kumimoji="0" lang="ru-RU" sz="29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288013" y="2329"/>
        <a:ext cx="9505091" cy="915592"/>
      </dsp:txXfrm>
    </dsp:sp>
    <dsp:sp modelId="{E2AEB3F5-53EB-4730-9733-534047E7DA30}">
      <dsp:nvSpPr>
        <dsp:cNvPr id="0" name=""/>
        <dsp:cNvSpPr/>
      </dsp:nvSpPr>
      <dsp:spPr>
        <a:xfrm>
          <a:off x="49" y="1340226"/>
          <a:ext cx="1570252" cy="39860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r>
            <a:rPr kumimoji="0" lang="ru-RU" sz="1400" b="0" i="0" u="none" strike="noStrike" kern="1200" cap="none" normalizeH="0" baseline="0" dirty="0" smtClean="0">
              <a:ln/>
              <a:effectLst/>
              <a:latin typeface="Arial" pitchFamily="34" charset="0"/>
              <a:ea typeface="Times New Roman" pitchFamily="18" charset="0"/>
              <a:cs typeface="Calibri" pitchFamily="34" charset="0"/>
            </a:rPr>
            <a:t>изучение концепции «экономического человека» в течениях западной экономической мысли, обоснование глубокого кризиса «экономического человека» в современной западной культуре</a:t>
          </a:r>
          <a:endParaRPr kumimoji="0" lang="ru-RU" sz="14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endParaRPr kumimoji="0" lang="ru-RU" sz="14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49" y="1340226"/>
        <a:ext cx="1570252" cy="3986036"/>
      </dsp:txXfrm>
    </dsp:sp>
    <dsp:sp modelId="{9A863732-C448-4E50-9C29-F570C3327A45}">
      <dsp:nvSpPr>
        <dsp:cNvPr id="0" name=""/>
        <dsp:cNvSpPr/>
      </dsp:nvSpPr>
      <dsp:spPr>
        <a:xfrm>
          <a:off x="1702202" y="1340226"/>
          <a:ext cx="1570252" cy="39860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r>
            <a:rPr kumimoji="0" lang="ru-RU" sz="1500" b="0" i="0" u="none" strike="noStrike" kern="1200" cap="none" normalizeH="0" baseline="0" dirty="0" smtClean="0">
              <a:ln/>
              <a:effectLst/>
              <a:latin typeface="Arial" pitchFamily="34" charset="0"/>
              <a:ea typeface="Times New Roman" pitchFamily="18" charset="0"/>
              <a:cs typeface="Calibri" pitchFamily="34" charset="0"/>
            </a:rPr>
            <a:t>проведение анализ  научных подходов к изучению человека в экономической среде</a:t>
          </a:r>
          <a:endParaRPr kumimoji="0" lang="ru-RU" sz="15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endParaRPr kumimoji="0" lang="ru-RU" sz="15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1702202" y="1340226"/>
        <a:ext cx="1570252" cy="3986036"/>
      </dsp:txXfrm>
    </dsp:sp>
    <dsp:sp modelId="{0D5009CF-A899-40DC-865C-218791C4A100}">
      <dsp:nvSpPr>
        <dsp:cNvPr id="0" name=""/>
        <dsp:cNvSpPr/>
      </dsp:nvSpPr>
      <dsp:spPr>
        <a:xfrm>
          <a:off x="3404356" y="1340226"/>
          <a:ext cx="1570252" cy="39860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r>
            <a:rPr kumimoji="0" lang="ru-RU" sz="1600" b="0" i="0" u="none" strike="noStrike" kern="1200" cap="none" normalizeH="0" baseline="0" dirty="0" smtClean="0">
              <a:ln/>
              <a:effectLst/>
              <a:latin typeface="Arial" pitchFamily="34" charset="0"/>
              <a:ea typeface="Times New Roman" pitchFamily="18" charset="0"/>
              <a:cs typeface="Calibri" pitchFamily="34" charset="0"/>
            </a:rPr>
            <a:t>рассмотрение генезиса «экономического человека» в эпоху начала зарождения капитализма и рыночных отношений</a:t>
          </a:r>
          <a:endParaRPr kumimoji="0" lang="ru-RU" sz="16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endParaRPr kumimoji="0" lang="ru-RU" sz="16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3404356" y="1340226"/>
        <a:ext cx="1570252" cy="3986036"/>
      </dsp:txXfrm>
    </dsp:sp>
    <dsp:sp modelId="{9DC14585-A79C-4CEB-8275-204FEDAB6654}">
      <dsp:nvSpPr>
        <dsp:cNvPr id="0" name=""/>
        <dsp:cNvSpPr/>
      </dsp:nvSpPr>
      <dsp:spPr>
        <a:xfrm>
          <a:off x="5106510" y="1340226"/>
          <a:ext cx="1570252" cy="39860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r>
            <a:rPr kumimoji="0" lang="ru-RU" sz="1500" b="0" i="0" u="none" strike="noStrike" kern="1200" cap="none" normalizeH="0" baseline="0" dirty="0" smtClean="0">
              <a:ln/>
              <a:effectLst/>
              <a:latin typeface="Arial" pitchFamily="34" charset="0"/>
              <a:ea typeface="Times New Roman" pitchFamily="18" charset="0"/>
              <a:cs typeface="Calibri" pitchFamily="34" charset="0"/>
            </a:rPr>
            <a:t>определение понятия и модели «экономического человека» в социально-экономических науках</a:t>
          </a:r>
          <a:endParaRPr kumimoji="0" lang="ru-RU" sz="15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endParaRPr kumimoji="0" lang="ru-RU" sz="16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5106510" y="1340226"/>
        <a:ext cx="1570252" cy="3986036"/>
      </dsp:txXfrm>
    </dsp:sp>
    <dsp:sp modelId="{E9BC7EB9-DA12-4431-A65A-14B1D6417A93}">
      <dsp:nvSpPr>
        <dsp:cNvPr id="0" name=""/>
        <dsp:cNvSpPr/>
      </dsp:nvSpPr>
      <dsp:spPr>
        <a:xfrm>
          <a:off x="6808663" y="1340226"/>
          <a:ext cx="1570252" cy="39860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r>
            <a:rPr kumimoji="0" lang="ru-RU" sz="1600" b="0" i="0" u="none" strike="noStrike" kern="1200" cap="none" normalizeH="0" baseline="0" smtClean="0">
              <a:ln/>
              <a:effectLst/>
              <a:latin typeface="Arial" pitchFamily="34" charset="0"/>
              <a:ea typeface="Times New Roman" pitchFamily="18" charset="0"/>
              <a:cs typeface="Calibri" pitchFamily="34" charset="0"/>
            </a:rPr>
            <a:t>определение перспективы и смысл перехода от «экономического человека» к «человеку человечному»</a:t>
          </a:r>
          <a:endParaRPr kumimoji="0" lang="ru-RU" sz="1600" b="0" i="0" u="none" strike="noStrike" kern="1200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endParaRPr kumimoji="0" lang="ru-RU" sz="16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6808663" y="1340226"/>
        <a:ext cx="1570252" cy="3986036"/>
      </dsp:txXfrm>
    </dsp:sp>
    <dsp:sp modelId="{445B46B7-7C59-42A5-9061-1907E755DB8D}">
      <dsp:nvSpPr>
        <dsp:cNvPr id="0" name=""/>
        <dsp:cNvSpPr/>
      </dsp:nvSpPr>
      <dsp:spPr>
        <a:xfrm>
          <a:off x="8496952" y="1342555"/>
          <a:ext cx="1570252" cy="39860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r>
            <a:rPr kumimoji="0" lang="ru-RU" sz="1600" b="0" i="0" u="none" strike="noStrike" kern="1200" cap="none" normalizeH="0" baseline="0" dirty="0" smtClean="0">
              <a:ln/>
              <a:effectLst/>
              <a:latin typeface="Arial" pitchFamily="34" charset="0"/>
              <a:ea typeface="Times New Roman" pitchFamily="18" charset="0"/>
              <a:cs typeface="Calibri" pitchFamily="34" charset="0"/>
            </a:rPr>
            <a:t>анализ социально-экономической природы «экономического человека» в эпоху Нового времени</a:t>
          </a:r>
          <a:endParaRPr kumimoji="0" lang="ru-RU" sz="16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>
              <a:tab pos="630238" algn="l"/>
            </a:tabLst>
          </a:pPr>
          <a:endParaRPr kumimoji="0" lang="ru-RU" sz="16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8496952" y="1342555"/>
        <a:ext cx="1570252" cy="398603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A64386-387C-473A-8D3B-670070BC713B}">
      <dsp:nvSpPr>
        <dsp:cNvPr id="0" name=""/>
        <dsp:cNvSpPr/>
      </dsp:nvSpPr>
      <dsp:spPr>
        <a:xfrm rot="16200000">
          <a:off x="1278142" y="-1278142"/>
          <a:ext cx="2916324" cy="547260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0" i="0" u="none" strike="noStrike" kern="1200" cap="none" normalizeH="0" baseline="0" dirty="0" smtClean="0">
              <a:ln/>
              <a:effectLst/>
              <a:latin typeface="+mn-lt"/>
              <a:ea typeface="Times New Roman" pitchFamily="18" charset="0"/>
              <a:cs typeface="Calibri" pitchFamily="34" charset="0"/>
            </a:rPr>
            <a:t> 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0" i="0" u="none" strike="noStrike" kern="1200" cap="none" normalizeH="0" baseline="0" dirty="0" smtClean="0">
              <a:ln/>
              <a:effectLst/>
              <a:latin typeface="+mn-lt"/>
              <a:ea typeface="Times New Roman" pitchFamily="18" charset="0"/>
              <a:cs typeface="Calibri" pitchFamily="34" charset="0"/>
            </a:rPr>
            <a:t> - экономичность, совмещенная с практичностью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+mn-lt"/>
            </a:rPr>
            <a:t>  - умение верно получать   использовать информацию</a:t>
          </a:r>
          <a:endParaRPr lang="ru-RU" sz="2800" kern="1200" dirty="0">
            <a:latin typeface="+mn-lt"/>
          </a:endParaRPr>
        </a:p>
      </dsp:txBody>
      <dsp:txXfrm rot="16200000">
        <a:off x="1642682" y="-1642682"/>
        <a:ext cx="2187243" cy="5472608"/>
      </dsp:txXfrm>
    </dsp:sp>
    <dsp:sp modelId="{6D56DF8F-76D7-46D8-A198-44B5E57EA8A2}">
      <dsp:nvSpPr>
        <dsp:cNvPr id="0" name=""/>
        <dsp:cNvSpPr/>
      </dsp:nvSpPr>
      <dsp:spPr>
        <a:xfrm>
          <a:off x="5472608" y="0"/>
          <a:ext cx="5472608" cy="2916324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ru-RU" sz="2800" kern="1200" dirty="0" smtClean="0"/>
            <a:t> 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ru-RU" sz="2800" kern="1200" dirty="0" smtClean="0"/>
            <a:t> - постоянное повышение собственного интеллекта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ru-RU" sz="2800" kern="1200" dirty="0" smtClean="0"/>
            <a:t>  - быть  в курсе экономических изменений</a:t>
          </a:r>
        </a:p>
      </dsp:txBody>
      <dsp:txXfrm>
        <a:off x="5472608" y="0"/>
        <a:ext cx="5472608" cy="2187243"/>
      </dsp:txXfrm>
    </dsp:sp>
    <dsp:sp modelId="{6B32A253-94D1-40C1-9F5D-E6B47B38C6A4}">
      <dsp:nvSpPr>
        <dsp:cNvPr id="0" name=""/>
        <dsp:cNvSpPr/>
      </dsp:nvSpPr>
      <dsp:spPr>
        <a:xfrm rot="10800000">
          <a:off x="0" y="2916324"/>
          <a:ext cx="5472608" cy="2916324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ru-RU" sz="2800" kern="1200" dirty="0" smtClean="0"/>
            <a:t> - делать выбор, помогающий экономить ограниченные ресурсы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ru-RU" sz="2800" kern="1200" dirty="0" smtClean="0"/>
            <a:t> - стремление к    аккумулированию денег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 rot="10800000">
        <a:off x="0" y="3645404"/>
        <a:ext cx="5472608" cy="2187243"/>
      </dsp:txXfrm>
    </dsp:sp>
    <dsp:sp modelId="{F18C7304-F93D-407B-A6E8-08322411872E}">
      <dsp:nvSpPr>
        <dsp:cNvPr id="0" name=""/>
        <dsp:cNvSpPr/>
      </dsp:nvSpPr>
      <dsp:spPr>
        <a:xfrm rot="5400000">
          <a:off x="6750750" y="1638181"/>
          <a:ext cx="2916324" cy="547260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 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- </a:t>
          </a:r>
          <a:r>
            <a:rPr lang="ru-RU" sz="2800" kern="1200" dirty="0" err="1" smtClean="0"/>
            <a:t>стрессоустойчивость</a:t>
          </a:r>
          <a:r>
            <a:rPr lang="ru-RU" sz="2800" kern="1200" dirty="0" smtClean="0"/>
            <a:t> к валютным шокам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 - адаптация к изменчивости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 rot="5400000">
        <a:off x="7115290" y="2002722"/>
        <a:ext cx="2187243" cy="5472608"/>
      </dsp:txXfrm>
    </dsp:sp>
    <dsp:sp modelId="{88924E68-2BC3-4089-B9EC-4F0C78125500}">
      <dsp:nvSpPr>
        <dsp:cNvPr id="0" name=""/>
        <dsp:cNvSpPr/>
      </dsp:nvSpPr>
      <dsp:spPr>
        <a:xfrm>
          <a:off x="2466652" y="2448268"/>
          <a:ext cx="6011911" cy="936110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Доброкачественные ценности</a:t>
          </a:r>
          <a:endParaRPr lang="ru-RU" sz="3200" b="1" kern="1200" dirty="0"/>
        </a:p>
      </dsp:txBody>
      <dsp:txXfrm>
        <a:off x="2466652" y="2448268"/>
        <a:ext cx="6011911" cy="9361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571478874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Текст заголовка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93" name="Shape 9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4" name="Shape 9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02" name="Shape 102"/>
          <p:cNvSpPr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Текст заголовка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9" name="Shape 49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hape 5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Текст заголовка</a:t>
            </a:r>
          </a:p>
        </p:txBody>
      </p:sp>
      <p:sp>
        <p:nvSpPr>
          <p:cNvPr id="73" name="Shape 73"/>
          <p:cNvSpPr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4" name="Shape 74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Shape 7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Текст заголовка</a:t>
            </a:r>
          </a:p>
        </p:txBody>
      </p:sp>
      <p:sp>
        <p:nvSpPr>
          <p:cNvPr id="83" name="Shape 83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5" name="Shape 8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image1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095631" y="1"/>
            <a:ext cx="8096370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Shape 113"/>
          <p:cNvSpPr>
            <a:spLocks noGrp="1"/>
          </p:cNvSpPr>
          <p:nvPr>
            <p:ph type="ctrTitle"/>
          </p:nvPr>
        </p:nvSpPr>
        <p:spPr>
          <a:xfrm>
            <a:off x="1194098" y="1974905"/>
            <a:ext cx="7648686" cy="2479676"/>
          </a:xfrm>
          <a:prstGeom prst="rect">
            <a:avLst/>
          </a:prstGeom>
        </p:spPr>
        <p:txBody>
          <a:bodyPr/>
          <a:lstStyle/>
          <a:p>
            <a:pPr>
              <a:defRPr sz="5400" b="1">
                <a:solidFill>
                  <a:srgbClr val="004282"/>
                </a:solidFill>
                <a:effectLst>
                  <a:outerShdw blurRad="38100" dist="25400" dir="5400000" rotWithShape="0">
                    <a:srgbClr val="6E747A">
                      <a:alpha val="43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rPr lang="ru-RU" dirty="0" smtClean="0"/>
              <a:t>Экономический человек: прошлое, настоящее, будущее</a:t>
            </a:r>
            <a:endParaRPr dirty="0"/>
          </a:p>
        </p:txBody>
      </p:sp>
      <p:sp>
        <p:nvSpPr>
          <p:cNvPr id="114" name="Shape 114"/>
          <p:cNvSpPr>
            <a:spLocks noGrp="1"/>
          </p:cNvSpPr>
          <p:nvPr>
            <p:ph type="subTitle" sz="quarter" idx="1"/>
          </p:nvPr>
        </p:nvSpPr>
        <p:spPr>
          <a:xfrm>
            <a:off x="407368" y="4797152"/>
            <a:ext cx="9144001" cy="1320388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80000"/>
              </a:lnSpc>
              <a:defRPr sz="1600">
                <a:solidFill>
                  <a:srgbClr val="76717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Авторы</a:t>
            </a:r>
            <a:r>
              <a:rPr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  <a:endParaRPr sz="2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>
              <a:lnSpc>
                <a:spcPct val="80000"/>
              </a:lnSpc>
              <a:defRPr sz="1600">
                <a:solidFill>
                  <a:srgbClr val="76717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Сисенгалиева </a:t>
            </a:r>
            <a:r>
              <a:rPr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Жанна</a:t>
            </a:r>
            <a:endParaRPr sz="2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>
              <a:lnSpc>
                <a:spcPct val="80000"/>
              </a:lnSpc>
              <a:defRPr sz="1600">
                <a:solidFill>
                  <a:srgbClr val="76717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Научный</a:t>
            </a:r>
            <a:r>
              <a:rPr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руководитель</a:t>
            </a:r>
            <a:r>
              <a:rPr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  <a:endParaRPr sz="22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>
              <a:lnSpc>
                <a:spcPct val="80000"/>
              </a:lnSpc>
              <a:defRPr sz="1600">
                <a:solidFill>
                  <a:srgbClr val="76717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Тайкулакова</a:t>
            </a:r>
            <a:r>
              <a:rPr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Г.С.</a:t>
            </a:r>
          </a:p>
        </p:txBody>
      </p:sp>
      <p:pic>
        <p:nvPicPr>
          <p:cNvPr id="115" name="image2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553872" y="329209"/>
            <a:ext cx="2112729" cy="22384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_318-627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352" y="260648"/>
            <a:ext cx="6964090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5" name="image6.pdf"/>
          <p:cNvPicPr>
            <a:picLocks noChangeAspect="1"/>
          </p:cNvPicPr>
          <p:nvPr/>
        </p:nvPicPr>
        <p:blipFill>
          <a:blip r:embed="rId3" cstate="print">
            <a:extLst/>
          </a:blip>
          <a:srcRect r="14476" b="9261"/>
          <a:stretch>
            <a:fillRect/>
          </a:stretch>
        </p:blipFill>
        <p:spPr>
          <a:xfrm>
            <a:off x="9465712" y="3331286"/>
            <a:ext cx="2726288" cy="3537472"/>
          </a:xfrm>
          <a:prstGeom prst="rect">
            <a:avLst/>
          </a:prstGeom>
          <a:ln w="12700">
            <a:miter lim="400000"/>
          </a:ln>
        </p:spPr>
      </p:pic>
      <p:pic>
        <p:nvPicPr>
          <p:cNvPr id="278" name="image20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10115871" y="4415487"/>
            <a:ext cx="1887215" cy="1999516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143672" y="0"/>
            <a:ext cx="9361040" cy="129614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+mj-lt"/>
              </a:rPr>
              <a:t>Экономический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человек</a:t>
            </a:r>
            <a:endParaRPr lang="ru-RU" sz="54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blinds dir="vert"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Shape 481"/>
          <p:cNvSpPr>
            <a:spLocks noGrp="1"/>
          </p:cNvSpPr>
          <p:nvPr>
            <p:ph type="title"/>
          </p:nvPr>
        </p:nvSpPr>
        <p:spPr>
          <a:xfrm>
            <a:off x="1001861" y="3413329"/>
            <a:ext cx="10515601" cy="1325564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rgbClr val="004282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БЛАГОДАРИМ ЗА ВНИМАНИЕ!</a:t>
            </a:r>
          </a:p>
        </p:txBody>
      </p:sp>
      <p:pic>
        <p:nvPicPr>
          <p:cNvPr id="482" name="image1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095631" y="1"/>
            <a:ext cx="8096370" cy="685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83" name="image4.pdf"/>
          <p:cNvPicPr>
            <a:picLocks noChangeAspect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>
          <a:xfrm>
            <a:off x="9544485" y="385582"/>
            <a:ext cx="2213689" cy="2758155"/>
          </a:xfrm>
          <a:prstGeom prst="rect">
            <a:avLst/>
          </a:prstGeom>
          <a:ln w="12700">
            <a:miter lim="400000"/>
          </a:ln>
        </p:spPr>
      </p:pic>
      <p:pic>
        <p:nvPicPr>
          <p:cNvPr id="484" name="image2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553872" y="329209"/>
            <a:ext cx="2571806" cy="27248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xmlns="" Requires="p14">
      <p:transition spd="slow">
        <p:wip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image3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820" y="3019925"/>
            <a:ext cx="12188182" cy="3838075"/>
          </a:xfrm>
          <a:prstGeom prst="rect">
            <a:avLst/>
          </a:prstGeom>
          <a:ln w="12700">
            <a:miter lim="400000"/>
          </a:ln>
        </p:spPr>
      </p:pic>
      <p:sp>
        <p:nvSpPr>
          <p:cNvPr id="122" name="Shape 122"/>
          <p:cNvSpPr/>
          <p:nvPr/>
        </p:nvSpPr>
        <p:spPr>
          <a:xfrm>
            <a:off x="6604669" y="834254"/>
            <a:ext cx="1624802" cy="3770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3900">
                <a:solidFill>
                  <a:srgbClr val="A6A6A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>
                <a:solidFill>
                  <a:schemeClr val="bg2">
                    <a:lumMod val="40000"/>
                    <a:lumOff val="60000"/>
                  </a:schemeClr>
                </a:solidFill>
              </a:rPr>
              <a:t>"</a:t>
            </a:r>
          </a:p>
        </p:txBody>
      </p:sp>
      <p:sp>
        <p:nvSpPr>
          <p:cNvPr id="123" name="Shape 123"/>
          <p:cNvSpPr/>
          <p:nvPr/>
        </p:nvSpPr>
        <p:spPr>
          <a:xfrm>
            <a:off x="407368" y="2492896"/>
            <a:ext cx="4244575" cy="32932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600" b="1"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dirty="0" err="1"/>
              <a:t>Ключевые</a:t>
            </a:r>
            <a:r>
              <a:rPr dirty="0"/>
              <a:t> </a:t>
            </a:r>
            <a:r>
              <a:rPr dirty="0" err="1"/>
              <a:t>ценности</a:t>
            </a:r>
            <a:r>
              <a:rPr dirty="0"/>
              <a:t>:</a:t>
            </a:r>
          </a:p>
          <a:p>
            <a:pPr marL="457200" indent="-457200">
              <a:buSzPct val="100000"/>
              <a:buFont typeface="Arial" panose="020B0604020202020204" pitchFamily="34" charset="0"/>
              <a:buChar char="•"/>
              <a:defRPr sz="2600"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dirty="0" err="1" smtClean="0"/>
              <a:t>Непрерывное</a:t>
            </a:r>
            <a:r>
              <a:rPr dirty="0" smtClean="0"/>
              <a:t> </a:t>
            </a:r>
            <a:r>
              <a:rPr dirty="0" err="1" smtClean="0"/>
              <a:t>развитие</a:t>
            </a:r>
            <a:r>
              <a:rPr dirty="0" smtClean="0"/>
              <a:t>;</a:t>
            </a:r>
            <a:endParaRPr lang="ru-RU" dirty="0" smtClean="0"/>
          </a:p>
          <a:p>
            <a:pPr marL="457200" indent="-457200">
              <a:buSzPct val="100000"/>
              <a:buFont typeface="Arial" panose="020B0604020202020204" pitchFamily="34" charset="0"/>
              <a:buChar char="•"/>
              <a:defRPr sz="2600"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dirty="0" err="1" smtClean="0"/>
              <a:t>Ответственность</a:t>
            </a:r>
            <a:r>
              <a:rPr dirty="0" smtClean="0"/>
              <a:t>;</a:t>
            </a:r>
            <a:endParaRPr lang="ru-RU" dirty="0" smtClean="0"/>
          </a:p>
          <a:p>
            <a:pPr marL="457200" indent="-457200">
              <a:buSzPct val="100000"/>
              <a:buFont typeface="Arial" panose="020B0604020202020204" pitchFamily="34" charset="0"/>
              <a:buChar char="•"/>
              <a:defRPr sz="2600"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dirty="0" err="1" smtClean="0"/>
              <a:t>Лидерство</a:t>
            </a:r>
            <a:r>
              <a:rPr dirty="0" smtClean="0"/>
              <a:t>;</a:t>
            </a:r>
            <a:endParaRPr lang="ru-RU" dirty="0" smtClean="0"/>
          </a:p>
          <a:p>
            <a:pPr marL="457200" indent="-457200">
              <a:buSzPct val="100000"/>
              <a:buFont typeface="Arial" panose="020B0604020202020204" pitchFamily="34" charset="0"/>
              <a:buChar char="•"/>
              <a:defRPr sz="2600"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dirty="0" err="1" smtClean="0"/>
              <a:t>Порядочность</a:t>
            </a:r>
            <a:r>
              <a:rPr dirty="0"/>
              <a:t>; </a:t>
            </a:r>
            <a:endParaRPr lang="ru-RU" dirty="0" smtClean="0"/>
          </a:p>
          <a:p>
            <a:pPr marL="457200" indent="-457200">
              <a:buSzPct val="100000"/>
              <a:buFont typeface="Arial" panose="020B0604020202020204" pitchFamily="34" charset="0"/>
              <a:buChar char="•"/>
              <a:defRPr sz="2600"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dirty="0" err="1" smtClean="0"/>
              <a:t>Проактивность</a:t>
            </a:r>
            <a:r>
              <a:rPr dirty="0"/>
              <a:t>; </a:t>
            </a:r>
            <a:endParaRPr lang="ru-RU" dirty="0" smtClean="0"/>
          </a:p>
          <a:p>
            <a:pPr marL="457200" indent="-457200">
              <a:buSzPct val="100000"/>
              <a:buFont typeface="Arial" panose="020B0604020202020204" pitchFamily="34" charset="0"/>
              <a:buChar char="•"/>
              <a:defRPr sz="2600"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dirty="0" err="1" smtClean="0"/>
              <a:t>Партнерство</a:t>
            </a:r>
            <a:r>
              <a:rPr dirty="0" smtClean="0"/>
              <a:t> </a:t>
            </a:r>
            <a:r>
              <a:rPr dirty="0" err="1"/>
              <a:t>во</a:t>
            </a:r>
            <a:r>
              <a:rPr dirty="0"/>
              <a:t> </a:t>
            </a:r>
            <a:r>
              <a:rPr dirty="0" err="1"/>
              <a:t>благо</a:t>
            </a:r>
            <a:r>
              <a:rPr dirty="0"/>
              <a:t> </a:t>
            </a:r>
            <a:r>
              <a:rPr dirty="0" err="1"/>
              <a:t>общества</a:t>
            </a:r>
            <a:r>
              <a:rPr dirty="0"/>
              <a:t>. </a:t>
            </a:r>
          </a:p>
        </p:txBody>
      </p:sp>
      <p:sp>
        <p:nvSpPr>
          <p:cNvPr id="124" name="Shape 124"/>
          <p:cNvSpPr/>
          <p:nvPr/>
        </p:nvSpPr>
        <p:spPr>
          <a:xfrm>
            <a:off x="7104112" y="1787461"/>
            <a:ext cx="4524376" cy="2870201"/>
          </a:xfrm>
          <a:prstGeom prst="rect">
            <a:avLst/>
          </a:prstGeom>
          <a:ln w="12700">
            <a:miter lim="400000"/>
          </a:ln>
          <a:effectLst>
            <a:reflection stA="50000" endPos="40000" dir="5400000" sy="-100000" algn="bl" rotWithShape="0"/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177800" tIns="177800" rIns="177800" bIns="177800"/>
          <a:lstStyle>
            <a:lvl1pPr>
              <a:defRPr sz="2000" b="1"/>
            </a:lvl1pPr>
          </a:lstStyle>
          <a:p>
            <a:pPr algn="just"/>
            <a:r>
              <a:rPr dirty="0"/>
              <a:t>    </a:t>
            </a:r>
            <a:r>
              <a:rPr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Мы</a:t>
            </a:r>
            <a:r>
              <a:rPr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готовим</a:t>
            </a:r>
            <a:r>
              <a:rPr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новое</a:t>
            </a:r>
            <a:r>
              <a:rPr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поколение</a:t>
            </a:r>
            <a:r>
              <a:rPr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лидеров</a:t>
            </a:r>
            <a:r>
              <a:rPr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и </a:t>
            </a:r>
            <a:r>
              <a:rPr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создаем</a:t>
            </a:r>
            <a:r>
              <a:rPr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новые</a:t>
            </a:r>
            <a:r>
              <a:rPr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знания</a:t>
            </a:r>
            <a:r>
              <a:rPr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для</a:t>
            </a:r>
            <a:r>
              <a:rPr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динамично</a:t>
            </a:r>
            <a:r>
              <a:rPr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развивающихся</a:t>
            </a:r>
            <a:r>
              <a:rPr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обществ</a:t>
            </a:r>
            <a:r>
              <a:rPr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и </a:t>
            </a:r>
            <a:r>
              <a:rPr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глобальной</a:t>
            </a:r>
            <a:r>
              <a:rPr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инновационной</a:t>
            </a:r>
            <a:r>
              <a:rPr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экономики</a:t>
            </a:r>
            <a:r>
              <a:rPr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125" name="Shape 125"/>
          <p:cNvSpPr/>
          <p:nvPr/>
        </p:nvSpPr>
        <p:spPr>
          <a:xfrm>
            <a:off x="1219204" y="1349831"/>
            <a:ext cx="5236835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r">
              <a:defRPr sz="1600">
                <a:solidFill>
                  <a:srgbClr val="888888"/>
                </a:solidFill>
              </a:defRPr>
            </a:lvl1pPr>
          </a:lstStyle>
          <a:p>
            <a:r>
              <a:rPr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rPr>
              <a:t>– </a:t>
            </a:r>
            <a:r>
              <a:rPr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rPr>
              <a:t>предпринимательский</a:t>
            </a:r>
            <a:r>
              <a:rPr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rPr>
              <a:t>, </a:t>
            </a:r>
            <a:r>
              <a:rPr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rPr>
              <a:t>социально</a:t>
            </a:r>
            <a:r>
              <a:rPr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rPr>
              <a:t>ответственный</a:t>
            </a:r>
            <a:r>
              <a:rPr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rPr>
              <a:t>университет</a:t>
            </a:r>
            <a:r>
              <a:rPr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rPr>
              <a:t>мирового</a:t>
            </a:r>
            <a:r>
              <a:rPr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rPr>
              <a:t>уровня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rPr>
              <a:t>.</a:t>
            </a:r>
            <a:r>
              <a:rPr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rPr>
              <a:t>  </a:t>
            </a:r>
            <a:endParaRPr sz="2000" dirty="0">
              <a:solidFill>
                <a:schemeClr val="tx1">
                  <a:lumMod val="85000"/>
                  <a:lumOff val="1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6" name="Shape 126"/>
          <p:cNvSpPr/>
          <p:nvPr/>
        </p:nvSpPr>
        <p:spPr>
          <a:xfrm>
            <a:off x="838200" y="311288"/>
            <a:ext cx="10515600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pPr>
              <a:lnSpc>
                <a:spcPct val="90000"/>
              </a:lnSpc>
              <a:defRPr sz="4400" b="1">
                <a:solidFill>
                  <a:srgbClr val="004282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t>ALMATY MANAGEMENT </a:t>
            </a:r>
            <a:r>
              <a:rPr>
                <a:solidFill>
                  <a:srgbClr val="ED1C24"/>
                </a:solidFill>
              </a:rPr>
              <a:t>UNIVERSITY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96400" y="189041"/>
            <a:ext cx="1152128" cy="15700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:push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image1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 flipH="1">
            <a:off x="-27296" y="-1636"/>
            <a:ext cx="7456785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129" name="Shape 129"/>
          <p:cNvSpPr>
            <a:spLocks noGrp="1"/>
          </p:cNvSpPr>
          <p:nvPr>
            <p:ph type="title"/>
          </p:nvPr>
        </p:nvSpPr>
        <p:spPr>
          <a:xfrm>
            <a:off x="3944203" y="365125"/>
            <a:ext cx="7902055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ED1C24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Стратегические цели к 2020 году:</a:t>
            </a:r>
          </a:p>
        </p:txBody>
      </p:sp>
      <p:pic>
        <p:nvPicPr>
          <p:cNvPr id="130" name="image4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79376" y="332656"/>
            <a:ext cx="2213688" cy="2758154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Shape 131"/>
          <p:cNvSpPr>
            <a:spLocks noGrp="1"/>
          </p:cNvSpPr>
          <p:nvPr>
            <p:ph type="body" idx="1"/>
          </p:nvPr>
        </p:nvSpPr>
        <p:spPr>
          <a:xfrm>
            <a:off x="4194969" y="1566317"/>
            <a:ext cx="7779226" cy="435133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1000"/>
              </a:lnSpc>
              <a:buFontTx/>
              <a:buChar char="-"/>
              <a:defRPr sz="2500" b="1">
                <a:solidFill>
                  <a:srgbClr val="262626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t>топ-200 бизнес-университеты мира;</a:t>
            </a:r>
          </a:p>
          <a:p>
            <a:pPr marL="0" indent="0">
              <a:lnSpc>
                <a:spcPct val="81000"/>
              </a:lnSpc>
              <a:buSzTx/>
              <a:buNone/>
              <a:defRPr sz="2500" b="1">
                <a:solidFill>
                  <a:srgbClr val="262626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endParaRPr/>
          </a:p>
          <a:p>
            <a:pPr marL="0" indent="0">
              <a:lnSpc>
                <a:spcPct val="81000"/>
              </a:lnSpc>
              <a:buSzTx/>
              <a:buNone/>
              <a:defRPr sz="2500" b="1">
                <a:solidFill>
                  <a:srgbClr val="262626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t>-  5 ветвей  </a:t>
            </a:r>
          </a:p>
          <a:p>
            <a:pPr marL="0" indent="0">
              <a:lnSpc>
                <a:spcPct val="81000"/>
              </a:lnSpc>
              <a:buSzTx/>
              <a:buNone/>
              <a:defRPr sz="2500" b="1">
                <a:solidFill>
                  <a:srgbClr val="262626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t>-  тройка лучших - бизнес-университеты стран       Евразийского экономического союза (ЕАЭС) </a:t>
            </a:r>
          </a:p>
          <a:p>
            <a:pPr marL="0" indent="0">
              <a:lnSpc>
                <a:spcPct val="81000"/>
              </a:lnSpc>
              <a:buSzTx/>
              <a:buNone/>
              <a:defRPr sz="2500" b="1">
                <a:solidFill>
                  <a:srgbClr val="262626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t>- топ-100 - предпринимательские университеты мира</a:t>
            </a:r>
          </a:p>
          <a:p>
            <a:pPr marL="0" indent="0">
              <a:lnSpc>
                <a:spcPct val="81000"/>
              </a:lnSpc>
              <a:buSzTx/>
              <a:buNone/>
              <a:defRPr sz="2500" b="1">
                <a:solidFill>
                  <a:srgbClr val="262626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t>- топ-100 - университеты мира по управлению знаниями</a:t>
            </a:r>
          </a:p>
          <a:p>
            <a:pPr marL="0" indent="0">
              <a:lnSpc>
                <a:spcPct val="81000"/>
              </a:lnSpc>
              <a:buSzTx/>
              <a:buNone/>
              <a:defRPr sz="2500" b="1">
                <a:solidFill>
                  <a:srgbClr val="262626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t>- вузы, имеющие аккредитацию «Тройной Короны»</a:t>
            </a:r>
            <a:r>
              <a:rPr b="0">
                <a:latin typeface="+mn-lt"/>
                <a:ea typeface="+mn-ea"/>
                <a:cs typeface="+mn-cs"/>
                <a:sym typeface="Calibri"/>
              </a:rPr>
              <a:t> </a:t>
            </a:r>
          </a:p>
          <a:p>
            <a:pPr marL="0" indent="0">
              <a:lnSpc>
                <a:spcPct val="81000"/>
              </a:lnSpc>
              <a:buSzTx/>
              <a:buNone/>
              <a:defRPr sz="2500"/>
            </a:pPr>
            <a:r>
              <a:t> </a:t>
            </a:r>
          </a:p>
        </p:txBody>
      </p:sp>
      <p:pic>
        <p:nvPicPr>
          <p:cNvPr id="132" name="image5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5691116" y="1900687"/>
            <a:ext cx="2087334" cy="9502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almau.edu.kz/upload/images/1432553817.7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408" y="250144"/>
            <a:ext cx="10657183" cy="6436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4445018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205D0A5A-9FC2-466A-AF35-2C2E014653DD-L0-001.png"/>
          <p:cNvPicPr>
            <a:picLocks noChangeAspect="1"/>
          </p:cNvPicPr>
          <p:nvPr/>
        </p:nvPicPr>
        <p:blipFill>
          <a:blip r:embed="rId2" cstate="print">
            <a:extLst/>
          </a:blip>
          <a:srcRect t="24433" b="24433"/>
          <a:stretch>
            <a:fillRect/>
          </a:stretch>
        </p:blipFill>
        <p:spPr>
          <a:xfrm>
            <a:off x="1066438" y="0"/>
            <a:ext cx="10059124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hape 135"/>
          <p:cNvSpPr/>
          <p:nvPr/>
        </p:nvSpPr>
        <p:spPr>
          <a:xfrm>
            <a:off x="947939" y="6106028"/>
            <a:ext cx="923029" cy="72868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 thruBlk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image15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0200456" y="5731217"/>
            <a:ext cx="1944216" cy="1082159"/>
          </a:xfrm>
          <a:prstGeom prst="rect">
            <a:avLst/>
          </a:prstGeom>
          <a:ln w="12700">
            <a:miter lim="400000"/>
          </a:ln>
        </p:spPr>
      </p:pic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13" name="Rectangle 4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36" name="Rectangle 6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7" name="Схема 46"/>
          <p:cNvGraphicFramePr/>
          <p:nvPr/>
        </p:nvGraphicFramePr>
        <p:xfrm>
          <a:off x="1127448" y="332656"/>
          <a:ext cx="10081119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ip dir="r"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>
            <a:picLocks noChangeAspect="1"/>
          </p:cNvPicPr>
          <p:nvPr/>
        </p:nvPicPr>
        <p:blipFill>
          <a:blip r:embed="rId2" cstate="print"/>
          <a:srcRect r="17371" b="16029"/>
          <a:stretch>
            <a:fillRect/>
          </a:stretch>
        </p:blipFill>
        <p:spPr>
          <a:xfrm>
            <a:off x="10056440" y="4416180"/>
            <a:ext cx="2135560" cy="2441820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32504" y="5157192"/>
            <a:ext cx="1372772" cy="1454460"/>
          </a:xfrm>
          <a:prstGeom prst="rect">
            <a:avLst/>
          </a:prstGeom>
        </p:spPr>
      </p:pic>
      <p:pic>
        <p:nvPicPr>
          <p:cNvPr id="13313" name="Picture 1" descr="C:\Users\Жан\Desktop\2014010208460757001be90175ee12d75caf4c34d7e38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376" y="188640"/>
            <a:ext cx="1656184" cy="1656184"/>
          </a:xfrm>
          <a:prstGeom prst="rect">
            <a:avLst/>
          </a:prstGeom>
          <a:noFill/>
        </p:spPr>
      </p:pic>
      <p:pic>
        <p:nvPicPr>
          <p:cNvPr id="13314" name="Picture 2" descr="C:\Users\Жан\Desktop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84432" y="116632"/>
            <a:ext cx="1800200" cy="1800200"/>
          </a:xfrm>
          <a:prstGeom prst="rect">
            <a:avLst/>
          </a:prstGeom>
          <a:noFill/>
        </p:spPr>
      </p:pic>
      <p:cxnSp>
        <p:nvCxnSpPr>
          <p:cNvPr id="60" name="Прямая соединительная линия 59"/>
          <p:cNvCxnSpPr/>
          <p:nvPr/>
        </p:nvCxnSpPr>
        <p:spPr>
          <a:xfrm>
            <a:off x="5735960" y="1412776"/>
            <a:ext cx="72008" cy="475252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2207568" y="1412776"/>
            <a:ext cx="3429783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Социальный человек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951984" y="1424392"/>
            <a:ext cx="3942744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Экономический человек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23392" y="2348880"/>
            <a:ext cx="4752528" cy="32932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альтруистичен</a:t>
            </a:r>
          </a:p>
          <a:p>
            <a:pPr>
              <a:buFont typeface="Wingdings" pitchFamily="2" charset="2"/>
              <a:buChar char="§"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духовные ценности</a:t>
            </a:r>
          </a:p>
          <a:p>
            <a:pPr>
              <a:buFont typeface="Wingdings" pitchFamily="2" charset="2"/>
              <a:buChar char="§"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коллективист</a:t>
            </a:r>
          </a:p>
          <a:p>
            <a:pPr>
              <a:buFont typeface="Wingdings" pitchFamily="2" charset="2"/>
              <a:buChar char="§"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продукт социалистического развития</a:t>
            </a:r>
          </a:p>
          <a:p>
            <a:pPr>
              <a:buFont typeface="Wingdings" pitchFamily="2" charset="2"/>
              <a:buChar char="§"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увеличение духовности</a:t>
            </a:r>
          </a:p>
          <a:p>
            <a:pPr>
              <a:buFont typeface="Wingdings" pitchFamily="2" charset="2"/>
              <a:buChar char="§"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опирается на культуру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</a:pPr>
            <a:endParaRPr kumimoji="0" lang="ru-RU" sz="2600" b="1" i="0" u="none" strike="noStrike" cap="none" spc="0" normalizeH="0" baseline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023992" y="2276872"/>
            <a:ext cx="4824536" cy="36933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эгоистичен</a:t>
            </a:r>
          </a:p>
          <a:p>
            <a:pPr>
              <a:buFont typeface="Wingdings" pitchFamily="2" charset="2"/>
              <a:buChar char="§"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материальные ценности</a:t>
            </a:r>
          </a:p>
          <a:p>
            <a:pPr>
              <a:buFont typeface="Wingdings" pitchFamily="2" charset="2"/>
              <a:buChar char="§"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индивидуалист</a:t>
            </a:r>
          </a:p>
          <a:p>
            <a:pPr>
              <a:buFont typeface="Wingdings" pitchFamily="2" charset="2"/>
              <a:buChar char="§"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продукт капиталистического развития</a:t>
            </a:r>
          </a:p>
          <a:p>
            <a:pPr>
              <a:buFont typeface="Wingdings" pitchFamily="2" charset="2"/>
              <a:buChar char="§"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увеличение капитала</a:t>
            </a:r>
          </a:p>
          <a:p>
            <a:pPr>
              <a:buFont typeface="Wingdings" pitchFamily="2" charset="2"/>
              <a:buChar char="§"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самостоятельный и независимый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</a:pPr>
            <a:endParaRPr kumimoji="0" lang="ru-RU" sz="2600" b="1" i="0" u="none" strike="noStrike" cap="none" spc="0" normalizeH="0" baseline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arp dir="in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551384" y="476672"/>
          <a:ext cx="10945216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35360" y="441541"/>
            <a:ext cx="11449272" cy="646329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/>
            <a:r>
              <a:rPr lang="ru-RU" sz="3600" b="1" dirty="0" smtClean="0"/>
              <a:t>Злокачественные ценности</a:t>
            </a:r>
            <a:endParaRPr lang="ru-RU" sz="3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5360" y="1419164"/>
            <a:ext cx="2016224" cy="830995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ea typeface="+mn-ea"/>
                <a:cs typeface="+mn-cs"/>
                <a:sym typeface="Calibri"/>
              </a:rPr>
              <a:t>Нездоровая конкуренция</a:t>
            </a:r>
            <a:endParaRPr kumimoji="0" lang="ru-RU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ea typeface="+mn-ea"/>
              <a:cs typeface="+mn-cs"/>
              <a:sym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15880" y="1412776"/>
            <a:ext cx="2016224" cy="3046986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/>
            <a:r>
              <a:rPr lang="ru-RU" sz="2400" dirty="0" smtClean="0"/>
              <a:t>э</a:t>
            </a:r>
            <a:r>
              <a:rPr lang="ru-RU" sz="2400" dirty="0" smtClean="0"/>
              <a:t>гоцентризм:</a:t>
            </a:r>
          </a:p>
          <a:p>
            <a:pPr algn="ctr"/>
            <a:r>
              <a:rPr lang="ru-RU" sz="2400" dirty="0" smtClean="0"/>
              <a:t>получить </a:t>
            </a:r>
            <a:r>
              <a:rPr lang="ru-RU" sz="2400" dirty="0" smtClean="0"/>
              <a:t>выгоду в первую очередь только для себя</a:t>
            </a:r>
          </a:p>
          <a:p>
            <a:pPr algn="ctr"/>
            <a:r>
              <a:rPr lang="ru-RU" sz="2400" dirty="0" smtClean="0"/>
              <a:t> 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9336360" y="1412776"/>
            <a:ext cx="2448272" cy="4893645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lvl="0" algn="ctr" fontAlgn="base" hangingPunct="1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2400" dirty="0" smtClean="0">
                <a:ea typeface="Times New Roman" pitchFamily="18" charset="0"/>
                <a:cs typeface="Calibri" pitchFamily="34" charset="0"/>
              </a:rPr>
              <a:t>делая выбор, экономический человек руководствуется собственными интересами, а не интересами его контрагентов по сделке и не принятыми в обществе нормами, традициями</a:t>
            </a:r>
            <a:endParaRPr lang="ru-RU" sz="4000" dirty="0" smtClean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248128" y="1412776"/>
            <a:ext cx="1872208" cy="156965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lvl="0" algn="ctr" fontAlgn="base" hangingPunct="1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2400" dirty="0" smtClean="0">
                <a:ea typeface="Times New Roman" pitchFamily="18" charset="0"/>
                <a:cs typeface="Calibri" pitchFamily="34" charset="0"/>
              </a:rPr>
              <a:t>погоня за наживой и </a:t>
            </a:r>
            <a:endParaRPr lang="ru-RU" sz="1600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algn="ctr" eaLnBrk="0" fontAlgn="base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2400" dirty="0" smtClean="0">
                <a:ea typeface="Times New Roman" pitchFamily="18" charset="0"/>
                <a:cs typeface="Calibri" pitchFamily="34" charset="0"/>
              </a:rPr>
              <a:t>легкими </a:t>
            </a:r>
            <a:r>
              <a:rPr lang="ru-RU" sz="2400" dirty="0" smtClean="0">
                <a:ea typeface="Times New Roman" pitchFamily="18" charset="0"/>
                <a:cs typeface="Calibri" pitchFamily="34" charset="0"/>
              </a:rPr>
              <a:t>деньгами</a:t>
            </a:r>
            <a:endParaRPr lang="ru-RU" sz="4000" dirty="0" smtClean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67608" y="1412776"/>
            <a:ext cx="2232248" cy="156965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lvl="0" algn="ctr"/>
            <a:r>
              <a:rPr lang="ru-RU" sz="2400" dirty="0" smtClean="0">
                <a:ea typeface="Times New Roman" pitchFamily="18" charset="0"/>
                <a:cs typeface="Calibri" pitchFamily="34" charset="0"/>
              </a:rPr>
              <a:t>чрезмерная экономичность, переходящая в </a:t>
            </a:r>
            <a:r>
              <a:rPr lang="ru-RU" sz="2400" dirty="0" smtClean="0">
                <a:ea typeface="Times New Roman" pitchFamily="18" charset="0"/>
                <a:cs typeface="Calibri" pitchFamily="34" charset="0"/>
              </a:rPr>
              <a:t>алчность</a:t>
            </a:r>
            <a:endParaRPr lang="ru-RU" sz="4000" dirty="0" smtClean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20" name="image2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51384" y="4005064"/>
            <a:ext cx="2112729" cy="22384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312</Words>
  <Application>Microsoft Office PowerPoint</Application>
  <PresentationFormat>Произвольный</PresentationFormat>
  <Paragraphs>69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Экономический человек: прошлое, настоящее, будущее</vt:lpstr>
      <vt:lpstr>Слайд 2</vt:lpstr>
      <vt:lpstr>Стратегические цели к 2020 году:</vt:lpstr>
      <vt:lpstr>Слайд 4</vt:lpstr>
      <vt:lpstr>Слайд 5</vt:lpstr>
      <vt:lpstr>Слайд 6</vt:lpstr>
      <vt:lpstr>Слайд 7</vt:lpstr>
      <vt:lpstr>Слайд 8</vt:lpstr>
      <vt:lpstr>Слайд 9</vt:lpstr>
      <vt:lpstr>Экономический человек</vt:lpstr>
      <vt:lpstr>БЛАГОДАРИМ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Модель  «Комфорт-Экономия-Безопасность»</dc:title>
  <dc:creator>Валерия Алясупиева</dc:creator>
  <cp:lastModifiedBy>Жан</cp:lastModifiedBy>
  <cp:revision>13</cp:revision>
  <dcterms:modified xsi:type="dcterms:W3CDTF">2016-04-11T19:37:30Z</dcterms:modified>
</cp:coreProperties>
</file>