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63" r:id="rId3"/>
    <p:sldId id="283" r:id="rId4"/>
    <p:sldId id="284" r:id="rId5"/>
    <p:sldId id="271" r:id="rId6"/>
    <p:sldId id="272" r:id="rId7"/>
    <p:sldId id="273" r:id="rId8"/>
    <p:sldId id="274" r:id="rId9"/>
    <p:sldId id="275" r:id="rId10"/>
    <p:sldId id="277" r:id="rId11"/>
    <p:sldId id="279" r:id="rId12"/>
    <p:sldId id="280" r:id="rId13"/>
    <p:sldId id="281" r:id="rId14"/>
    <p:sldId id="285" r:id="rId15"/>
    <p:sldId id="286" r:id="rId16"/>
    <p:sldId id="282" r:id="rId17"/>
    <p:sldId id="292" r:id="rId18"/>
    <p:sldId id="287" r:id="rId19"/>
    <p:sldId id="288" r:id="rId20"/>
    <p:sldId id="289" r:id="rId21"/>
    <p:sldId id="262" r:id="rId22"/>
    <p:sldId id="290" r:id="rId23"/>
    <p:sldId id="291" r:id="rId24"/>
    <p:sldId id="257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E488C2-2E4E-4D39-940C-7747F3F89C16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1FA6D8-40EA-4C0A-B01A-EBFBF39E03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3376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F20C5-343F-447E-95CE-BEBA09498CFE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e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52" y="854097"/>
            <a:ext cx="2344620" cy="790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>
            <a:spLocks noChangeArrowheads="1"/>
          </p:cNvSpPr>
          <p:nvPr/>
        </p:nvSpPr>
        <p:spPr bwMode="auto">
          <a:xfrm flipH="1">
            <a:off x="-2" y="2640558"/>
            <a:ext cx="2842672" cy="15377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ctr" defTabSz="1042988" fontAlgn="base">
              <a:spcBef>
                <a:spcPct val="0"/>
              </a:spcBef>
              <a:spcAft>
                <a:spcPct val="0"/>
              </a:spcAft>
            </a:pPr>
            <a:endParaRPr lang="ru-RU" sz="2400" dirty="0">
              <a:solidFill>
                <a:srgbClr val="000000"/>
              </a:solidFill>
            </a:endParaRPr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3035919" y="2993931"/>
            <a:ext cx="574759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sz="2400" b="1" cap="al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Экономическая теория и психология:</a:t>
            </a:r>
            <a:br>
              <a:rPr lang="ru-RU" sz="2400" b="1" cap="all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2400" b="1" cap="al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периоды конвергенции и зоны разрыва</a:t>
            </a:r>
            <a:endParaRPr lang="ru-RU" sz="2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8971" y="860032"/>
            <a:ext cx="1258638" cy="864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4676935" y="784469"/>
            <a:ext cx="211483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>
                <a:solidFill>
                  <a:srgbClr val="000000"/>
                </a:solidFill>
              </a:rPr>
              <a:t>Центр психолого-экономических исследований Саратовского научного центра РАН</a:t>
            </a:r>
          </a:p>
        </p:txBody>
      </p:sp>
      <p:pic>
        <p:nvPicPr>
          <p:cNvPr id="11" name="Picture 2" descr="E:\лог_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3039" y="903959"/>
            <a:ext cx="912168" cy="776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747348" y="4956883"/>
            <a:ext cx="76229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cap="all" dirty="0" smtClean="0">
                <a:solidFill>
                  <a:srgbClr val="000000"/>
                </a:solidFill>
              </a:rPr>
              <a:t>Неверов Александр Николаевич </a:t>
            </a:r>
            <a:r>
              <a:rPr lang="ru-RU" b="1" dirty="0" smtClean="0">
                <a:solidFill>
                  <a:srgbClr val="000000"/>
                </a:solidFill>
              </a:rPr>
              <a:t/>
            </a:r>
            <a:br>
              <a:rPr lang="ru-RU" b="1" dirty="0" smtClean="0">
                <a:solidFill>
                  <a:srgbClr val="000000"/>
                </a:solidFill>
              </a:rPr>
            </a:br>
            <a:r>
              <a:rPr lang="ru-RU" b="1" dirty="0" smtClean="0">
                <a:solidFill>
                  <a:srgbClr val="000000"/>
                </a:solidFill>
              </a:rPr>
              <a:t>д.э.н., зав. кафедрой экономической психологии и психологии государственной службы, </a:t>
            </a:r>
            <a:br>
              <a:rPr lang="ru-RU" b="1" dirty="0" smtClean="0">
                <a:solidFill>
                  <a:srgbClr val="000000"/>
                </a:solidFill>
              </a:rPr>
            </a:br>
            <a:r>
              <a:rPr lang="ru-RU" b="1" dirty="0" smtClean="0">
                <a:solidFill>
                  <a:srgbClr val="000000"/>
                </a:solidFill>
              </a:rPr>
              <a:t>директор Центра психолого-экономических исследований СНЦ РАН</a:t>
            </a:r>
            <a:endParaRPr lang="ru-RU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4722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Второй этап развития</a:t>
            </a:r>
            <a:br>
              <a:rPr lang="ru-RU" dirty="0" smtClean="0"/>
            </a:br>
            <a:r>
              <a:rPr lang="ru-RU" dirty="0" smtClean="0"/>
              <a:t> (первая половина </a:t>
            </a:r>
            <a:r>
              <a:rPr lang="en-US" dirty="0" smtClean="0"/>
              <a:t>XX</a:t>
            </a:r>
            <a:r>
              <a:rPr lang="ru-RU" dirty="0" smtClean="0"/>
              <a:t> в.)</a:t>
            </a:r>
          </a:p>
        </p:txBody>
      </p:sp>
      <p:sp>
        <p:nvSpPr>
          <p:cNvPr id="19459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mtClean="0"/>
              <a:t>Бурное развитие психотехники</a:t>
            </a:r>
          </a:p>
          <a:p>
            <a:r>
              <a:rPr lang="ru-RU" smtClean="0"/>
              <a:t>Административная школа и Хотторнские эксперименты (1921-1929 гг.)</a:t>
            </a:r>
          </a:p>
          <a:p>
            <a:r>
              <a:rPr lang="ru-RU" smtClean="0"/>
              <a:t>Бихевиористический поворот в психологии (отказ от активности в пользу реактивности и от сознания в пользу поведения)</a:t>
            </a:r>
          </a:p>
          <a:p>
            <a:r>
              <a:rPr lang="ru-RU" smtClean="0"/>
              <a:t>Робинсон (1931): экономическая наука – это наука о поведении</a:t>
            </a:r>
          </a:p>
          <a:p>
            <a:r>
              <a:rPr lang="ru-RU" smtClean="0"/>
              <a:t>1930-е: кривые безразличия, но теория </a:t>
            </a:r>
            <a:br>
              <a:rPr lang="ru-RU" smtClean="0"/>
            </a:br>
            <a:r>
              <a:rPr lang="ru-RU" smtClean="0"/>
              <a:t>Дж.М. Кейнса</a:t>
            </a:r>
          </a:p>
          <a:p>
            <a:endParaRPr lang="ru-RU" smtClean="0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" y="463138"/>
            <a:ext cx="581890" cy="843149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l" defTabSz="1042988" fontAlgn="auto">
              <a:spcBef>
                <a:spcPts val="0"/>
              </a:spcBef>
              <a:spcAft>
                <a:spcPts val="0"/>
              </a:spcAft>
            </a:pPr>
            <a:endParaRPr lang="ru-RU" sz="210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124" y="431426"/>
            <a:ext cx="1164169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E:\лог_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3655" y="224342"/>
            <a:ext cx="912168" cy="776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092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Третий этап развития </a:t>
            </a:r>
            <a:br>
              <a:rPr lang="ru-RU" dirty="0" smtClean="0"/>
            </a:br>
            <a:r>
              <a:rPr lang="ru-RU" dirty="0" smtClean="0"/>
              <a:t>(1950-е – 1980-е гг.)</a:t>
            </a:r>
          </a:p>
        </p:txBody>
      </p:sp>
      <p:sp>
        <p:nvSpPr>
          <p:cNvPr id="21507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mtClean="0"/>
              <a:t>Г. Саймон: концепция ограниченной рациональности и когнитивный поворот</a:t>
            </a:r>
          </a:p>
          <a:p>
            <a:r>
              <a:rPr lang="ru-RU" smtClean="0"/>
              <a:t>Дж. Катона: психологические основы экономики</a:t>
            </a:r>
          </a:p>
          <a:p>
            <a:r>
              <a:rPr lang="ru-RU" smtClean="0"/>
              <a:t>Проникновение метода лабораторного эксперимента в экономическую науку (А. Тверски, Д. Канеман, В. Смит и др.)</a:t>
            </a:r>
          </a:p>
          <a:p>
            <a:r>
              <a:rPr lang="ru-RU" smtClean="0"/>
              <a:t>Возникновение так называемой поведенческой экономической теории (</a:t>
            </a:r>
            <a:r>
              <a:rPr lang="en-US" smtClean="0"/>
              <a:t>behavioral economics</a:t>
            </a:r>
            <a:r>
              <a:rPr lang="ru-RU" smtClean="0"/>
              <a:t>)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" y="463138"/>
            <a:ext cx="581890" cy="843149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l" defTabSz="1042988" fontAlgn="auto">
              <a:spcBef>
                <a:spcPts val="0"/>
              </a:spcBef>
              <a:spcAft>
                <a:spcPts val="0"/>
              </a:spcAft>
            </a:pPr>
            <a:endParaRPr lang="ru-RU" sz="210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124" y="431426"/>
            <a:ext cx="1164169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E:\лог_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3655" y="224342"/>
            <a:ext cx="912168" cy="776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673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Третий этап развития</a:t>
            </a:r>
            <a:br>
              <a:rPr lang="ru-RU" dirty="0" smtClean="0"/>
            </a:br>
            <a:r>
              <a:rPr lang="ru-RU" dirty="0" smtClean="0"/>
              <a:t> (1950-е – 1980-е гг.)</a:t>
            </a:r>
          </a:p>
        </p:txBody>
      </p:sp>
      <p:sp>
        <p:nvSpPr>
          <p:cNvPr id="22531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mtClean="0"/>
              <a:t>1981</a:t>
            </a:r>
            <a:r>
              <a:rPr lang="ru-RU" smtClean="0"/>
              <a:t>: Основан журнал «Экономическая психология» (</a:t>
            </a:r>
            <a:r>
              <a:rPr lang="en-US" smtClean="0"/>
              <a:t>Journal of Economic psychology</a:t>
            </a:r>
            <a:r>
              <a:rPr lang="ru-RU" smtClean="0"/>
              <a:t>)</a:t>
            </a:r>
          </a:p>
          <a:p>
            <a:r>
              <a:rPr lang="ru-RU" smtClean="0"/>
              <a:t>1981: Первые публикации в СССР А.И. Китова о экономической психологии</a:t>
            </a:r>
            <a:endParaRPr lang="en-US" smtClean="0"/>
          </a:p>
          <a:p>
            <a:r>
              <a:rPr lang="en-US" smtClean="0"/>
              <a:t>1982</a:t>
            </a:r>
            <a:r>
              <a:rPr lang="ru-RU" smtClean="0"/>
              <a:t>: Образование Общества развития исследований в сфере поведенческой экономической науки (</a:t>
            </a:r>
            <a:r>
              <a:rPr lang="en-US" smtClean="0"/>
              <a:t>SABE)</a:t>
            </a:r>
            <a:endParaRPr lang="ru-RU" smtClean="0"/>
          </a:p>
          <a:p>
            <a:r>
              <a:rPr lang="en-US" smtClean="0"/>
              <a:t>1982</a:t>
            </a:r>
            <a:r>
              <a:rPr lang="ru-RU" smtClean="0"/>
              <a:t>: Образование Международной ассоциации исследователей в сфере экономической психологии (</a:t>
            </a:r>
            <a:r>
              <a:rPr lang="en-US" smtClean="0"/>
              <a:t>IAREP)</a:t>
            </a:r>
            <a:endParaRPr lang="ru-RU" smtClean="0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" y="463138"/>
            <a:ext cx="581890" cy="843149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l" defTabSz="1042988" fontAlgn="auto">
              <a:spcBef>
                <a:spcPts val="0"/>
              </a:spcBef>
              <a:spcAft>
                <a:spcPts val="0"/>
              </a:spcAft>
            </a:pPr>
            <a:endParaRPr lang="ru-RU" sz="210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124" y="431426"/>
            <a:ext cx="1164169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E:\лог_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3655" y="224342"/>
            <a:ext cx="912168" cy="776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259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Современное </a:t>
            </a:r>
            <a:br>
              <a:rPr lang="ru-RU" dirty="0" smtClean="0"/>
            </a:br>
            <a:r>
              <a:rPr lang="ru-RU" dirty="0" smtClean="0"/>
              <a:t>состояние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dirty="0" smtClean="0"/>
              <a:t>6 этап: начало </a:t>
            </a:r>
            <a:r>
              <a:rPr lang="en-US" dirty="0" smtClean="0"/>
              <a:t>XXI</a:t>
            </a:r>
            <a:r>
              <a:rPr lang="ru-RU" dirty="0" smtClean="0"/>
              <a:t> века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dirty="0" smtClean="0"/>
              <a:t>Вручение ряда Нобелевских премий по экономике экономическим психологам и поведенческим экономистам: Д. </a:t>
            </a:r>
            <a:r>
              <a:rPr lang="ru-RU" dirty="0" err="1" smtClean="0"/>
              <a:t>Канеману</a:t>
            </a:r>
            <a:r>
              <a:rPr lang="ru-RU" dirty="0" smtClean="0"/>
              <a:t>, М. Алле, Г. </a:t>
            </a:r>
            <a:r>
              <a:rPr lang="ru-RU" dirty="0" err="1" smtClean="0"/>
              <a:t>Саймону</a:t>
            </a:r>
            <a:endParaRPr lang="ru-RU" dirty="0" smtClean="0"/>
          </a:p>
          <a:p>
            <a:pPr eaLnBrk="1" hangingPunct="1">
              <a:buFont typeface="Wingdings 2" pitchFamily="18" charset="2"/>
              <a:buNone/>
            </a:pPr>
            <a:r>
              <a:rPr lang="ru-RU" dirty="0" smtClean="0"/>
              <a:t>Проникновение в экономическую теорию метода лабораторного эксперимента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" y="463138"/>
            <a:ext cx="581890" cy="843149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l" defTabSz="1042988" fontAlgn="auto">
              <a:spcBef>
                <a:spcPts val="0"/>
              </a:spcBef>
              <a:spcAft>
                <a:spcPts val="0"/>
              </a:spcAft>
            </a:pPr>
            <a:endParaRPr lang="ru-RU" sz="210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124" y="431426"/>
            <a:ext cx="1164169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E:\лог_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3655" y="224342"/>
            <a:ext cx="912168" cy="776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6749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5634" y="431800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ru-RU" sz="4000" dirty="0" smtClean="0"/>
              <a:t>Возникновение </a:t>
            </a:r>
            <a:r>
              <a:rPr lang="ru-RU" sz="4000" dirty="0" err="1" smtClean="0"/>
              <a:t>нейроэкономики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Первая междисциплинарная встреча экономистов, психологов и нейрофизиологов прошла, по-видимому, в 1997 г. в </a:t>
            </a:r>
            <a:r>
              <a:rPr lang="en-US" dirty="0" smtClean="0"/>
              <a:t>Carnegie-Mellon University</a:t>
            </a:r>
            <a:r>
              <a:rPr lang="ru-RU" dirty="0" smtClean="0"/>
              <a:t> и была организована поведенческими экономистами К. </a:t>
            </a:r>
            <a:r>
              <a:rPr lang="ru-RU" dirty="0" err="1" smtClean="0"/>
              <a:t>Камерером</a:t>
            </a:r>
            <a:r>
              <a:rPr lang="ru-RU" dirty="0" smtClean="0"/>
              <a:t> и Дж. </a:t>
            </a:r>
            <a:r>
              <a:rPr lang="ru-RU" dirty="0" err="1" smtClean="0"/>
              <a:t>Лоуэнштейном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Прямоугольник 4"/>
          <p:cNvSpPr>
            <a:spLocks noChangeArrowheads="1"/>
          </p:cNvSpPr>
          <p:nvPr/>
        </p:nvSpPr>
        <p:spPr bwMode="auto">
          <a:xfrm>
            <a:off x="0" y="463550"/>
            <a:ext cx="536575" cy="842963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ctr" defTabSz="1042988"/>
            <a:endParaRPr lang="ru-RU" sz="2100">
              <a:solidFill>
                <a:srgbClr val="000000"/>
              </a:solidFill>
            </a:endParaRPr>
          </a:p>
        </p:txBody>
      </p:sp>
      <p:sp>
        <p:nvSpPr>
          <p:cNvPr id="5" name="Line 30"/>
          <p:cNvSpPr>
            <a:spLocks noChangeShapeType="1"/>
          </p:cNvSpPr>
          <p:nvPr/>
        </p:nvSpPr>
        <p:spPr bwMode="auto">
          <a:xfrm flipV="1">
            <a:off x="827088" y="1308100"/>
            <a:ext cx="7832725" cy="9525"/>
          </a:xfrm>
          <a:prstGeom prst="line">
            <a:avLst/>
          </a:prstGeom>
          <a:noFill/>
          <a:ln w="19050" cap="sq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ru-RU" sz="2400">
              <a:solidFill>
                <a:srgbClr val="000000"/>
              </a:solidFill>
              <a:latin typeface="+mn-lt"/>
              <a:cs typeface="+mn-cs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431800"/>
            <a:ext cx="1074738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82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 2001 г. было проведено две важных встречи-конференции:</a:t>
            </a:r>
          </a:p>
          <a:p>
            <a:r>
              <a:rPr lang="ru-RU" dirty="0" smtClean="0"/>
              <a:t>1) Законодательный фонд </a:t>
            </a:r>
            <a:r>
              <a:rPr lang="ru-RU" dirty="0" err="1" smtClean="0"/>
              <a:t>Грутера</a:t>
            </a:r>
            <a:r>
              <a:rPr lang="ru-RU" dirty="0" smtClean="0"/>
              <a:t> в </a:t>
            </a:r>
            <a:r>
              <a:rPr lang="en-US" dirty="0" smtClean="0"/>
              <a:t>Squaw Valley</a:t>
            </a:r>
            <a:endParaRPr lang="ru-RU" dirty="0" smtClean="0"/>
          </a:p>
          <a:p>
            <a:r>
              <a:rPr lang="ru-RU" dirty="0" smtClean="0"/>
              <a:t>2) </a:t>
            </a:r>
            <a:r>
              <a:rPr lang="en-US" dirty="0"/>
              <a:t>Princeton </a:t>
            </a:r>
            <a:r>
              <a:rPr lang="en-US" dirty="0" smtClean="0"/>
              <a:t>University</a:t>
            </a:r>
            <a:r>
              <a:rPr lang="ru-RU" dirty="0" smtClean="0"/>
              <a:t>: была организована нейрофизиологом Дж. </a:t>
            </a:r>
            <a:r>
              <a:rPr lang="ru-RU" dirty="0" err="1" smtClean="0"/>
              <a:t>Сохеном</a:t>
            </a:r>
            <a:r>
              <a:rPr lang="ru-RU" dirty="0" smtClean="0"/>
              <a:t> (</a:t>
            </a:r>
            <a:r>
              <a:rPr lang="en-US" dirty="0" smtClean="0"/>
              <a:t>Jonathan</a:t>
            </a:r>
            <a:r>
              <a:rPr lang="ru-RU" dirty="0"/>
              <a:t> </a:t>
            </a:r>
            <a:r>
              <a:rPr lang="en-US" dirty="0" smtClean="0"/>
              <a:t>Cohen</a:t>
            </a:r>
            <a:r>
              <a:rPr lang="ru-RU" dirty="0" smtClean="0"/>
              <a:t>) и экономистом К. </a:t>
            </a:r>
            <a:r>
              <a:rPr lang="ru-RU" dirty="0" err="1" smtClean="0"/>
              <a:t>Пакстон</a:t>
            </a:r>
            <a:r>
              <a:rPr lang="en-US" dirty="0" smtClean="0"/>
              <a:t> </a:t>
            </a:r>
            <a:r>
              <a:rPr lang="ru-RU" dirty="0" smtClean="0"/>
              <a:t>(</a:t>
            </a:r>
            <a:r>
              <a:rPr lang="en-US" dirty="0" smtClean="0"/>
              <a:t>Christina </a:t>
            </a:r>
            <a:r>
              <a:rPr lang="en-US" dirty="0" err="1" smtClean="0"/>
              <a:t>Paxson</a:t>
            </a:r>
            <a:r>
              <a:rPr lang="ru-RU" dirty="0" smtClean="0"/>
              <a:t>) и считается началом Общества развития </a:t>
            </a:r>
            <a:r>
              <a:rPr lang="ru-RU" dirty="0" err="1" smtClean="0"/>
              <a:t>нейроэкономики</a:t>
            </a:r>
            <a:endParaRPr lang="ru-RU" dirty="0"/>
          </a:p>
        </p:txBody>
      </p:sp>
      <p:sp>
        <p:nvSpPr>
          <p:cNvPr id="4" name="Прямоугольник 4"/>
          <p:cNvSpPr>
            <a:spLocks noChangeArrowheads="1"/>
          </p:cNvSpPr>
          <p:nvPr/>
        </p:nvSpPr>
        <p:spPr bwMode="auto">
          <a:xfrm>
            <a:off x="0" y="463550"/>
            <a:ext cx="536575" cy="842963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ctr" defTabSz="1042988"/>
            <a:endParaRPr lang="ru-RU" sz="2100">
              <a:solidFill>
                <a:srgbClr val="000000"/>
              </a:solidFill>
            </a:endParaRPr>
          </a:p>
        </p:txBody>
      </p:sp>
      <p:sp>
        <p:nvSpPr>
          <p:cNvPr id="5" name="Line 30"/>
          <p:cNvSpPr>
            <a:spLocks noChangeShapeType="1"/>
          </p:cNvSpPr>
          <p:nvPr/>
        </p:nvSpPr>
        <p:spPr bwMode="auto">
          <a:xfrm flipV="1">
            <a:off x="827088" y="1308100"/>
            <a:ext cx="7832725" cy="9525"/>
          </a:xfrm>
          <a:prstGeom prst="line">
            <a:avLst/>
          </a:prstGeom>
          <a:noFill/>
          <a:ln w="19050" cap="sq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ru-RU" sz="2400">
              <a:solidFill>
                <a:srgbClr val="000000"/>
              </a:solidFill>
              <a:latin typeface="+mn-lt"/>
              <a:cs typeface="+mn-cs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431800"/>
            <a:ext cx="1074738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E:\лог_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3655" y="224342"/>
            <a:ext cx="912168" cy="776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903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Современное </a:t>
            </a:r>
            <a:br>
              <a:rPr lang="ru-RU" dirty="0" smtClean="0"/>
            </a:br>
            <a:r>
              <a:rPr lang="ru-RU" dirty="0" smtClean="0"/>
              <a:t>состояние исследований</a:t>
            </a:r>
          </a:p>
        </p:txBody>
      </p:sp>
      <p:sp>
        <p:nvSpPr>
          <p:cNvPr id="24579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В 2009 году была образована </a:t>
            </a:r>
            <a:r>
              <a:rPr lang="en-US" dirty="0" smtClean="0"/>
              <a:t>"The International Confederation for the Advancement of Behavioral Economics and Economic Psychology" (ICABEEP)</a:t>
            </a:r>
            <a:endParaRPr lang="ru-RU" dirty="0" smtClean="0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" y="463138"/>
            <a:ext cx="581890" cy="843149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l" defTabSz="1042988" fontAlgn="auto">
              <a:spcBef>
                <a:spcPts val="0"/>
              </a:spcBef>
              <a:spcAft>
                <a:spcPts val="0"/>
              </a:spcAft>
            </a:pPr>
            <a:endParaRPr lang="ru-RU" sz="210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124" y="431426"/>
            <a:ext cx="1164169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E:\лог_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3655" y="224342"/>
            <a:ext cx="912168" cy="776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719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Периоды </a:t>
            </a:r>
            <a:br>
              <a:rPr lang="ru-RU" dirty="0" smtClean="0"/>
            </a:br>
            <a:r>
              <a:rPr lang="ru-RU" dirty="0" smtClean="0"/>
              <a:t>конвергенции и зоны разрыва</a:t>
            </a:r>
          </a:p>
        </p:txBody>
      </p:sp>
      <p:sp>
        <p:nvSpPr>
          <p:cNvPr id="24579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1. Вторая половина </a:t>
            </a:r>
            <a:r>
              <a:rPr lang="en-US" dirty="0" smtClean="0"/>
              <a:t>XIX </a:t>
            </a:r>
            <a:r>
              <a:rPr lang="ru-RU" dirty="0" smtClean="0"/>
              <a:t>в. – период конвергенции</a:t>
            </a:r>
          </a:p>
          <a:p>
            <a:pPr marL="0" indent="0">
              <a:buNone/>
            </a:pPr>
            <a:r>
              <a:rPr lang="ru-RU" dirty="0" smtClean="0"/>
              <a:t>2. Первая половина </a:t>
            </a:r>
            <a:r>
              <a:rPr lang="en-US" dirty="0" smtClean="0"/>
              <a:t>XX</a:t>
            </a:r>
            <a:r>
              <a:rPr lang="ru-RU" dirty="0" smtClean="0"/>
              <a:t> в. – зона разрыва</a:t>
            </a:r>
          </a:p>
          <a:p>
            <a:pPr marL="0" indent="0">
              <a:buNone/>
            </a:pPr>
            <a:r>
              <a:rPr lang="ru-RU" dirty="0" smtClean="0"/>
              <a:t>3. Вторая половина </a:t>
            </a:r>
            <a:r>
              <a:rPr lang="en-US" dirty="0" smtClean="0"/>
              <a:t>XX </a:t>
            </a:r>
            <a:r>
              <a:rPr lang="ru-RU" dirty="0" smtClean="0"/>
              <a:t>в. – период сближения</a:t>
            </a:r>
          </a:p>
          <a:p>
            <a:pPr marL="0" indent="0">
              <a:buNone/>
            </a:pPr>
            <a:r>
              <a:rPr lang="ru-RU" dirty="0" smtClean="0"/>
              <a:t>4. Первая половина </a:t>
            </a:r>
            <a:r>
              <a:rPr lang="en-US" dirty="0" smtClean="0"/>
              <a:t>XXI </a:t>
            </a:r>
            <a:r>
              <a:rPr lang="ru-RU" dirty="0" smtClean="0"/>
              <a:t>в. – период конвергенции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" y="463138"/>
            <a:ext cx="581890" cy="843149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l" defTabSz="1042988" fontAlgn="auto">
              <a:spcBef>
                <a:spcPts val="0"/>
              </a:spcBef>
              <a:spcAft>
                <a:spcPts val="0"/>
              </a:spcAft>
            </a:pPr>
            <a:endParaRPr lang="ru-RU" sz="210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124" y="431426"/>
            <a:ext cx="1164169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E:\лог_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3655" y="224342"/>
            <a:ext cx="912168" cy="776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511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Периоды </a:t>
            </a:r>
            <a:br>
              <a:rPr lang="ru-RU" dirty="0" smtClean="0"/>
            </a:br>
            <a:r>
              <a:rPr lang="ru-RU" dirty="0" smtClean="0"/>
              <a:t>конвергенции и зоны разрыва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" y="463138"/>
            <a:ext cx="581890" cy="843149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l" defTabSz="1042988" fontAlgn="auto">
              <a:spcBef>
                <a:spcPts val="0"/>
              </a:spcBef>
              <a:spcAft>
                <a:spcPts val="0"/>
              </a:spcAft>
            </a:pPr>
            <a:endParaRPr lang="ru-RU" sz="210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124" y="431426"/>
            <a:ext cx="1164169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38298" y="2721474"/>
            <a:ext cx="29099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Психофизические эксперименты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1556792"/>
            <a:ext cx="29099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Математика и эксперимент. Позитивизм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915815" y="3552471"/>
            <a:ext cx="29099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Теория вероятности и релятивизм</a:t>
            </a:r>
            <a:endParaRPr lang="ru-RU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915816" y="5085183"/>
            <a:ext cx="29099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err="1" smtClean="0"/>
              <a:t>Постнеклассическая</a:t>
            </a:r>
            <a:r>
              <a:rPr lang="ru-RU" sz="2400" dirty="0" smtClean="0"/>
              <a:t> наука</a:t>
            </a:r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638298" y="4254186"/>
            <a:ext cx="29099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Бихевиоризм. Теория ВНД</a:t>
            </a:r>
            <a:endParaRPr lang="ru-RU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5793831" y="2721473"/>
            <a:ext cx="29099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Классическая </a:t>
            </a:r>
            <a:br>
              <a:rPr lang="ru-RU" sz="2400" dirty="0" smtClean="0"/>
            </a:br>
            <a:r>
              <a:rPr lang="ru-RU" sz="2400" dirty="0" smtClean="0"/>
              <a:t>школа ЭТ</a:t>
            </a:r>
            <a:endParaRPr lang="ru-RU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5825805" y="4254185"/>
            <a:ext cx="29099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Неоклассическая школа ЭТ</a:t>
            </a:r>
            <a:endParaRPr lang="ru-RU" sz="2400" dirty="0"/>
          </a:p>
        </p:txBody>
      </p:sp>
      <p:sp>
        <p:nvSpPr>
          <p:cNvPr id="6" name="Стрелка вниз 5"/>
          <p:cNvSpPr/>
          <p:nvPr/>
        </p:nvSpPr>
        <p:spPr>
          <a:xfrm>
            <a:off x="1511208" y="3552470"/>
            <a:ext cx="720080" cy="7017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1663608" y="5214466"/>
            <a:ext cx="720080" cy="7017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6888785" y="3552470"/>
            <a:ext cx="720080" cy="7017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6560719" y="5214466"/>
            <a:ext cx="720080" cy="7017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4010769" y="2721474"/>
            <a:ext cx="720080" cy="7017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4010770" y="4406584"/>
            <a:ext cx="720080" cy="7017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Picture 2" descr="E:\лог_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3655" y="224342"/>
            <a:ext cx="912168" cy="776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811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Периоды </a:t>
            </a:r>
            <a:br>
              <a:rPr lang="ru-RU" dirty="0" smtClean="0"/>
            </a:br>
            <a:r>
              <a:rPr lang="ru-RU" dirty="0" smtClean="0"/>
              <a:t>конвергенции и зоны разрыва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" y="463138"/>
            <a:ext cx="581890" cy="843149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l" defTabSz="1042988" fontAlgn="auto">
              <a:spcBef>
                <a:spcPts val="0"/>
              </a:spcBef>
              <a:spcAft>
                <a:spcPts val="0"/>
              </a:spcAft>
            </a:pPr>
            <a:endParaRPr lang="ru-RU" sz="210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124" y="431426"/>
            <a:ext cx="1164169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38298" y="2721474"/>
            <a:ext cx="2909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err="1" smtClean="0"/>
              <a:t>Когнитивизм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1556792"/>
            <a:ext cx="29099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err="1" smtClean="0"/>
              <a:t>Постнеклассическая</a:t>
            </a:r>
            <a:r>
              <a:rPr lang="ru-RU" sz="2400" dirty="0" smtClean="0"/>
              <a:t> наука</a:t>
            </a:r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638298" y="4254186"/>
            <a:ext cx="29099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Психология активности</a:t>
            </a:r>
            <a:endParaRPr lang="ru-RU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5741099" y="2232176"/>
            <a:ext cx="29099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Институционально-эволюционное направление</a:t>
            </a:r>
            <a:endParaRPr lang="ru-RU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5508105" y="4254185"/>
            <a:ext cx="32276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Поведенческая экономическая теория</a:t>
            </a:r>
            <a:endParaRPr lang="ru-RU" sz="2400" dirty="0"/>
          </a:p>
        </p:txBody>
      </p:sp>
      <p:sp>
        <p:nvSpPr>
          <p:cNvPr id="6" name="Стрелка вниз 5"/>
          <p:cNvSpPr/>
          <p:nvPr/>
        </p:nvSpPr>
        <p:spPr>
          <a:xfrm>
            <a:off x="1511208" y="3552470"/>
            <a:ext cx="720080" cy="7017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6888785" y="3552470"/>
            <a:ext cx="720080" cy="7017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>
            <a:off x="1303568" y="1881319"/>
            <a:ext cx="720080" cy="7017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>
            <a:off x="6528745" y="1530462"/>
            <a:ext cx="720080" cy="7017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2" name="Picture 2" descr="E:\лог_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3655" y="224342"/>
            <a:ext cx="912168" cy="776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311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4983" y="383970"/>
            <a:ext cx="8229600" cy="1143000"/>
          </a:xfrm>
        </p:spPr>
        <p:txBody>
          <a:bodyPr/>
          <a:lstStyle/>
          <a:p>
            <a:r>
              <a:rPr lang="ru-RU" dirty="0" smtClean="0"/>
              <a:t>Предметная область</a:t>
            </a:r>
            <a:endParaRPr lang="ru-RU" dirty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" y="463138"/>
            <a:ext cx="581890" cy="843149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l" defTabSz="1042988" fontAlgn="auto">
              <a:spcBef>
                <a:spcPts val="0"/>
              </a:spcBef>
              <a:spcAft>
                <a:spcPts val="0"/>
              </a:spcAft>
            </a:pPr>
            <a:endParaRPr lang="ru-RU" sz="210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124" y="431426"/>
            <a:ext cx="1164169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Группа 6"/>
          <p:cNvGrpSpPr/>
          <p:nvPr/>
        </p:nvGrpSpPr>
        <p:grpSpPr>
          <a:xfrm>
            <a:off x="522264" y="1408112"/>
            <a:ext cx="7819340" cy="4586635"/>
            <a:chOff x="0" y="0"/>
            <a:chExt cx="5857875" cy="4276725"/>
          </a:xfrm>
        </p:grpSpPr>
        <p:sp>
          <p:nvSpPr>
            <p:cNvPr id="8" name="Овал 7"/>
            <p:cNvSpPr/>
            <p:nvPr/>
          </p:nvSpPr>
          <p:spPr>
            <a:xfrm>
              <a:off x="495300" y="1304925"/>
              <a:ext cx="3495675" cy="13716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9" name="Овал 8"/>
            <p:cNvSpPr/>
            <p:nvPr/>
          </p:nvSpPr>
          <p:spPr>
            <a:xfrm>
              <a:off x="495300" y="0"/>
              <a:ext cx="2371725" cy="11811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10" name="Овал 9"/>
            <p:cNvSpPr/>
            <p:nvPr/>
          </p:nvSpPr>
          <p:spPr>
            <a:xfrm>
              <a:off x="3019425" y="0"/>
              <a:ext cx="2400300" cy="11811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11" name="Овал 10"/>
            <p:cNvSpPr/>
            <p:nvPr/>
          </p:nvSpPr>
          <p:spPr>
            <a:xfrm>
              <a:off x="2133600" y="0"/>
              <a:ext cx="1724025" cy="11811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12" name="Поле 55"/>
            <p:cNvSpPr txBox="1"/>
            <p:nvPr/>
          </p:nvSpPr>
          <p:spPr>
            <a:xfrm>
              <a:off x="740869" y="238124"/>
              <a:ext cx="1323975" cy="45720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dirty="0">
                  <a:effectLst/>
                  <a:ea typeface="Calibri"/>
                  <a:cs typeface="Times New Roman"/>
                </a:rPr>
                <a:t>Экономическая теория</a:t>
              </a:r>
            </a:p>
          </p:txBody>
        </p:sp>
        <p:sp>
          <p:nvSpPr>
            <p:cNvPr id="13" name="Поле 56"/>
            <p:cNvSpPr txBox="1"/>
            <p:nvPr/>
          </p:nvSpPr>
          <p:spPr>
            <a:xfrm>
              <a:off x="3857625" y="466725"/>
              <a:ext cx="1323975" cy="32385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dirty="0">
                  <a:effectLst/>
                  <a:ea typeface="Calibri"/>
                  <a:cs typeface="Times New Roman"/>
                </a:rPr>
                <a:t>Психология</a:t>
              </a:r>
            </a:p>
          </p:txBody>
        </p:sp>
        <p:sp>
          <p:nvSpPr>
            <p:cNvPr id="14" name="Поле 57"/>
            <p:cNvSpPr txBox="1"/>
            <p:nvPr/>
          </p:nvSpPr>
          <p:spPr>
            <a:xfrm>
              <a:off x="2287934" y="37512"/>
              <a:ext cx="1323975" cy="828675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1600" dirty="0">
                  <a:effectLst/>
                  <a:ea typeface="Calibri"/>
                  <a:cs typeface="Times New Roman"/>
                </a:rPr>
                <a:t>Экономическая психология/</a:t>
              </a:r>
              <a:br>
                <a:rPr lang="ru-RU" sz="1600" dirty="0">
                  <a:effectLst/>
                  <a:ea typeface="Calibri"/>
                  <a:cs typeface="Times New Roman"/>
                </a:rPr>
              </a:br>
              <a:r>
                <a:rPr lang="ru-RU" sz="1600" dirty="0">
                  <a:effectLst/>
                  <a:ea typeface="Calibri"/>
                  <a:cs typeface="Times New Roman"/>
                </a:rPr>
                <a:t>поведенческая экономика</a:t>
              </a:r>
            </a:p>
          </p:txBody>
        </p:sp>
        <p:sp>
          <p:nvSpPr>
            <p:cNvPr id="15" name="Овал 14"/>
            <p:cNvSpPr/>
            <p:nvPr/>
          </p:nvSpPr>
          <p:spPr>
            <a:xfrm>
              <a:off x="3067050" y="1371600"/>
              <a:ext cx="2400300" cy="11811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16" name="Поле 62"/>
            <p:cNvSpPr txBox="1"/>
            <p:nvPr/>
          </p:nvSpPr>
          <p:spPr>
            <a:xfrm>
              <a:off x="3886200" y="1819275"/>
              <a:ext cx="1323975" cy="32385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>
                  <a:effectLst/>
                  <a:ea typeface="Calibri"/>
                  <a:cs typeface="Times New Roman"/>
                </a:rPr>
                <a:t>Психология</a:t>
              </a:r>
            </a:p>
          </p:txBody>
        </p:sp>
        <p:sp>
          <p:nvSpPr>
            <p:cNvPr id="17" name="Поле 61"/>
            <p:cNvSpPr txBox="1"/>
            <p:nvPr/>
          </p:nvSpPr>
          <p:spPr>
            <a:xfrm>
              <a:off x="695325" y="1790700"/>
              <a:ext cx="1323975" cy="45720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>
                  <a:effectLst/>
                  <a:ea typeface="Calibri"/>
                  <a:cs typeface="Times New Roman"/>
                </a:rPr>
                <a:t>Экономическая теория</a:t>
              </a:r>
            </a:p>
          </p:txBody>
        </p:sp>
        <p:sp>
          <p:nvSpPr>
            <p:cNvPr id="18" name="Овал 17"/>
            <p:cNvSpPr/>
            <p:nvPr/>
          </p:nvSpPr>
          <p:spPr>
            <a:xfrm>
              <a:off x="2181225" y="1428750"/>
              <a:ext cx="1724025" cy="1123950"/>
            </a:xfrm>
            <a:prstGeom prst="ellipse">
              <a:avLst/>
            </a:prstGeom>
            <a:ln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19" name="Поле 63"/>
            <p:cNvSpPr txBox="1"/>
            <p:nvPr/>
          </p:nvSpPr>
          <p:spPr>
            <a:xfrm>
              <a:off x="2409825" y="1501029"/>
              <a:ext cx="1323975" cy="828675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dirty="0">
                  <a:effectLst/>
                  <a:ea typeface="Calibri"/>
                  <a:cs typeface="Times New Roman"/>
                </a:rPr>
                <a:t>поведенческая экономическая теория</a:t>
              </a:r>
            </a:p>
          </p:txBody>
        </p:sp>
        <p:sp>
          <p:nvSpPr>
            <p:cNvPr id="20" name="Овал 19"/>
            <p:cNvSpPr/>
            <p:nvPr/>
          </p:nvSpPr>
          <p:spPr>
            <a:xfrm>
              <a:off x="2247900" y="2771775"/>
              <a:ext cx="3305175" cy="150495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21" name="Поле 65"/>
            <p:cNvSpPr txBox="1"/>
            <p:nvPr/>
          </p:nvSpPr>
          <p:spPr>
            <a:xfrm>
              <a:off x="3990975" y="3257550"/>
              <a:ext cx="1323975" cy="32385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>
                  <a:effectLst/>
                  <a:ea typeface="Calibri"/>
                  <a:cs typeface="Times New Roman"/>
                </a:rPr>
                <a:t>Психология</a:t>
              </a:r>
            </a:p>
          </p:txBody>
        </p:sp>
        <p:sp>
          <p:nvSpPr>
            <p:cNvPr id="22" name="Овал 21"/>
            <p:cNvSpPr/>
            <p:nvPr/>
          </p:nvSpPr>
          <p:spPr>
            <a:xfrm>
              <a:off x="495300" y="2771775"/>
              <a:ext cx="2324100" cy="142875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23" name="Поле 67"/>
            <p:cNvSpPr txBox="1"/>
            <p:nvPr/>
          </p:nvSpPr>
          <p:spPr>
            <a:xfrm>
              <a:off x="847725" y="3257550"/>
              <a:ext cx="1323975" cy="45720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>
                  <a:effectLst/>
                  <a:ea typeface="Calibri"/>
                  <a:cs typeface="Times New Roman"/>
                </a:rPr>
                <a:t>Экономическая теория</a:t>
              </a:r>
            </a:p>
          </p:txBody>
        </p:sp>
        <p:sp>
          <p:nvSpPr>
            <p:cNvPr id="24" name="Овал 23"/>
            <p:cNvSpPr/>
            <p:nvPr/>
          </p:nvSpPr>
          <p:spPr>
            <a:xfrm>
              <a:off x="2266950" y="2971800"/>
              <a:ext cx="1724025" cy="1123950"/>
            </a:xfrm>
            <a:prstGeom prst="ellipse">
              <a:avLst/>
            </a:prstGeom>
            <a:ln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25" name="Поле 69"/>
            <p:cNvSpPr txBox="1"/>
            <p:nvPr/>
          </p:nvSpPr>
          <p:spPr>
            <a:xfrm>
              <a:off x="2562225" y="3209925"/>
              <a:ext cx="1323975" cy="828675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>
                  <a:effectLst/>
                  <a:ea typeface="Calibri"/>
                  <a:cs typeface="Times New Roman"/>
                </a:rPr>
                <a:t>Экономическая психология</a:t>
              </a:r>
            </a:p>
          </p:txBody>
        </p:sp>
        <p:sp>
          <p:nvSpPr>
            <p:cNvPr id="26" name="Поле 70"/>
            <p:cNvSpPr txBox="1"/>
            <p:nvPr/>
          </p:nvSpPr>
          <p:spPr>
            <a:xfrm>
              <a:off x="0" y="466725"/>
              <a:ext cx="342900" cy="4191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>
                  <a:effectLst/>
                  <a:latin typeface="Times New Roman"/>
                  <a:ea typeface="Calibri"/>
                  <a:cs typeface="Times New Roman"/>
                </a:rPr>
                <a:t>1)</a:t>
              </a:r>
              <a:endParaRPr lang="ru-RU">
                <a:effectLst/>
                <a:ea typeface="Calibri"/>
                <a:cs typeface="Times New Roman"/>
              </a:endParaRPr>
            </a:p>
          </p:txBody>
        </p:sp>
        <p:sp>
          <p:nvSpPr>
            <p:cNvPr id="27" name="Поле 71"/>
            <p:cNvSpPr txBox="1"/>
            <p:nvPr/>
          </p:nvSpPr>
          <p:spPr>
            <a:xfrm>
              <a:off x="0" y="1743075"/>
              <a:ext cx="342900" cy="4191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>
                  <a:effectLst/>
                  <a:latin typeface="Times New Roman"/>
                  <a:ea typeface="Calibri"/>
                  <a:cs typeface="Times New Roman"/>
                </a:rPr>
                <a:t>2)</a:t>
              </a:r>
              <a:endParaRPr lang="ru-RU">
                <a:effectLst/>
                <a:ea typeface="Calibri"/>
                <a:cs typeface="Times New Roman"/>
              </a:endParaRPr>
            </a:p>
          </p:txBody>
        </p:sp>
        <p:sp>
          <p:nvSpPr>
            <p:cNvPr id="28" name="Поле 72"/>
            <p:cNvSpPr txBox="1"/>
            <p:nvPr/>
          </p:nvSpPr>
          <p:spPr>
            <a:xfrm>
              <a:off x="0" y="3343275"/>
              <a:ext cx="342900" cy="4191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>
                  <a:effectLst/>
                  <a:latin typeface="Times New Roman"/>
                  <a:ea typeface="Calibri"/>
                  <a:cs typeface="Times New Roman"/>
                </a:rPr>
                <a:t>3)</a:t>
              </a:r>
              <a:endParaRPr lang="ru-RU">
                <a:effectLst/>
                <a:ea typeface="Calibri"/>
                <a:cs typeface="Times New Roman"/>
              </a:endParaRPr>
            </a:p>
          </p:txBody>
        </p:sp>
        <p:cxnSp>
          <p:nvCxnSpPr>
            <p:cNvPr id="29" name="Прямая соединительная линия 28"/>
            <p:cNvCxnSpPr/>
            <p:nvPr/>
          </p:nvCxnSpPr>
          <p:spPr>
            <a:xfrm>
              <a:off x="0" y="1228725"/>
              <a:ext cx="5857875" cy="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>
              <a:off x="0" y="2705100"/>
              <a:ext cx="5857875" cy="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1" name="Picture 2" descr="E:\лог_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3655" y="224342"/>
            <a:ext cx="912168" cy="776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014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Психология </a:t>
            </a:r>
            <a:br>
              <a:rPr lang="ru-RU" dirty="0" smtClean="0"/>
            </a:br>
            <a:r>
              <a:rPr lang="ru-RU" dirty="0" smtClean="0"/>
              <a:t>и экономическая теория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" y="463138"/>
            <a:ext cx="581890" cy="843149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l" defTabSz="1042988" fontAlgn="auto">
              <a:spcBef>
                <a:spcPts val="0"/>
              </a:spcBef>
              <a:spcAft>
                <a:spcPts val="0"/>
              </a:spcAft>
            </a:pPr>
            <a:endParaRPr lang="ru-RU" sz="210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124" y="431426"/>
            <a:ext cx="1164169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878839" y="4088301"/>
            <a:ext cx="2909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err="1" smtClean="0"/>
              <a:t>Когнитивизм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81891" y="1556792"/>
            <a:ext cx="787854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Психологические теории всегда составляли методологический фундамент развития ЭТ</a:t>
            </a:r>
            <a:endParaRPr lang="ru-RU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334861" y="5708144"/>
            <a:ext cx="2909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Homo </a:t>
            </a:r>
            <a:r>
              <a:rPr lang="en-US" sz="2400" dirty="0" err="1" smtClean="0"/>
              <a:t>Economicus</a:t>
            </a:r>
            <a:endParaRPr lang="ru-RU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5928525" y="5400608"/>
            <a:ext cx="29099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Институционально-эволюционное направление</a:t>
            </a:r>
            <a:endParaRPr lang="ru-RU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5660662" y="3838687"/>
            <a:ext cx="32276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Социальный дарвинизм </a:t>
            </a:r>
            <a:endParaRPr lang="ru-RU" sz="2400" dirty="0"/>
          </a:p>
        </p:txBody>
      </p:sp>
      <p:sp>
        <p:nvSpPr>
          <p:cNvPr id="6" name="Стрелка вниз 5"/>
          <p:cNvSpPr/>
          <p:nvPr/>
        </p:nvSpPr>
        <p:spPr>
          <a:xfrm>
            <a:off x="1374598" y="4889404"/>
            <a:ext cx="720080" cy="7017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6898192" y="4672620"/>
            <a:ext cx="720080" cy="7017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90946" y="4208019"/>
            <a:ext cx="2909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Бихевиоризм</a:t>
            </a:r>
            <a:endParaRPr lang="ru-RU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290946" y="2634010"/>
            <a:ext cx="29099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Философия утилитаризма</a:t>
            </a:r>
            <a:endParaRPr lang="ru-RU" sz="2400" dirty="0"/>
          </a:p>
        </p:txBody>
      </p:sp>
      <p:sp>
        <p:nvSpPr>
          <p:cNvPr id="17" name="Стрелка вниз 16"/>
          <p:cNvSpPr/>
          <p:nvPr/>
        </p:nvSpPr>
        <p:spPr>
          <a:xfrm>
            <a:off x="1385900" y="3505877"/>
            <a:ext cx="720080" cy="7017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2878839" y="2674880"/>
            <a:ext cx="29099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Философия релятивизма</a:t>
            </a:r>
            <a:endParaRPr lang="ru-RU" sz="2400" dirty="0"/>
          </a:p>
        </p:txBody>
      </p:sp>
      <p:sp>
        <p:nvSpPr>
          <p:cNvPr id="19" name="Стрелка вниз 18"/>
          <p:cNvSpPr/>
          <p:nvPr/>
        </p:nvSpPr>
        <p:spPr>
          <a:xfrm>
            <a:off x="3973793" y="3505877"/>
            <a:ext cx="720080" cy="7017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>
            <a:off x="3973793" y="4672620"/>
            <a:ext cx="720080" cy="7017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>
            <a:off x="6888785" y="3155020"/>
            <a:ext cx="720080" cy="7017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3103899" y="5411411"/>
            <a:ext cx="27474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Поведенческая ЭТ (теория перспектив, </a:t>
            </a:r>
            <a:r>
              <a:rPr lang="ru-RU" sz="2000" dirty="0" err="1" smtClean="0"/>
              <a:t>фрейминг</a:t>
            </a:r>
            <a:r>
              <a:rPr lang="ru-RU" sz="2000" dirty="0" smtClean="0"/>
              <a:t>-эффект и т.д.</a:t>
            </a:r>
            <a:endParaRPr lang="ru-RU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5851321" y="2549745"/>
            <a:ext cx="2909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Эволюционисты</a:t>
            </a:r>
            <a:endParaRPr lang="ru-RU" sz="2400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3103899" y="2674880"/>
            <a:ext cx="0" cy="3752194"/>
          </a:xfrm>
          <a:prstGeom prst="line">
            <a:avLst/>
          </a:prstGeom>
          <a:ln w="28575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V="1">
            <a:off x="5928525" y="2627252"/>
            <a:ext cx="0" cy="3752194"/>
          </a:xfrm>
          <a:prstGeom prst="line">
            <a:avLst/>
          </a:prstGeom>
          <a:ln w="28575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2" descr="E:\лог_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3655" y="224342"/>
            <a:ext cx="912168" cy="776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6583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73617" y="2359222"/>
            <a:ext cx="5408463" cy="1819083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Выводы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D68EA-4154-45CC-BBE3-438B7F56B3E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 flipH="1">
            <a:off x="-2" y="2348884"/>
            <a:ext cx="2842672" cy="1829421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l" defTabSz="1042988" fontAlgn="auto">
              <a:spcBef>
                <a:spcPts val="0"/>
              </a:spcBef>
              <a:spcAft>
                <a:spcPts val="0"/>
              </a:spcAft>
            </a:pPr>
            <a:endParaRPr lang="ru-RU" sz="18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179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dirty="0" smtClean="0"/>
              <a:t>Парадигма активности</a:t>
            </a:r>
          </a:p>
        </p:txBody>
      </p:sp>
      <p:sp>
        <p:nvSpPr>
          <p:cNvPr id="24579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Культурно-историческая детерминация и психология активности</a:t>
            </a:r>
          </a:p>
          <a:p>
            <a:r>
              <a:rPr lang="ru-RU" dirty="0"/>
              <a:t>объективная ситуация, </a:t>
            </a:r>
            <a:r>
              <a:rPr lang="ru-RU" dirty="0" smtClean="0"/>
              <a:t>требующая </a:t>
            </a:r>
            <a:r>
              <a:rPr lang="ru-RU" dirty="0"/>
              <a:t>построения экономической психологии (поведенческой экономической теории) как синтетической научной дисциплины, т.е. движения не по пути специализации, а по пути интеграции.</a:t>
            </a:r>
            <a:endParaRPr lang="ru-RU" dirty="0" smtClean="0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" y="463138"/>
            <a:ext cx="581890" cy="843149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l" defTabSz="1042988" fontAlgn="auto">
              <a:spcBef>
                <a:spcPts val="0"/>
              </a:spcBef>
              <a:spcAft>
                <a:spcPts val="0"/>
              </a:spcAft>
            </a:pPr>
            <a:endParaRPr lang="ru-RU" sz="210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124" y="431426"/>
            <a:ext cx="1164169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881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dirty="0" smtClean="0"/>
              <a:t>Смещение конкуренции</a:t>
            </a:r>
          </a:p>
        </p:txBody>
      </p:sp>
      <p:sp>
        <p:nvSpPr>
          <p:cNvPr id="24579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Информационная избыточность</a:t>
            </a:r>
          </a:p>
          <a:p>
            <a:r>
              <a:rPr lang="ru-RU" dirty="0" smtClean="0"/>
              <a:t>Смещение технологий конкурентной борьбы на макроэкономическом и микроэкономическом уровнях в сферу «борьбы за умы»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" y="463138"/>
            <a:ext cx="581890" cy="843149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l" defTabSz="1042988" fontAlgn="auto">
              <a:spcBef>
                <a:spcPts val="0"/>
              </a:spcBef>
              <a:spcAft>
                <a:spcPts val="0"/>
              </a:spcAft>
            </a:pPr>
            <a:endParaRPr lang="ru-RU" sz="210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124" y="431426"/>
            <a:ext cx="1164169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170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581" y="2988747"/>
            <a:ext cx="2610169" cy="880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4318967" y="0"/>
            <a:ext cx="4825035" cy="6858000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ctr" defTabSz="1042988" fontAlgn="base">
              <a:spcBef>
                <a:spcPct val="0"/>
              </a:spcBef>
              <a:spcAft>
                <a:spcPct val="0"/>
              </a:spcAft>
            </a:pPr>
            <a:endParaRPr lang="ru-RU" sz="2100">
              <a:solidFill>
                <a:srgbClr val="000000"/>
              </a:solidFill>
            </a:endParaRPr>
          </a:p>
        </p:txBody>
      </p:sp>
      <p:sp>
        <p:nvSpPr>
          <p:cNvPr id="35844" name="Text Box 2052"/>
          <p:cNvSpPr txBox="1">
            <a:spLocks noChangeArrowheads="1"/>
          </p:cNvSpPr>
          <p:nvPr/>
        </p:nvSpPr>
        <p:spPr bwMode="auto">
          <a:xfrm>
            <a:off x="4318964" y="3165800"/>
            <a:ext cx="48250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Спасибо за внимание!</a:t>
            </a:r>
            <a:endParaRPr lang="ru-RU" sz="2800" dirty="0">
              <a:solidFill>
                <a:srgbClr val="FFFF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5" name="Picture 2" descr="E:\лог_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0995" y="1103335"/>
            <a:ext cx="1680978" cy="1431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539750" y="4441825"/>
            <a:ext cx="3779838" cy="187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sz="2000" dirty="0"/>
          </a:p>
          <a:p>
            <a:pPr eaLnBrk="1" hangingPunct="1">
              <a:spcBef>
                <a:spcPct val="20000"/>
              </a:spcBef>
            </a:pPr>
            <a:r>
              <a:rPr lang="en-US" sz="2000" dirty="0"/>
              <a:t>E-mail: neverov@psychecon.ru</a:t>
            </a:r>
          </a:p>
          <a:p>
            <a:pPr eaLnBrk="1" hangingPunct="1">
              <a:spcBef>
                <a:spcPct val="20000"/>
              </a:spcBef>
            </a:pPr>
            <a:r>
              <a:rPr lang="en-US" sz="2000" dirty="0"/>
              <a:t>URL: www.psychecon.ru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87454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Подходы к предмету </a:t>
            </a:r>
            <a:br>
              <a:rPr lang="ru-RU" dirty="0" smtClean="0"/>
            </a:br>
            <a:r>
              <a:rPr lang="ru-RU" dirty="0" smtClean="0"/>
              <a:t>экономической психологии</a:t>
            </a:r>
            <a:endParaRPr lang="ru-RU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143000" y="2286000"/>
            <a:ext cx="3000375" cy="3698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>
                <a:latin typeface="Cambria" pitchFamily="18" charset="0"/>
              </a:rPr>
              <a:t>Экономисты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072063" y="4643438"/>
            <a:ext cx="3000375" cy="3698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>
                <a:latin typeface="Cambria" pitchFamily="18" charset="0"/>
              </a:rPr>
              <a:t>Психологи</a:t>
            </a:r>
          </a:p>
        </p:txBody>
      </p:sp>
      <p:cxnSp>
        <p:nvCxnSpPr>
          <p:cNvPr id="7" name="Прямая со стрелкой 6"/>
          <p:cNvCxnSpPr>
            <a:stCxn id="4" idx="2"/>
          </p:cNvCxnSpPr>
          <p:nvPr/>
        </p:nvCxnSpPr>
        <p:spPr>
          <a:xfrm rot="16200000" flipH="1">
            <a:off x="2756695" y="2542381"/>
            <a:ext cx="487362" cy="71437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stCxn id="5" idx="0"/>
          </p:cNvCxnSpPr>
          <p:nvPr/>
        </p:nvCxnSpPr>
        <p:spPr>
          <a:xfrm rot="16200000" flipV="1">
            <a:off x="5822156" y="3893344"/>
            <a:ext cx="642938" cy="85725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643188" y="3214688"/>
            <a:ext cx="20002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>
                <a:latin typeface="Cambria" pitchFamily="18" charset="0"/>
              </a:rPr>
              <a:t>Экономическое поведение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5000625" y="3071813"/>
            <a:ext cx="17145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dirty="0">
                <a:latin typeface="Cambria" pitchFamily="18" charset="0"/>
              </a:rPr>
              <a:t>Психические явления в производстве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572000" y="3286125"/>
            <a:ext cx="3571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400" b="1">
                <a:latin typeface="Cambria" pitchFamily="18" charset="0"/>
              </a:rPr>
              <a:t>=</a:t>
            </a:r>
          </a:p>
        </p:txBody>
      </p:sp>
      <p:cxnSp>
        <p:nvCxnSpPr>
          <p:cNvPr id="16" name="Прямая со стрелкой 15"/>
          <p:cNvCxnSpPr/>
          <p:nvPr/>
        </p:nvCxnSpPr>
        <p:spPr>
          <a:xfrm rot="5400000" flipH="1" flipV="1">
            <a:off x="4608513" y="2963863"/>
            <a:ext cx="357187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500563" y="2214563"/>
            <a:ext cx="6429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sz="2800" b="1">
                <a:latin typeface="Cambria" pitchFamily="18" charset="0"/>
              </a:rPr>
              <a:t>?</a:t>
            </a: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" y="463138"/>
            <a:ext cx="581890" cy="843149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l" defTabSz="1042988" fontAlgn="auto">
              <a:spcBef>
                <a:spcPts val="0"/>
              </a:spcBef>
              <a:spcAft>
                <a:spcPts val="0"/>
              </a:spcAft>
            </a:pPr>
            <a:endParaRPr lang="ru-RU" sz="210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124" y="431426"/>
            <a:ext cx="1164169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2" descr="E:\лог_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3655" y="224342"/>
            <a:ext cx="912168" cy="776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270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2" grpId="0"/>
      <p:bldP spid="13" grpId="0"/>
      <p:bldP spid="14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Белое пятно </a:t>
            </a:r>
            <a:br>
              <a:rPr lang="ru-RU" dirty="0" smtClean="0"/>
            </a:br>
            <a:r>
              <a:rPr lang="ru-RU" dirty="0" smtClean="0"/>
              <a:t>на современной научной карте</a:t>
            </a:r>
            <a:endParaRPr lang="ru-RU" dirty="0"/>
          </a:p>
        </p:txBody>
      </p:sp>
      <p:sp>
        <p:nvSpPr>
          <p:cNvPr id="31747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971601" y="2023473"/>
            <a:ext cx="7029400" cy="3565766"/>
            <a:chOff x="1984" y="13648"/>
            <a:chExt cx="8753" cy="1996"/>
          </a:xfrm>
        </p:grpSpPr>
        <p:sp>
          <p:nvSpPr>
            <p:cNvPr id="31749" name="Text Box 9"/>
            <p:cNvSpPr txBox="1">
              <a:spLocks noChangeArrowheads="1"/>
            </p:cNvSpPr>
            <p:nvPr/>
          </p:nvSpPr>
          <p:spPr bwMode="auto">
            <a:xfrm>
              <a:off x="7802" y="13655"/>
              <a:ext cx="2935" cy="327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ru-RU" sz="1600">
                  <a:cs typeface="Times New Roman" pitchFamily="18" charset="0"/>
                </a:rPr>
                <a:t>Экономическая теория</a:t>
              </a:r>
            </a:p>
          </p:txBody>
        </p:sp>
        <p:sp>
          <p:nvSpPr>
            <p:cNvPr id="31750" name="Text Box 8"/>
            <p:cNvSpPr txBox="1">
              <a:spLocks noChangeArrowheads="1"/>
            </p:cNvSpPr>
            <p:nvPr/>
          </p:nvSpPr>
          <p:spPr bwMode="auto">
            <a:xfrm>
              <a:off x="1994" y="13686"/>
              <a:ext cx="2700" cy="19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ru-RU" sz="1600" dirty="0">
                  <a:cs typeface="Times New Roman" pitchFamily="18" charset="0"/>
                </a:rPr>
                <a:t>Психология</a:t>
              </a:r>
            </a:p>
          </p:txBody>
        </p:sp>
        <p:sp>
          <p:nvSpPr>
            <p:cNvPr id="31751" name="Text Box 7"/>
            <p:cNvSpPr txBox="1">
              <a:spLocks noChangeArrowheads="1"/>
            </p:cNvSpPr>
            <p:nvPr/>
          </p:nvSpPr>
          <p:spPr bwMode="auto">
            <a:xfrm>
              <a:off x="4910" y="13648"/>
              <a:ext cx="2700" cy="1995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600" dirty="0">
                  <a:cs typeface="Times New Roman" pitchFamily="18" charset="0"/>
                </a:rPr>
                <a:t>Terra incognito</a:t>
              </a:r>
            </a:p>
            <a:p>
              <a:pPr algn="ctr"/>
              <a:endParaRPr lang="ru-RU" sz="1600" dirty="0">
                <a:cs typeface="Times New Roman" pitchFamily="18" charset="0"/>
              </a:endParaRPr>
            </a:p>
            <a:p>
              <a:pPr algn="ctr"/>
              <a:endParaRPr lang="ru-RU" sz="1600" dirty="0">
                <a:cs typeface="Times New Roman" pitchFamily="18" charset="0"/>
              </a:endParaRPr>
            </a:p>
            <a:p>
              <a:pPr algn="ctr"/>
              <a:endParaRPr lang="ru-RU" sz="1600" dirty="0">
                <a:cs typeface="Times New Roman" pitchFamily="18" charset="0"/>
              </a:endParaRPr>
            </a:p>
            <a:p>
              <a:pPr algn="ctr"/>
              <a:endParaRPr lang="ru-RU" sz="1600" dirty="0" smtClean="0">
                <a:cs typeface="Times New Roman" pitchFamily="18" charset="0"/>
              </a:endParaRPr>
            </a:p>
            <a:p>
              <a:pPr algn="ctr"/>
              <a:r>
                <a:rPr lang="en-US" sz="1600" dirty="0" err="1" smtClean="0">
                  <a:cs typeface="Times New Roman" pitchFamily="18" charset="0"/>
                </a:rPr>
                <a:t>Психологические</a:t>
              </a:r>
              <a:r>
                <a:rPr lang="en-US" sz="1600" dirty="0" smtClean="0">
                  <a:cs typeface="Times New Roman" pitchFamily="18" charset="0"/>
                </a:rPr>
                <a:t> </a:t>
              </a:r>
              <a:r>
                <a:rPr lang="en-US" sz="1600" dirty="0" err="1">
                  <a:cs typeface="Times New Roman" pitchFamily="18" charset="0"/>
                </a:rPr>
                <a:t>детерминанты</a:t>
              </a:r>
              <a:r>
                <a:rPr lang="en-US" sz="1600" dirty="0">
                  <a:cs typeface="Times New Roman" pitchFamily="18" charset="0"/>
                </a:rPr>
                <a:t> </a:t>
              </a:r>
              <a:r>
                <a:rPr lang="en-US" sz="1600" dirty="0" err="1">
                  <a:cs typeface="Times New Roman" pitchFamily="18" charset="0"/>
                </a:rPr>
                <a:t>экономического</a:t>
              </a:r>
              <a:r>
                <a:rPr lang="en-US" sz="1600" dirty="0">
                  <a:cs typeface="Times New Roman" pitchFamily="18" charset="0"/>
                </a:rPr>
                <a:t> </a:t>
              </a:r>
              <a:r>
                <a:rPr lang="en-US" sz="1600" dirty="0" err="1">
                  <a:cs typeface="Times New Roman" pitchFamily="18" charset="0"/>
                </a:rPr>
                <a:t>поведения</a:t>
              </a:r>
              <a:endParaRPr lang="en-US" sz="1600" dirty="0"/>
            </a:p>
          </p:txBody>
        </p:sp>
        <p:cxnSp>
          <p:nvCxnSpPr>
            <p:cNvPr id="31752" name="AutoShape 6"/>
            <p:cNvCxnSpPr>
              <a:cxnSpLocks noChangeShapeType="1"/>
            </p:cNvCxnSpPr>
            <p:nvPr/>
          </p:nvCxnSpPr>
          <p:spPr bwMode="auto">
            <a:xfrm>
              <a:off x="4676" y="13965"/>
              <a:ext cx="237" cy="1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53" name="AutoShape 5"/>
            <p:cNvCxnSpPr>
              <a:cxnSpLocks noChangeShapeType="1"/>
            </p:cNvCxnSpPr>
            <p:nvPr/>
          </p:nvCxnSpPr>
          <p:spPr bwMode="auto">
            <a:xfrm>
              <a:off x="4910" y="14220"/>
              <a:ext cx="2700" cy="8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54" name="AutoShape 4"/>
            <p:cNvCxnSpPr>
              <a:cxnSpLocks noChangeShapeType="1"/>
            </p:cNvCxnSpPr>
            <p:nvPr/>
          </p:nvCxnSpPr>
          <p:spPr bwMode="auto">
            <a:xfrm>
              <a:off x="7613" y="13980"/>
              <a:ext cx="168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755" name="Text Box 3"/>
            <p:cNvSpPr txBox="1">
              <a:spLocks noChangeArrowheads="1"/>
            </p:cNvSpPr>
            <p:nvPr/>
          </p:nvSpPr>
          <p:spPr bwMode="auto">
            <a:xfrm>
              <a:off x="1984" y="14108"/>
              <a:ext cx="2700" cy="152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ru-RU" sz="1600">
                  <a:cs typeface="Times New Roman" pitchFamily="18" charset="0"/>
                </a:rPr>
                <a:t>Изучение социальных установок, диспозиций, психологических явлений и процессов</a:t>
              </a:r>
            </a:p>
          </p:txBody>
        </p:sp>
        <p:sp>
          <p:nvSpPr>
            <p:cNvPr id="31756" name="Text Box 2"/>
            <p:cNvSpPr txBox="1">
              <a:spLocks noChangeArrowheads="1"/>
            </p:cNvSpPr>
            <p:nvPr/>
          </p:nvSpPr>
          <p:spPr bwMode="auto">
            <a:xfrm>
              <a:off x="7790" y="14075"/>
              <a:ext cx="2935" cy="1569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ru-RU" sz="1600">
                  <a:cs typeface="Times New Roman" pitchFamily="18" charset="0"/>
                </a:rPr>
                <a:t>Осознание того, что в основе экономических процессов лежат «темные» психологические факторы</a:t>
              </a:r>
            </a:p>
          </p:txBody>
        </p:sp>
      </p:grp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" y="463138"/>
            <a:ext cx="581890" cy="843149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l" defTabSz="1042988" fontAlgn="auto">
              <a:spcBef>
                <a:spcPts val="0"/>
              </a:spcBef>
              <a:spcAft>
                <a:spcPts val="0"/>
              </a:spcAft>
            </a:pPr>
            <a:endParaRPr lang="ru-RU" sz="210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124" y="431426"/>
            <a:ext cx="1164169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 descr="E:\лог_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3655" y="224342"/>
            <a:ext cx="912168" cy="776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3197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555347" y="431426"/>
            <a:ext cx="5986463" cy="1101724"/>
          </a:xfrm>
        </p:spPr>
        <p:txBody>
          <a:bodyPr/>
          <a:lstStyle/>
          <a:p>
            <a:pPr algn="r"/>
            <a:r>
              <a:rPr lang="ru-RU" dirty="0" smtClean="0"/>
              <a:t>Диалектика А. Смита</a:t>
            </a:r>
          </a:p>
        </p:txBody>
      </p:sp>
      <p:sp>
        <p:nvSpPr>
          <p:cNvPr id="12291" name="Объект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4810125" cy="4572000"/>
          </a:xfrm>
        </p:spPr>
        <p:txBody>
          <a:bodyPr>
            <a:normAutofit fontScale="92500" lnSpcReduction="20000"/>
          </a:bodyPr>
          <a:lstStyle/>
          <a:p>
            <a:pPr marL="0" indent="0">
              <a:buFont typeface="Wingdings 2" pitchFamily="18" charset="2"/>
              <a:buNone/>
            </a:pPr>
            <a:r>
              <a:rPr lang="ru-RU" smtClean="0"/>
              <a:t>1759: Теория нравственных чувств – альтруизм</a:t>
            </a:r>
          </a:p>
          <a:p>
            <a:pPr marL="0" indent="0">
              <a:buFont typeface="Wingdings 2" pitchFamily="18" charset="2"/>
              <a:buNone/>
            </a:pPr>
            <a:r>
              <a:rPr lang="ru-RU" smtClean="0"/>
              <a:t>1776: Исследование о природе и причинах богатства народов</a:t>
            </a:r>
          </a:p>
          <a:p>
            <a:pPr marL="0" indent="0">
              <a:buFont typeface="Wingdings 2" pitchFamily="18" charset="2"/>
              <a:buNone/>
            </a:pPr>
            <a:endParaRPr lang="ru-RU" smtClean="0"/>
          </a:p>
          <a:p>
            <a:pPr marL="0" indent="0" algn="r">
              <a:buFont typeface="Wingdings 2" pitchFamily="18" charset="2"/>
              <a:buNone/>
            </a:pPr>
            <a:r>
              <a:rPr lang="ru-RU" smtClean="0"/>
              <a:t>Идеи Смита о защите ростовщичества и эгоизма признавались в первые годы как скандальные и анти-евангельские.</a:t>
            </a:r>
          </a:p>
        </p:txBody>
      </p:sp>
      <p:pic>
        <p:nvPicPr>
          <p:cNvPr id="12292" name="Picture 2" descr="http://citata.in/wp-content/uploads/2012/07/%D0%90%D0%B4%D0%B0%D0%BC-%D0%A1%D0%9C%D0%98%D0%A2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333375"/>
            <a:ext cx="2085975" cy="208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TextBox 3"/>
          <p:cNvSpPr txBox="1">
            <a:spLocks noChangeArrowheads="1"/>
          </p:cNvSpPr>
          <p:nvPr/>
        </p:nvSpPr>
        <p:spPr bwMode="auto">
          <a:xfrm>
            <a:off x="6443663" y="2708275"/>
            <a:ext cx="20859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/>
              <a:t>Адам Смит </a:t>
            </a:r>
            <a:br>
              <a:rPr lang="ru-RU"/>
            </a:br>
            <a:r>
              <a:rPr lang="ru-RU"/>
              <a:t>(1723 – 1790)</a:t>
            </a: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" y="463138"/>
            <a:ext cx="581890" cy="843149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l" defTabSz="1042988" fontAlgn="auto">
              <a:spcBef>
                <a:spcPts val="0"/>
              </a:spcBef>
              <a:spcAft>
                <a:spcPts val="0"/>
              </a:spcAft>
            </a:pPr>
            <a:endParaRPr lang="ru-RU" sz="210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124" y="431426"/>
            <a:ext cx="1164169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374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5889848" cy="1143000"/>
          </a:xfrm>
        </p:spPr>
        <p:txBody>
          <a:bodyPr>
            <a:noAutofit/>
          </a:bodyPr>
          <a:lstStyle/>
          <a:p>
            <a:r>
              <a:rPr lang="ru-RU" sz="3600" dirty="0" smtClean="0"/>
              <a:t>Первые </a:t>
            </a:r>
            <a:br>
              <a:rPr lang="ru-RU" sz="3600" dirty="0" smtClean="0"/>
            </a:br>
            <a:r>
              <a:rPr lang="ru-RU" sz="3600" dirty="0" smtClean="0"/>
              <a:t>поведенческие экономисты</a:t>
            </a:r>
          </a:p>
        </p:txBody>
      </p:sp>
      <p:sp>
        <p:nvSpPr>
          <p:cNvPr id="13315" name="Объект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4810125" cy="4572000"/>
          </a:xfrm>
        </p:spPr>
        <p:txBody>
          <a:bodyPr>
            <a:normAutofit fontScale="92500"/>
          </a:bodyPr>
          <a:lstStyle/>
          <a:p>
            <a:pPr marL="0" indent="0">
              <a:buFont typeface="Wingdings 2" pitchFamily="18" charset="2"/>
              <a:buNone/>
            </a:pPr>
            <a:r>
              <a:rPr lang="ru-RU" smtClean="0"/>
              <a:t>1854: Развитие законов общественного обмена и вытекающих отсюда правил человеческой деятельности</a:t>
            </a:r>
          </a:p>
          <a:p>
            <a:pPr marL="0" indent="0" algn="just">
              <a:buFont typeface="Wingdings 2" pitchFamily="18" charset="2"/>
              <a:buNone/>
            </a:pPr>
            <a:r>
              <a:rPr lang="ru-RU" smtClean="0"/>
              <a:t>1834-1860: </a:t>
            </a:r>
            <a:r>
              <a:rPr lang="ru-RU" sz="2000" smtClean="0"/>
              <a:t>В ряде экспериментов, Э. Вебер показал, что новый раздражитель, чтобы отличаться по ощущениям от предыдущего, должен отличаться от исходного на величину, пропорциональную исходному раздражителю. В 1860 г. Г. Фехнер сформулировал основной психофизический закон</a:t>
            </a:r>
          </a:p>
        </p:txBody>
      </p:sp>
      <p:sp>
        <p:nvSpPr>
          <p:cNvPr id="13316" name="TextBox 3"/>
          <p:cNvSpPr txBox="1">
            <a:spLocks noChangeArrowheads="1"/>
          </p:cNvSpPr>
          <p:nvPr/>
        </p:nvSpPr>
        <p:spPr bwMode="auto">
          <a:xfrm>
            <a:off x="6288088" y="981075"/>
            <a:ext cx="2373312" cy="203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b="1"/>
              <a:t>Госсен</a:t>
            </a:r>
            <a:br>
              <a:rPr lang="ru-RU" b="1"/>
            </a:br>
            <a:r>
              <a:rPr lang="ru-RU" b="1"/>
              <a:t>Герман Генрих </a:t>
            </a:r>
            <a:r>
              <a:rPr lang="ru-RU"/>
              <a:t> </a:t>
            </a:r>
            <a:br>
              <a:rPr lang="ru-RU"/>
            </a:br>
            <a:r>
              <a:rPr lang="ru-RU"/>
              <a:t>(1810 – 1858), предшественник математической и австрийской школ в политэкономии</a:t>
            </a:r>
          </a:p>
        </p:txBody>
      </p:sp>
      <p:sp>
        <p:nvSpPr>
          <p:cNvPr id="13317" name="TextBox 5"/>
          <p:cNvSpPr txBox="1">
            <a:spLocks noChangeArrowheads="1"/>
          </p:cNvSpPr>
          <p:nvPr/>
        </p:nvSpPr>
        <p:spPr bwMode="auto">
          <a:xfrm>
            <a:off x="6440488" y="4076700"/>
            <a:ext cx="237331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b="1"/>
              <a:t>Последняя работа Э. Вебера датируется 1851 г.</a:t>
            </a:r>
            <a:endParaRPr lang="ru-RU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" y="463138"/>
            <a:ext cx="581890" cy="843149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l" defTabSz="1042988" fontAlgn="auto">
              <a:spcBef>
                <a:spcPts val="0"/>
              </a:spcBef>
              <a:spcAft>
                <a:spcPts val="0"/>
              </a:spcAft>
            </a:pPr>
            <a:endParaRPr lang="ru-RU" sz="210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124" y="431426"/>
            <a:ext cx="1164169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E:\лог_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3655" y="224342"/>
            <a:ext cx="912168" cy="776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357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mtClean="0"/>
              <a:t>Следующий шаг:</a:t>
            </a:r>
          </a:p>
        </p:txBody>
      </p:sp>
      <p:sp>
        <p:nvSpPr>
          <p:cNvPr id="15363" name="Объект 2"/>
          <p:cNvSpPr>
            <a:spLocks noGrp="1"/>
          </p:cNvSpPr>
          <p:nvPr>
            <p:ph sz="quarter" idx="1"/>
          </p:nvPr>
        </p:nvSpPr>
        <p:spPr>
          <a:xfrm>
            <a:off x="1763713" y="1504950"/>
            <a:ext cx="2952750" cy="3524250"/>
          </a:xfrm>
        </p:spPr>
        <p:txBody>
          <a:bodyPr>
            <a:normAutofit fontScale="92500" lnSpcReduction="20000"/>
          </a:bodyPr>
          <a:lstStyle/>
          <a:p>
            <a:r>
              <a:rPr lang="en-US" b="1" i="1" smtClean="0"/>
              <a:t>Mathematical Psychics:</a:t>
            </a:r>
            <a:r>
              <a:rPr lang="en-US" i="1" smtClean="0"/>
              <a:t> An essay on the application of mathematics to the moral sciences</a:t>
            </a:r>
            <a:r>
              <a:rPr lang="en-US" smtClean="0"/>
              <a:t>, 1881.</a:t>
            </a:r>
            <a:endParaRPr lang="ru-RU" smtClean="0"/>
          </a:p>
          <a:p>
            <a:r>
              <a:rPr lang="ru-RU" sz="1800" b="1" smtClean="0"/>
              <a:t>Математическая психология:</a:t>
            </a:r>
            <a:r>
              <a:rPr lang="ru-RU" sz="1800" smtClean="0"/>
              <a:t> Эссе о приложении математики к моральным наукам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2144713" cy="4572000"/>
          </a:xfrm>
        </p:spPr>
        <p:txBody>
          <a:bodyPr>
            <a:normAutofit fontScale="92500" lnSpcReduction="20000"/>
          </a:bodyPr>
          <a:lstStyle/>
          <a:p>
            <a:pPr marL="0" indent="0">
              <a:buFont typeface="Wingdings 2" pitchFamily="18" charset="2"/>
              <a:buNone/>
              <a:defRPr/>
            </a:pPr>
            <a:r>
              <a:rPr lang="ru-RU" b="1" dirty="0" smtClean="0">
                <a:solidFill>
                  <a:srgbClr val="FF0000"/>
                </a:solidFill>
              </a:rPr>
              <a:t>1881:</a:t>
            </a:r>
            <a:r>
              <a:rPr lang="ru-RU" dirty="0" smtClean="0"/>
              <a:t> 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ru-RU" sz="1800" dirty="0" smtClean="0"/>
              <a:t>впервые употребляется термин «экономическая психология»</a:t>
            </a:r>
          </a:p>
          <a:p>
            <a:pPr>
              <a:defRPr/>
            </a:pPr>
            <a:endParaRPr lang="ru-RU" dirty="0"/>
          </a:p>
        </p:txBody>
      </p:sp>
      <p:pic>
        <p:nvPicPr>
          <p:cNvPr id="1536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504950"/>
            <a:ext cx="1584325" cy="192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366" name="TextBox 3"/>
          <p:cNvSpPr txBox="1">
            <a:spLocks noChangeArrowheads="1"/>
          </p:cNvSpPr>
          <p:nvPr/>
        </p:nvSpPr>
        <p:spPr bwMode="auto">
          <a:xfrm>
            <a:off x="179388" y="3459163"/>
            <a:ext cx="1906587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b="1"/>
              <a:t>Эджуорт Ф.</a:t>
            </a:r>
            <a:r>
              <a:rPr lang="ru-RU"/>
              <a:t> </a:t>
            </a:r>
            <a:br>
              <a:rPr lang="ru-RU"/>
            </a:br>
            <a:r>
              <a:rPr lang="ru-RU"/>
              <a:t>(1845 – 1926), </a:t>
            </a:r>
            <a:r>
              <a:rPr lang="ru-RU" sz="1200"/>
              <a:t>основатель математической школы в экономике и один из авторов теории предельной полезности</a:t>
            </a:r>
          </a:p>
        </p:txBody>
      </p:sp>
      <p:pic>
        <p:nvPicPr>
          <p:cNvPr id="153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1481138"/>
            <a:ext cx="1828800" cy="249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368" name="TextBox 3"/>
          <p:cNvSpPr txBox="1">
            <a:spLocks noChangeArrowheads="1"/>
          </p:cNvSpPr>
          <p:nvPr/>
        </p:nvSpPr>
        <p:spPr bwMode="auto">
          <a:xfrm>
            <a:off x="7078663" y="3986213"/>
            <a:ext cx="1906587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b="1"/>
              <a:t>Тард Г.</a:t>
            </a:r>
            <a:r>
              <a:rPr lang="ru-RU"/>
              <a:t> </a:t>
            </a:r>
            <a:br>
              <a:rPr lang="ru-RU"/>
            </a:br>
            <a:r>
              <a:rPr lang="ru-RU"/>
              <a:t>(1843 – 1904), </a:t>
            </a:r>
            <a:r>
              <a:rPr lang="ru-RU" sz="1200"/>
              <a:t>основатель математической школы в экономике и один из авторов теории предельной полезности</a:t>
            </a: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" y="463138"/>
            <a:ext cx="581890" cy="843149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l" defTabSz="1042988" fontAlgn="auto">
              <a:spcBef>
                <a:spcPts val="0"/>
              </a:spcBef>
              <a:spcAft>
                <a:spcPts val="0"/>
              </a:spcAft>
            </a:pPr>
            <a:endParaRPr lang="ru-RU" sz="210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124" y="431426"/>
            <a:ext cx="1164169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 descr="E:\лог_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3655" y="224342"/>
            <a:ext cx="912168" cy="776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977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/>
              <a:t>конец </a:t>
            </a:r>
            <a:r>
              <a:rPr lang="en-US" dirty="0" smtClean="0"/>
              <a:t>XIX</a:t>
            </a:r>
            <a:r>
              <a:rPr lang="ru-RU" dirty="0" smtClean="0"/>
              <a:t> в. - начало </a:t>
            </a:r>
            <a:r>
              <a:rPr lang="en-US" dirty="0" smtClean="0"/>
              <a:t>XX</a:t>
            </a:r>
            <a:r>
              <a:rPr lang="ru-RU" dirty="0" smtClean="0"/>
              <a:t> в.</a:t>
            </a:r>
          </a:p>
        </p:txBody>
      </p:sp>
      <p:sp>
        <p:nvSpPr>
          <p:cNvPr id="16387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000" smtClean="0"/>
              <a:t>1890: А. Маршалл относит экономическую теорию к психологическим наукам</a:t>
            </a:r>
          </a:p>
          <a:p>
            <a:r>
              <a:rPr lang="ru-RU" sz="2000" smtClean="0"/>
              <a:t>1899: Т. Веблен публикует «Теорию праздного класса»</a:t>
            </a:r>
          </a:p>
          <a:p>
            <a:r>
              <a:rPr lang="ru-RU" sz="2000" smtClean="0"/>
              <a:t>1902: Г. Тард выпускает двухтомник «Экономическая психология»</a:t>
            </a:r>
          </a:p>
          <a:p>
            <a:r>
              <a:rPr lang="ru-RU" sz="2000" smtClean="0"/>
              <a:t>1906-08: в США возникает психология рекламы</a:t>
            </a:r>
          </a:p>
          <a:p>
            <a:r>
              <a:rPr lang="ru-RU" sz="2000" smtClean="0"/>
              <a:t>1911: Е.Е. Слуцкий пишет сочинение «Теория предельной полезности»</a:t>
            </a:r>
          </a:p>
          <a:p>
            <a:r>
              <a:rPr lang="ru-RU" sz="2000" smtClean="0"/>
              <a:t>1911: Й. Шумпетер публикует «Теорию экономического развития»</a:t>
            </a:r>
          </a:p>
          <a:p>
            <a:r>
              <a:rPr lang="ru-RU" sz="2000" smtClean="0"/>
              <a:t>1914: Г. Мюнстерберг публикует работу «Психология и экономическая жизнь»</a:t>
            </a:r>
          </a:p>
          <a:p>
            <a:r>
              <a:rPr lang="ru-RU" sz="2000" smtClean="0"/>
              <a:t>1917: Г. Мюнстерберг публикует работу «Бизнес-психология»</a:t>
            </a:r>
            <a:endParaRPr lang="ru-RU" smtClean="0"/>
          </a:p>
          <a:p>
            <a:endParaRPr lang="ru-RU" smtClean="0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" y="463138"/>
            <a:ext cx="581890" cy="843149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l" defTabSz="1042988" fontAlgn="auto">
              <a:spcBef>
                <a:spcPts val="0"/>
              </a:spcBef>
              <a:spcAft>
                <a:spcPts val="0"/>
              </a:spcAft>
            </a:pPr>
            <a:endParaRPr lang="ru-RU" sz="210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124" y="431426"/>
            <a:ext cx="1164169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3248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/>
              <a:t>в работах Г. </a:t>
            </a:r>
            <a:r>
              <a:rPr lang="ru-RU" dirty="0" err="1" smtClean="0"/>
              <a:t>Тарда</a:t>
            </a:r>
            <a:r>
              <a:rPr lang="ru-RU" dirty="0" smtClean="0"/>
              <a:t>:</a:t>
            </a:r>
          </a:p>
        </p:txBody>
      </p:sp>
      <p:sp>
        <p:nvSpPr>
          <p:cNvPr id="17411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ru-RU" sz="2000" dirty="0" smtClean="0"/>
              <a:t>Основой развития общества выступает социально-коммуникационная деятельность индивидов в форме подражания</a:t>
            </a:r>
            <a:r>
              <a:rPr lang="ru-RU" sz="2000" i="1" dirty="0" smtClean="0"/>
              <a:t> </a:t>
            </a:r>
            <a:r>
              <a:rPr lang="ru-RU" sz="2000" dirty="0" smtClean="0"/>
              <a:t>(имитации). </a:t>
            </a:r>
          </a:p>
          <a:p>
            <a:r>
              <a:rPr lang="ru-RU" sz="2000" dirty="0" smtClean="0"/>
              <a:t>Другим важным понятием в объяснении развития общества является «изобретение» (или «нововведение») – процесс адаптации к изменяющимся условиям окружающей среды. </a:t>
            </a:r>
          </a:p>
          <a:p>
            <a:r>
              <a:rPr lang="ru-RU" sz="2000" dirty="0" smtClean="0"/>
              <a:t>Все новое, что возникает в обществе (будь то идеи или материальные ценности) выступает результатом творческой деятельности немногочисленных одаренных личностей. </a:t>
            </a:r>
          </a:p>
          <a:p>
            <a:r>
              <a:rPr lang="ru-RU" sz="2000" dirty="0" smtClean="0"/>
              <a:t>Раз возникнув, новое явление приводит в действие процесс подражания. Это можно сравнить с кругами на воде, возникающими после падения капли: подражание чему-то новому постепенно охватывает все большую и большую массу людей, теряя при этом первоначальную силу. 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" y="463138"/>
            <a:ext cx="581890" cy="843149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l" defTabSz="1042988" fontAlgn="auto">
              <a:spcBef>
                <a:spcPts val="0"/>
              </a:spcBef>
              <a:spcAft>
                <a:spcPts val="0"/>
              </a:spcAft>
            </a:pPr>
            <a:endParaRPr lang="ru-RU" sz="210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124" y="431426"/>
            <a:ext cx="1164169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423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825</Words>
  <Application>Microsoft Office PowerPoint</Application>
  <PresentationFormat>Экран (4:3)</PresentationFormat>
  <Paragraphs>136</Paragraphs>
  <Slides>24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Презентация PowerPoint</vt:lpstr>
      <vt:lpstr>Предметная область</vt:lpstr>
      <vt:lpstr>Подходы к предмету  экономической психологии</vt:lpstr>
      <vt:lpstr>Белое пятно  на современной научной карте</vt:lpstr>
      <vt:lpstr>Диалектика А. Смита</vt:lpstr>
      <vt:lpstr>Первые  поведенческие экономисты</vt:lpstr>
      <vt:lpstr>Следующий шаг:</vt:lpstr>
      <vt:lpstr>конец XIX в. - начало XX в.</vt:lpstr>
      <vt:lpstr>в работах Г. Тарда:</vt:lpstr>
      <vt:lpstr>Второй этап развития  (первая половина XX в.)</vt:lpstr>
      <vt:lpstr>Третий этап развития  (1950-е – 1980-е гг.)</vt:lpstr>
      <vt:lpstr>Третий этап развития  (1950-е – 1980-е гг.)</vt:lpstr>
      <vt:lpstr>Современное  состояние</vt:lpstr>
      <vt:lpstr>Возникновение нейроэкономики</vt:lpstr>
      <vt:lpstr>Презентация PowerPoint</vt:lpstr>
      <vt:lpstr>Современное  состояние исследований</vt:lpstr>
      <vt:lpstr>Периоды  конвергенции и зоны разрыва</vt:lpstr>
      <vt:lpstr>Периоды  конвергенции и зоны разрыва</vt:lpstr>
      <vt:lpstr>Периоды  конвергенции и зоны разрыва</vt:lpstr>
      <vt:lpstr>Психология  и экономическая теория</vt:lpstr>
      <vt:lpstr> Выводы</vt:lpstr>
      <vt:lpstr>Парадигма активности</vt:lpstr>
      <vt:lpstr>Смещение конкуренции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dns1</dc:creator>
  <cp:lastModifiedBy>Александр</cp:lastModifiedBy>
  <cp:revision>14</cp:revision>
  <dcterms:created xsi:type="dcterms:W3CDTF">2015-04-23T04:20:18Z</dcterms:created>
  <dcterms:modified xsi:type="dcterms:W3CDTF">2016-03-21T09:41:32Z</dcterms:modified>
</cp:coreProperties>
</file>