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60" r:id="rId3"/>
    <p:sldId id="271" r:id="rId4"/>
    <p:sldId id="267" r:id="rId5"/>
    <p:sldId id="257" r:id="rId6"/>
    <p:sldId id="268" r:id="rId7"/>
    <p:sldId id="261" r:id="rId8"/>
    <p:sldId id="272" r:id="rId9"/>
    <p:sldId id="262" r:id="rId10"/>
    <p:sldId id="264" r:id="rId11"/>
    <p:sldId id="265" r:id="rId12"/>
    <p:sldId id="266" r:id="rId13"/>
    <p:sldId id="258" r:id="rId14"/>
    <p:sldId id="259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20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Пятница, 11 Март 16 г.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Пятница, 11 Март 16 г.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Пятница, 11 Март 16 г.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Пятница, 11 Март 16 г.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Пятница, 11 Март 16 г.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Пятница, 11 Март 16 г.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Пятница, 11 Март 16 г.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Пятница, 11 Март 16 г.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Пятница, 11 Март 16 г.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Пятница, 11 Март 16 г.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Пятница, 11 Март 16 г.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Пятница, 11 Март 16 г.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4.docx"/><Relationship Id="rId4" Type="http://schemas.openxmlformats.org/officeDocument/2006/relationships/image" Target="../media/image5.png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luwerlawonline.com/abstract.php?area=Journals&amp;id=WOCO2014020" TargetMode="External"/><Relationship Id="rId4" Type="http://schemas.openxmlformats.org/officeDocument/2006/relationships/hyperlink" Target="http://www.ep.ane.ru/archiv/2014/1" TargetMode="External"/><Relationship Id="rId5" Type="http://schemas.openxmlformats.org/officeDocument/2006/relationships/hyperlink" Target="https://www.competitionpolicyinternational.com/competition-issues-regarding-procurement-for-large-companies-and-suppliers-the-gazprom-case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apers.ssrn.com/sol3/papers.cfm?abstract_id=2392222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mailto:aes99@yandex.r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1.docx"/><Relationship Id="rId4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2.docx"/><Relationship Id="rId4" Type="http://schemas.openxmlformats.org/officeDocument/2006/relationships/image" Target="../media/image3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3.docx"/><Relationship Id="rId4" Type="http://schemas.openxmlformats.org/officeDocument/2006/relationships/image" Target="../media/image4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138050" y="1352966"/>
            <a:ext cx="8742956" cy="2125337"/>
          </a:xfrm>
        </p:spPr>
        <p:txBody>
          <a:bodyPr/>
          <a:lstStyle/>
          <a:p>
            <a:pPr algn="ctr"/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ru-RU" sz="1400" dirty="0"/>
              <a:t>Ежегодная научная конференция «Проблемы методологии современной экономической науки и ее практических аспектов в сфере конкурентной и промышленной политики</a:t>
            </a:r>
            <a:r>
              <a:rPr lang="ru-RU" sz="1400" dirty="0" smtClean="0"/>
              <a:t>»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15 </a:t>
            </a:r>
            <a:r>
              <a:rPr lang="ru-RU" sz="1400" dirty="0" smtClean="0"/>
              <a:t>марта 2016 года</a:t>
            </a:r>
            <a:br>
              <a:rPr lang="ru-RU" sz="1400" dirty="0" smtClean="0"/>
            </a:br>
            <a:r>
              <a:rPr lang="ru-RU" sz="1400" dirty="0" smtClean="0"/>
              <a:t>экономический факультет МГУ им. </a:t>
            </a:r>
            <a:r>
              <a:rPr lang="ru-RU" sz="1400" dirty="0" err="1" smtClean="0"/>
              <a:t>М.В.Ломоносова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3600" b="1" dirty="0" smtClean="0"/>
              <a:t>Выбор </a:t>
            </a:r>
            <a:r>
              <a:rPr lang="ru-RU" sz="3600" b="1" dirty="0"/>
              <a:t>дискретных институциональных альтернатив: что с чем сравниваем</a:t>
            </a:r>
            <a:r>
              <a:rPr lang="ru-RU" sz="3600" b="1" dirty="0" smtClean="0"/>
              <a:t>?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0416" y="3505200"/>
            <a:ext cx="6400800" cy="17526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/>
              <a:t>Шаститко А.Е.</a:t>
            </a:r>
          </a:p>
          <a:p>
            <a:pPr algn="ctr"/>
            <a:r>
              <a:rPr lang="ru-RU" dirty="0"/>
              <a:t>д</a:t>
            </a:r>
            <a:r>
              <a:rPr lang="ru-RU" dirty="0" smtClean="0"/>
              <a:t>.э.н., профессор</a:t>
            </a:r>
          </a:p>
          <a:p>
            <a:pPr algn="ctr"/>
            <a:r>
              <a:rPr lang="ru-RU" dirty="0" smtClean="0"/>
              <a:t>заведующий кафедрой конкурентной и промышленной политики экономического факультета МГУ им. </a:t>
            </a:r>
            <a:r>
              <a:rPr lang="ru-RU" dirty="0" err="1" smtClean="0"/>
              <a:t>М.В.Ломоносова</a:t>
            </a:r>
            <a:endParaRPr lang="ru-RU" dirty="0" smtClean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5926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0" y="381534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ru-RU" sz="3000" dirty="0" smtClean="0"/>
              <a:t>Институциональные соглашения </a:t>
            </a:r>
            <a:r>
              <a:rPr lang="ru-RU" sz="3000" dirty="0"/>
              <a:t>в случае соблюдения и нарушения условий минимизации </a:t>
            </a:r>
            <a:r>
              <a:rPr lang="ru-RU" sz="3000" dirty="0" smtClean="0"/>
              <a:t>ТАИ</a:t>
            </a:r>
            <a:endParaRPr lang="ru-RU" sz="3000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486201"/>
              </p:ext>
            </p:extLst>
          </p:nvPr>
        </p:nvGraphicFramePr>
        <p:xfrm>
          <a:off x="202909" y="1372134"/>
          <a:ext cx="8700347" cy="5424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Документ" r:id="rId3" imgW="5930900" imgH="2730500" progId="Word.Document.12">
                  <p:embed/>
                </p:oleObj>
              </mc:Choice>
              <mc:Fallback>
                <p:oleObj name="Документ" r:id="rId3" imgW="5930900" imgH="27305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2909" y="1372134"/>
                        <a:ext cx="8700347" cy="5424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8670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146832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№1. Трубные дела 2011-2015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42516"/>
            <a:ext cx="9144000" cy="561548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Голованова С., Шаститко А. </a:t>
            </a:r>
            <a:r>
              <a:rPr lang="ru-RU" b="1" dirty="0" smtClean="0"/>
              <a:t>Посредник – не то, о чем вы подумали</a:t>
            </a:r>
            <a:r>
              <a:rPr lang="ru-RU" dirty="0" smtClean="0"/>
              <a:t>. // Экономическая политика – 2016 - том</a:t>
            </a:r>
            <a:r>
              <a:rPr lang="ru-RU" dirty="0"/>
              <a:t> 11, № 1, с. 43-</a:t>
            </a:r>
            <a:r>
              <a:rPr lang="ru-RU" dirty="0" smtClean="0"/>
              <a:t>60</a:t>
            </a:r>
          </a:p>
          <a:p>
            <a:r>
              <a:rPr lang="en-US" dirty="0" err="1" smtClean="0"/>
              <a:t>Shastitko</a:t>
            </a:r>
            <a:r>
              <a:rPr lang="en-US" dirty="0" smtClean="0"/>
              <a:t> </a:t>
            </a:r>
            <a:r>
              <a:rPr lang="en-US" dirty="0"/>
              <a:t>A., </a:t>
            </a:r>
            <a:r>
              <a:rPr lang="en-US" dirty="0" err="1"/>
              <a:t>Golovanova</a:t>
            </a:r>
            <a:r>
              <a:rPr lang="en-US" dirty="0"/>
              <a:t> S.</a:t>
            </a:r>
            <a:r>
              <a:rPr lang="en-US" b="1" dirty="0"/>
              <a:t> Collusion in markets characterized by one large buyer: Lessons learned from an antitrust case in </a:t>
            </a:r>
            <a:r>
              <a:rPr lang="en-US" b="1" dirty="0"/>
              <a:t>R</a:t>
            </a:r>
            <a:r>
              <a:rPr lang="en-US" b="1" dirty="0" smtClean="0"/>
              <a:t>ussia</a:t>
            </a:r>
            <a:r>
              <a:rPr lang="en-US" dirty="0"/>
              <a:t> // Working papers of the Basic Research Program. — Vol. 49 of Economics. — National Research University Higher School of Economics Moscow, 2014. — P. 1–18. </a:t>
            </a:r>
            <a:r>
              <a:rPr lang="en-US" u="sng" dirty="0">
                <a:hlinkClick r:id="rId2"/>
              </a:rPr>
              <a:t>http://papers.ssrn.com/sol3/papers.cfm?abstract_id=</a:t>
            </a:r>
            <a:r>
              <a:rPr lang="en-US" u="sng" dirty="0" smtClean="0">
                <a:hlinkClick r:id="rId2"/>
              </a:rPr>
              <a:t>2392222</a:t>
            </a:r>
            <a:endParaRPr lang="ru-RU" u="sng" dirty="0" smtClean="0"/>
          </a:p>
          <a:p>
            <a:r>
              <a:rPr lang="en-US" dirty="0" err="1"/>
              <a:t>Shastitko</a:t>
            </a:r>
            <a:r>
              <a:rPr lang="en-US" dirty="0"/>
              <a:t> A., </a:t>
            </a:r>
            <a:r>
              <a:rPr lang="en-US" dirty="0" err="1"/>
              <a:t>Golovanova</a:t>
            </a:r>
            <a:r>
              <a:rPr lang="en-US" dirty="0"/>
              <a:t> S., </a:t>
            </a:r>
            <a:r>
              <a:rPr lang="en-US" dirty="0" err="1"/>
              <a:t>Avdasheva</a:t>
            </a:r>
            <a:r>
              <a:rPr lang="en-US" dirty="0"/>
              <a:t> S.</a:t>
            </a:r>
            <a:r>
              <a:rPr lang="en-US" i="1" dirty="0"/>
              <a:t> </a:t>
            </a:r>
            <a:r>
              <a:rPr lang="en-US" b="1" dirty="0"/>
              <a:t>Investigation of collusion in procurement of one </a:t>
            </a:r>
            <a:r>
              <a:rPr lang="en-US" b="1" dirty="0" err="1"/>
              <a:t>russian</a:t>
            </a:r>
            <a:r>
              <a:rPr lang="en-US" b="1" dirty="0"/>
              <a:t> large buyer</a:t>
            </a:r>
            <a:r>
              <a:rPr lang="en-US" dirty="0"/>
              <a:t> // World Competition. Law and Economics Review. — 2014. — Vol. 37, no. 2. — P. 235–247. </a:t>
            </a:r>
            <a:r>
              <a:rPr lang="en-US" u="sng" dirty="0" smtClean="0">
                <a:hlinkClick r:id="rId3"/>
              </a:rPr>
              <a:t>http</a:t>
            </a:r>
            <a:r>
              <a:rPr lang="en-US" u="sng" dirty="0">
                <a:hlinkClick r:id="rId3"/>
              </a:rPr>
              <a:t>://www.kluwerlawonline.com/abstract.php?area=Journals&amp;id=</a:t>
            </a:r>
            <a:r>
              <a:rPr lang="en-US" u="sng" dirty="0" smtClean="0">
                <a:hlinkClick r:id="rId3"/>
              </a:rPr>
              <a:t>WOCO2</a:t>
            </a:r>
            <a:endParaRPr lang="ru-RU" u="sng" dirty="0" smtClean="0"/>
          </a:p>
          <a:p>
            <a:r>
              <a:rPr lang="ru-RU" dirty="0"/>
              <a:t>Шаститко А., Голованова С. </a:t>
            </a:r>
            <a:r>
              <a:rPr lang="ru-RU" b="1" dirty="0"/>
              <a:t>Вопросы конкуренции в закупках капиталоемкой продукции крупным потребителем (уроки одного антимонопольного дела)</a:t>
            </a:r>
            <a:r>
              <a:rPr lang="ru-RU" i="1" dirty="0"/>
              <a:t> </a:t>
            </a:r>
            <a:r>
              <a:rPr lang="ru-RU" dirty="0"/>
              <a:t>// Экономическая политика. — 2014. — № 1. — С. 67–89. </a:t>
            </a:r>
            <a:r>
              <a:rPr lang="ru-RU" u="sng" dirty="0">
                <a:hlinkClick r:id="rId4"/>
              </a:rPr>
              <a:t>http://www.ep.ane.ru/archiv/2014/1</a:t>
            </a:r>
            <a:endParaRPr lang="ru-RU" dirty="0" smtClean="0"/>
          </a:p>
          <a:p>
            <a:r>
              <a:rPr lang="en-US" dirty="0" err="1" smtClean="0"/>
              <a:t>Shastitko</a:t>
            </a:r>
            <a:r>
              <a:rPr lang="en-US" dirty="0" smtClean="0"/>
              <a:t> </a:t>
            </a:r>
            <a:r>
              <a:rPr lang="en-US" dirty="0"/>
              <a:t>A., </a:t>
            </a:r>
            <a:r>
              <a:rPr lang="en-US" dirty="0" err="1"/>
              <a:t>Golovanova</a:t>
            </a:r>
            <a:r>
              <a:rPr lang="en-US" dirty="0"/>
              <a:t> S</a:t>
            </a:r>
            <a:r>
              <a:rPr lang="en-US" dirty="0" smtClean="0"/>
              <a:t>.</a:t>
            </a:r>
            <a:r>
              <a:rPr lang="ru-RU" dirty="0" smtClean="0"/>
              <a:t> </a:t>
            </a:r>
            <a:r>
              <a:rPr lang="en-US" b="1" dirty="0" smtClean="0"/>
              <a:t>Competition </a:t>
            </a:r>
            <a:r>
              <a:rPr lang="en-US" b="1" dirty="0"/>
              <a:t>issues regarding procurement for large companies and suppliers — the </a:t>
            </a:r>
            <a:r>
              <a:rPr lang="en-US" b="1" dirty="0" err="1"/>
              <a:t>gazprom</a:t>
            </a:r>
            <a:r>
              <a:rPr lang="en-US" b="1" dirty="0"/>
              <a:t> case</a:t>
            </a:r>
            <a:r>
              <a:rPr lang="en-US" i="1" dirty="0"/>
              <a:t> </a:t>
            </a:r>
            <a:r>
              <a:rPr lang="en-US" dirty="0"/>
              <a:t>// CPI Antitrust Chronicle. — 2013. — Vol. 11, no. 2. </a:t>
            </a:r>
            <a:r>
              <a:rPr lang="en-US" u="sng" dirty="0">
                <a:hlinkClick r:id="rId5"/>
              </a:rPr>
              <a:t>https://www.competitionpolicyinternational.com/competition-issues-regarding-procurement-for-large-companies-and-suppliers-the-gazprom-case/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1639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№2</a:t>
            </a:r>
            <a:r>
              <a:rPr lang="en-US" dirty="0" smtClean="0"/>
              <a:t>:</a:t>
            </a:r>
            <a:r>
              <a:rPr lang="ru-RU" dirty="0" smtClean="0"/>
              <a:t> Гражданско-правовые отношения с валютной составляющей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См. решение по делу </a:t>
            </a:r>
            <a:r>
              <a:rPr lang="ru-RU" dirty="0"/>
              <a:t>решение по делу </a:t>
            </a:r>
            <a:r>
              <a:rPr lang="ru-RU" dirty="0" err="1"/>
              <a:t>N</a:t>
            </a:r>
            <a:r>
              <a:rPr lang="ru-RU" dirty="0"/>
              <a:t> А40-No А40-83845/15-54-532 от 01.02.2016</a:t>
            </a:r>
            <a:r>
              <a:rPr lang="ru-RU" dirty="0"/>
              <a:t> </a:t>
            </a:r>
            <a:endParaRPr lang="en-US" dirty="0" smtClean="0"/>
          </a:p>
          <a:p>
            <a:r>
              <a:rPr lang="ru-RU" dirty="0" smtClean="0"/>
              <a:t>Проблема проектирования долгосрочных контрактов</a:t>
            </a:r>
          </a:p>
          <a:p>
            <a:r>
              <a:rPr lang="ru-RU" dirty="0" smtClean="0"/>
              <a:t>Надежность прогнозов</a:t>
            </a:r>
          </a:p>
          <a:p>
            <a:r>
              <a:rPr lang="ru-RU" dirty="0" smtClean="0"/>
              <a:t>Механизмы адаптации</a:t>
            </a:r>
          </a:p>
          <a:p>
            <a:r>
              <a:rPr lang="ru-RU" dirty="0" smtClean="0"/>
              <a:t>Суд – регулятор?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5753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346248"/>
            <a:ext cx="8229600" cy="990600"/>
          </a:xfrm>
        </p:spPr>
        <p:txBody>
          <a:bodyPr/>
          <a:lstStyle/>
          <a:p>
            <a:pPr algn="ctr"/>
            <a:r>
              <a:rPr lang="ru-RU" dirty="0" smtClean="0"/>
              <a:t>Выводы (1)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7285" y="1630946"/>
            <a:ext cx="8795882" cy="4578693"/>
          </a:xfrm>
        </p:spPr>
        <p:txBody>
          <a:bodyPr>
            <a:noAutofit/>
          </a:bodyPr>
          <a:lstStyle/>
          <a:p>
            <a:pPr algn="just"/>
            <a:r>
              <a:rPr lang="ru-RU" dirty="0"/>
              <a:t>Институты могут и должны рассматриваться как несовершенные не только в рамках сильной формы отбора – сравнения действующих институциональных устройств с идеальным (но недостижимым) эталоном, но и в рамках слабой формы отбора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Реализуемые </a:t>
            </a:r>
            <a:r>
              <a:rPr lang="ru-RU" dirty="0"/>
              <a:t>альтернативы, с одной стороны, могут замещать друг друга, но одновременно существуют возможность изменения каждой из альтернатив в сторону улучшения их характеристик с точки зрения вопросов координации и разрешения распределительных конфликтов – ключевых аспектов </a:t>
            </a:r>
            <a:r>
              <a:rPr lang="ru-RU" dirty="0" smtClean="0"/>
              <a:t>институтов.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1540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119220"/>
            <a:ext cx="8229600" cy="990600"/>
          </a:xfrm>
        </p:spPr>
        <p:txBody>
          <a:bodyPr/>
          <a:lstStyle/>
          <a:p>
            <a:pPr algn="ctr"/>
            <a:r>
              <a:rPr lang="ru-RU" dirty="0" smtClean="0"/>
              <a:t>Выводы (2)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463" y="957954"/>
            <a:ext cx="8738482" cy="4953000"/>
          </a:xfrm>
        </p:spPr>
        <p:txBody>
          <a:bodyPr>
            <a:noAutofit/>
          </a:bodyPr>
          <a:lstStyle/>
          <a:p>
            <a:pPr algn="just"/>
            <a:r>
              <a:rPr lang="ru-RU" dirty="0"/>
              <a:t>При обсуждении изъянов того или иного институционального устройства недостаточно применять презумпцию сравнительных преимуществ другой ДИА, но необходимо исследовать обстоятельства, обусловившие полученные результаты и варианты действий, позволяющие улучшить свойства параметров исходной ДИА</a:t>
            </a:r>
          </a:p>
          <a:p>
            <a:pPr algn="just"/>
            <a:r>
              <a:rPr lang="ru-RU" dirty="0"/>
              <a:t>Ответ на вопрос, следует ли в случае обнаружения изъянов институционального устройства предлагать переключение на другой вариант ДИА или применить инструментарий усовершенствования действующей ДИА, предполагает не только знание конкретных обстоятельств и свойств множества структурируемых экономических обменов (трансакций), но и соотношения переговорной силы и интересов основных влиятельных групп.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3256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Подробнее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72962"/>
            <a:ext cx="8229600" cy="4876800"/>
          </a:xfrm>
        </p:spPr>
        <p:txBody>
          <a:bodyPr/>
          <a:lstStyle/>
          <a:p>
            <a:r>
              <a:rPr lang="ru-RU" dirty="0" smtClean="0"/>
              <a:t>Шаститко А.Е. Выбор дискретных институциональных альтернатив</a:t>
            </a:r>
            <a:r>
              <a:rPr lang="en-US" dirty="0" smtClean="0"/>
              <a:t>: </a:t>
            </a:r>
            <a:r>
              <a:rPr lang="ru-RU" dirty="0" smtClean="0"/>
              <a:t>что с чем сравниваем? </a:t>
            </a:r>
            <a:r>
              <a:rPr lang="en-US" dirty="0" smtClean="0"/>
              <a:t>//</a:t>
            </a:r>
            <a:r>
              <a:rPr lang="ru-RU" dirty="0" smtClean="0"/>
              <a:t> Общественные науки и современность. 2016. №4. (в печати)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026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3"/>
          <p:cNvSpPr>
            <a:spLocks noGrp="1"/>
          </p:cNvSpPr>
          <p:nvPr>
            <p:ph type="title"/>
          </p:nvPr>
        </p:nvSpPr>
        <p:spPr>
          <a:xfrm>
            <a:off x="457200" y="2452434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Спасибо за внимание!</a:t>
            </a:r>
            <a:br>
              <a:rPr lang="ru-RU" dirty="0" smtClean="0"/>
            </a:br>
            <a:r>
              <a:rPr lang="en-US" dirty="0" smtClean="0">
                <a:hlinkClick r:id="rId2"/>
              </a:rPr>
              <a:t>aes99@yandex.ru</a:t>
            </a:r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4842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3"/>
          <p:cNvSpPr>
            <a:spLocks noGrp="1"/>
          </p:cNvSpPr>
          <p:nvPr>
            <p:ph type="title"/>
          </p:nvPr>
        </p:nvSpPr>
        <p:spPr>
          <a:xfrm>
            <a:off x="457200" y="1749888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C</a:t>
            </a:r>
            <a:r>
              <a:rPr lang="ru-RU" dirty="0" err="1"/>
              <a:t>уществует</a:t>
            </a:r>
            <a:r>
              <a:rPr lang="ru-RU" dirty="0"/>
              <a:t> много способов делать неправильные вещи и совсем немного </a:t>
            </a:r>
            <a:r>
              <a:rPr lang="ru-RU" dirty="0" smtClean="0"/>
              <a:t>– правильные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(</a:t>
            </a:r>
            <a:r>
              <a:rPr lang="en-US" dirty="0" err="1" smtClean="0"/>
              <a:t>Coase</a:t>
            </a:r>
            <a:r>
              <a:rPr lang="en-US" dirty="0" smtClean="0"/>
              <a:t>, 1999</a:t>
            </a:r>
            <a:r>
              <a:rPr lang="ru-RU" dirty="0" smtClean="0"/>
              <a:t>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3151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0" y="850938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Классификация ситуаций с ошибками </a:t>
            </a:r>
            <a:r>
              <a:rPr lang="en-US" sz="3600" dirty="0"/>
              <a:t>I</a:t>
            </a:r>
            <a:r>
              <a:rPr lang="ru-RU" sz="3600" dirty="0"/>
              <a:t> и </a:t>
            </a:r>
            <a:r>
              <a:rPr lang="en-US" sz="3600" dirty="0"/>
              <a:t>II</a:t>
            </a:r>
            <a:r>
              <a:rPr lang="ru-RU" sz="3600" dirty="0"/>
              <a:t> рода в </a:t>
            </a:r>
            <a:r>
              <a:rPr lang="ru-RU" sz="3600" dirty="0" err="1"/>
              <a:t>правоприменении</a:t>
            </a:r>
            <a:r>
              <a:rPr lang="ru-RU" sz="3600" dirty="0"/>
              <a:t> и </a:t>
            </a:r>
            <a:r>
              <a:rPr lang="ru-RU" sz="3600" dirty="0" err="1"/>
              <a:t>правоустановлении</a:t>
            </a:r>
            <a:r>
              <a:rPr lang="ru-RU" sz="3600" dirty="0"/>
              <a:t> </a:t>
            </a:r>
            <a:r>
              <a:rPr lang="ru-RU" sz="3600" dirty="0" smtClean="0"/>
              <a:t>(Шаститко, 2013)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9291455"/>
              </p:ext>
            </p:extLst>
          </p:nvPr>
        </p:nvGraphicFramePr>
        <p:xfrm>
          <a:off x="258151" y="1943100"/>
          <a:ext cx="8507947" cy="4309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Документ" r:id="rId3" imgW="5867400" imgH="2971800" progId="Word.Document.12">
                  <p:embed/>
                </p:oleObj>
              </mc:Choice>
              <mc:Fallback>
                <p:oleObj name="Документ" r:id="rId3" imgW="5867400" imgH="2971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8151" y="1943100"/>
                        <a:ext cx="8507947" cy="4309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1497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Что известно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Институты имеют значение</a:t>
            </a:r>
          </a:p>
          <a:p>
            <a:r>
              <a:rPr lang="ru-RU" dirty="0" smtClean="0"/>
              <a:t>Институты не бывают совершенными</a:t>
            </a:r>
          </a:p>
          <a:p>
            <a:r>
              <a:rPr lang="ru-RU" dirty="0" smtClean="0"/>
              <a:t>Институты разнообразны и поддаются классификации</a:t>
            </a:r>
          </a:p>
          <a:p>
            <a:r>
              <a:rPr lang="ru-RU" dirty="0" smtClean="0"/>
              <a:t>Институты различаются координационными и распределительными аспектами</a:t>
            </a:r>
          </a:p>
          <a:p>
            <a:r>
              <a:rPr lang="ru-RU" dirty="0" smtClean="0"/>
              <a:t>Разные институты могут использоваться для организации одних и тех же обменов (по объекту) – институциональная конкуренция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4773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Мотивация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Сохраняется неясность, из дискретных структурных альтернатив с какими именно характеристиками мы выбираем? Достаточно ли одного утверждения что институты несовершенные и одна ДИА обладает определенным преимуществом по сравнению с другой ДИА? </a:t>
            </a:r>
          </a:p>
          <a:p>
            <a:r>
              <a:rPr lang="ru-RU" dirty="0" smtClean="0"/>
              <a:t>Недостающее звено?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8951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Уильямсон о ДИА (Уильямсон, 1996)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«Хотя экономическая теория </a:t>
            </a:r>
            <a:r>
              <a:rPr lang="ru-RU" dirty="0" err="1"/>
              <a:t>трансакционных</a:t>
            </a:r>
            <a:r>
              <a:rPr lang="ru-RU" dirty="0"/>
              <a:t> издержек иногда использует предельный анализ, как правило, обращение к этой теории подразумевает сравнительную институциональную оценку </a:t>
            </a:r>
            <a:r>
              <a:rPr lang="ru-RU" i="1" dirty="0"/>
              <a:t>дискретных институциональных </a:t>
            </a:r>
            <a:r>
              <a:rPr lang="ru-RU" i="1" dirty="0" smtClean="0"/>
              <a:t>альтернатив</a:t>
            </a:r>
            <a:r>
              <a:rPr lang="ru-RU" dirty="0" smtClean="0"/>
              <a:t>, </a:t>
            </a:r>
            <a:r>
              <a:rPr lang="ru-RU" dirty="0"/>
              <a:t>среди которых классическая рыночная контрактация расположена на одном полюсе, централизованная иерархическая организация – на другом, смешанные разновидности внутрифирменной и рыночной организации – в промежутке»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6507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386352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</a:t>
            </a:r>
            <a:r>
              <a:rPr lang="ru-RU" dirty="0" smtClean="0"/>
              <a:t>ринципы экономического анализа в рамках НИЭТ</a:t>
            </a:r>
            <a:r>
              <a:rPr lang="en-US" dirty="0" smtClean="0"/>
              <a:t>:</a:t>
            </a:r>
            <a:r>
              <a:rPr lang="ru-RU" dirty="0" smtClean="0"/>
              <a:t> уточнение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66520"/>
            <a:ext cx="9144000" cy="52578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Совершенных </a:t>
            </a:r>
            <a:r>
              <a:rPr lang="ru-RU" dirty="0"/>
              <a:t>– в смысле идеальных - институтов не было, нет и не может быть. Аналогично - описание экономических обменов с нулевыми </a:t>
            </a:r>
            <a:r>
              <a:rPr lang="ru-RU" dirty="0" err="1"/>
              <a:t>трансакционными</a:t>
            </a:r>
            <a:r>
              <a:rPr lang="ru-RU" dirty="0"/>
              <a:t> </a:t>
            </a:r>
            <a:r>
              <a:rPr lang="ru-RU" dirty="0" smtClean="0"/>
              <a:t>издержками (разница лишь – явно или имплицитно).</a:t>
            </a:r>
            <a:endParaRPr lang="ru-RU" dirty="0"/>
          </a:p>
          <a:p>
            <a:r>
              <a:rPr lang="ru-RU" dirty="0" smtClean="0"/>
              <a:t>Выбирать </a:t>
            </a:r>
            <a:r>
              <a:rPr lang="ru-RU" dirty="0"/>
              <a:t>необходимо из </a:t>
            </a:r>
            <a:r>
              <a:rPr lang="ru-RU" dirty="0" smtClean="0"/>
              <a:t>доступных альтернатив</a:t>
            </a:r>
            <a:r>
              <a:rPr lang="ru-RU" dirty="0"/>
              <a:t>. Однако для этого </a:t>
            </a:r>
            <a:r>
              <a:rPr lang="ru-RU" dirty="0" smtClean="0"/>
              <a:t>необходима информация об этих альтернативах.</a:t>
            </a:r>
            <a:endParaRPr lang="ru-RU" dirty="0"/>
          </a:p>
          <a:p>
            <a:r>
              <a:rPr lang="ru-RU" dirty="0"/>
              <a:t>С</a:t>
            </a:r>
            <a:r>
              <a:rPr lang="ru-RU" dirty="0" smtClean="0"/>
              <a:t>равнительные </a:t>
            </a:r>
            <a:r>
              <a:rPr lang="ru-RU" dirty="0"/>
              <a:t>преимущества и </a:t>
            </a:r>
            <a:r>
              <a:rPr lang="ru-RU" dirty="0" smtClean="0"/>
              <a:t>изъяны ДИА</a:t>
            </a:r>
            <a:r>
              <a:rPr lang="en-US" dirty="0" smtClean="0"/>
              <a:t>:</a:t>
            </a:r>
            <a:r>
              <a:rPr lang="ru-RU" dirty="0" smtClean="0"/>
              <a:t> свойства</a:t>
            </a:r>
            <a:r>
              <a:rPr lang="ru-RU" dirty="0"/>
              <a:t>, которые не зависят от среды, в которых эти альтернативы будут реализованы</a:t>
            </a:r>
            <a:r>
              <a:rPr lang="ru-RU" dirty="0" smtClean="0"/>
              <a:t>, </a:t>
            </a:r>
            <a:r>
              <a:rPr lang="ru-RU" dirty="0"/>
              <a:t>и те свойства, которые чувствительны к контексту и потому должны рассматриваться обособленно.</a:t>
            </a:r>
          </a:p>
          <a:p>
            <a:r>
              <a:rPr lang="ru-RU" dirty="0" smtClean="0"/>
              <a:t>Предлагаемый </a:t>
            </a:r>
            <a:r>
              <a:rPr lang="ru-RU" dirty="0"/>
              <a:t>подход не только не исключает, </a:t>
            </a:r>
            <a:r>
              <a:rPr lang="ru-RU" dirty="0" smtClean="0"/>
              <a:t>но и </a:t>
            </a:r>
            <a:r>
              <a:rPr lang="ru-RU" dirty="0"/>
              <a:t>предполагает  поиск наилучшего из возможных вариантов реализации той или иной альтернативы, или, иными словами – ее дизайна. </a:t>
            </a:r>
            <a:endParaRPr lang="ru-RU" dirty="0" smtClean="0"/>
          </a:p>
          <a:p>
            <a:r>
              <a:rPr lang="ru-RU" dirty="0" smtClean="0"/>
              <a:t>Самостоятельный вопрос – каким образом </a:t>
            </a:r>
            <a:r>
              <a:rPr lang="ru-RU" dirty="0"/>
              <a:t>понять, является ли тот или иной вариант лучшим, а не просто реализуемым с наибольшей </a:t>
            </a:r>
            <a:r>
              <a:rPr lang="ru-RU" dirty="0" smtClean="0"/>
              <a:t>вероятностью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2859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Симметричное и асимметричное несовершенство институтов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2439518"/>
              </p:ext>
            </p:extLst>
          </p:nvPr>
        </p:nvGraphicFramePr>
        <p:xfrm>
          <a:off x="386792" y="2305565"/>
          <a:ext cx="8300008" cy="21122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Документ" r:id="rId3" imgW="6362700" imgH="1079500" progId="Word.Document.12">
                  <p:embed/>
                </p:oleObj>
              </mc:Choice>
              <mc:Fallback>
                <p:oleObj name="Документ" r:id="rId3" imgW="6362700" imgH="10795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6792" y="2305565"/>
                        <a:ext cx="8300008" cy="21122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9174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3"/>
          <p:cNvSpPr>
            <a:spLocks noGrp="1"/>
          </p:cNvSpPr>
          <p:nvPr>
            <p:ph type="title"/>
          </p:nvPr>
        </p:nvSpPr>
        <p:spPr>
          <a:xfrm>
            <a:off x="0" y="680448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Условия выбора структурных альтернатив с учетом эффекта асимметричного дизайна гибридной формы и иерархии</a:t>
            </a:r>
            <a:r>
              <a:rPr lang="ru-RU" dirty="0"/>
              <a:t> </a:t>
            </a: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498934"/>
              </p:ext>
            </p:extLst>
          </p:nvPr>
        </p:nvGraphicFramePr>
        <p:xfrm>
          <a:off x="588211" y="2016228"/>
          <a:ext cx="8203999" cy="4815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Документ" r:id="rId3" imgW="6210300" imgH="3644900" progId="Word.Document.12">
                  <p:embed/>
                </p:oleObj>
              </mc:Choice>
              <mc:Fallback>
                <p:oleObj name="Документ" r:id="rId3" imgW="6210300" imgH="36449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8211" y="2016228"/>
                        <a:ext cx="8203999" cy="48150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38921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Ясность.thmx</Template>
  <TotalTime>5082</TotalTime>
  <Words>636</Words>
  <Application>Microsoft Macintosh PowerPoint</Application>
  <PresentationFormat>Экран (4:3)</PresentationFormat>
  <Paragraphs>48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Ясность</vt:lpstr>
      <vt:lpstr>Документ Microsoft Word</vt:lpstr>
      <vt:lpstr>  Ежегодная научная конференция «Проблемы методологии современной экономической науки и ее практических аспектов в сфере конкурентной и промышленной политики» 15 марта 2016 года экономический факультет МГУ им. М.В.Ломоносова Выбор дискретных институциональных альтернатив: что с чем сравниваем?</vt:lpstr>
      <vt:lpstr>Cуществует много способов делать неправильные вещи и совсем немного – правильные  (Coase, 1999) </vt:lpstr>
      <vt:lpstr>Классификация ситуаций с ошибками I и II рода в правоприменении и правоустановлении (Шаститко, 2013) </vt:lpstr>
      <vt:lpstr>Что известно</vt:lpstr>
      <vt:lpstr>Мотивация</vt:lpstr>
      <vt:lpstr>Уильямсон о ДИА (Уильямсон, 1996)</vt:lpstr>
      <vt:lpstr>Принципы экономического анализа в рамках НИЭТ: уточнение</vt:lpstr>
      <vt:lpstr>Симметричное и асимметричное несовершенство институтов</vt:lpstr>
      <vt:lpstr>Условия выбора структурных альтернатив с учетом эффекта асимметричного дизайна гибридной формы и иерархии </vt:lpstr>
      <vt:lpstr>Институциональные соглашения в случае соблюдения и нарушения условий минимизации ТАИ</vt:lpstr>
      <vt:lpstr>Пример №1. Трубные дела 2011-2015</vt:lpstr>
      <vt:lpstr>Пример №2: Гражданско-правовые отношения с валютной составляющей</vt:lpstr>
      <vt:lpstr>Выводы (1)</vt:lpstr>
      <vt:lpstr>Выводы (2)</vt:lpstr>
      <vt:lpstr>Подробнее</vt:lpstr>
      <vt:lpstr>Спасибо за внимание! aes99@yandex.ru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Выбор дискретных институциональных альтернатив: что с чем сравниваем?</dc:title>
  <dc:creator>944271 Шаститко</dc:creator>
  <cp:lastModifiedBy>944271 Шаститко</cp:lastModifiedBy>
  <cp:revision>22</cp:revision>
  <dcterms:created xsi:type="dcterms:W3CDTF">2016-03-11T07:03:52Z</dcterms:created>
  <dcterms:modified xsi:type="dcterms:W3CDTF">2016-03-14T19:46:06Z</dcterms:modified>
</cp:coreProperties>
</file>