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F06F-8166-4BA2-A206-CCAE3D5CF01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7EFC6-E22C-4598-9813-40C502B9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моделирования социальных процессов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105400"/>
            <a:ext cx="6400800" cy="1752600"/>
          </a:xfrm>
        </p:spPr>
        <p:txBody>
          <a:bodyPr/>
          <a:lstStyle/>
          <a:p>
            <a:r>
              <a:rPr lang="ru-RU" dirty="0" smtClean="0"/>
              <a:t>Самсонова Наталья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283968" y="2852936"/>
            <a:ext cx="72008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004048" y="2852936"/>
            <a:ext cx="792088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796136" y="2852936"/>
            <a:ext cx="936104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732240" y="2852936"/>
            <a:ext cx="72008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452320" y="2852936"/>
            <a:ext cx="792088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635896" y="2852936"/>
            <a:ext cx="648072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15816" y="2852936"/>
            <a:ext cx="72008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2852936"/>
            <a:ext cx="72008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2852936"/>
            <a:ext cx="648072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052736"/>
          <a:ext cx="7416824" cy="1761513"/>
        </p:xfrm>
        <a:graphic>
          <a:graphicData uri="http://schemas.openxmlformats.org/drawingml/2006/table">
            <a:tbl>
              <a:tblPr/>
              <a:tblGrid>
                <a:gridCol w="694123"/>
                <a:gridCol w="694123"/>
                <a:gridCol w="694123"/>
                <a:gridCol w="694123"/>
                <a:gridCol w="694123"/>
                <a:gridCol w="705849"/>
                <a:gridCol w="792088"/>
                <a:gridCol w="936104"/>
                <a:gridCol w="720080"/>
                <a:gridCol w="792088"/>
              </a:tblGrid>
              <a:tr h="5392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 население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муж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жен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 население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муж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жен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 население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муж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жен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627,0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290,7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336,3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623,2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289,8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333,4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623,0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291,5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331,5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40466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itchFamily="82" charset="0"/>
              </a:rPr>
              <a:t>Прогнозная численность население Республики Карелия до 2025 года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4509120"/>
          <a:ext cx="6552727" cy="1080120"/>
        </p:xfrm>
        <a:graphic>
          <a:graphicData uri="http://schemas.openxmlformats.org/drawingml/2006/table">
            <a:tbl>
              <a:tblPr/>
              <a:tblGrid>
                <a:gridCol w="1614091"/>
                <a:gridCol w="1644752"/>
                <a:gridCol w="1646942"/>
                <a:gridCol w="1646942"/>
              </a:tblGrid>
              <a:tr h="465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7669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7508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7267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3933056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itchFamily="82" charset="0"/>
              </a:rPr>
              <a:t>Прогнозное число рожденных за год детей до 2025 года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632,5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288,4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344,1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618,9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968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282,4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273,8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600,2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336,5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326,3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7418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851920" y="5589240"/>
            <a:ext cx="360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27584" y="2852936"/>
            <a:ext cx="648072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ФСГС: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6604" r="19765" b="4986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Gabriola" pitchFamily="82" charset="0"/>
              </a:rPr>
              <a:t>Политика развития регионов является одним из приоритетных направлений государственного регулирования в Российской </a:t>
            </a:r>
            <a:r>
              <a:rPr lang="ru-RU" dirty="0" smtClean="0">
                <a:latin typeface="Gabriola" pitchFamily="82" charset="0"/>
              </a:rPr>
              <a:t>Федерации.</a:t>
            </a:r>
          </a:p>
          <a:p>
            <a:r>
              <a:rPr lang="ru-RU" dirty="0">
                <a:latin typeface="Gabriola" pitchFamily="82" charset="0"/>
              </a:rPr>
              <a:t>Любое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развитие</a:t>
            </a:r>
            <a:r>
              <a:rPr lang="ru-RU" dirty="0">
                <a:latin typeface="Gabriola" pitchFamily="82" charset="0"/>
              </a:rPr>
              <a:t> предполагает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изменение</a:t>
            </a:r>
            <a:r>
              <a:rPr lang="ru-RU" dirty="0">
                <a:latin typeface="Gabriola" pitchFamily="82" charset="0"/>
              </a:rPr>
              <a:t> в функционировании сформировавшейся системы 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угрозу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возникновения нежелательных </a:t>
            </a:r>
            <a:r>
              <a:rPr lang="ru-RU" dirty="0" smtClean="0">
                <a:latin typeface="Gabriola" pitchFamily="82" charset="0"/>
              </a:rPr>
              <a:t>последствий. </a:t>
            </a:r>
          </a:p>
          <a:p>
            <a:r>
              <a:rPr lang="ru-RU" sz="3500" dirty="0">
                <a:latin typeface="Gabriola" pitchFamily="82" charset="0"/>
              </a:rPr>
              <a:t>Для 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выявления</a:t>
            </a:r>
            <a:r>
              <a:rPr lang="ru-RU" sz="3500" dirty="0">
                <a:latin typeface="Gabriola" pitchFamily="82" charset="0"/>
              </a:rPr>
              <a:t> возможных 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последствий</a:t>
            </a:r>
            <a:r>
              <a:rPr lang="ru-RU" sz="3500" dirty="0">
                <a:latin typeface="Gabriola" pitchFamily="82" charset="0"/>
              </a:rPr>
              <a:t> и определения направлений реформирования </a:t>
            </a:r>
            <a:r>
              <a:rPr lang="ru-RU" sz="3500" dirty="0" smtClean="0">
                <a:latin typeface="Gabriola" pitchFamily="82" charset="0"/>
              </a:rPr>
              <a:t>применяется </a:t>
            </a:r>
            <a:r>
              <a:rPr lang="ru-RU" sz="3500" dirty="0">
                <a:latin typeface="Gabriola" pitchFamily="82" charset="0"/>
              </a:rPr>
              <a:t>имитационное моделирование, позволяющее проанализировать поведение социальной структуры населения и 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реакцию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 изменение </a:t>
            </a:r>
            <a:r>
              <a:rPr lang="ru-RU" sz="3500" dirty="0">
                <a:latin typeface="Gabriola" pitchFamily="82" charset="0"/>
              </a:rPr>
              <a:t>социально-экономической системы.</a:t>
            </a:r>
          </a:p>
          <a:p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1315" r="14203" b="19274"/>
          <a:stretch>
            <a:fillRect/>
          </a:stretch>
        </p:blipFill>
        <p:spPr bwMode="auto">
          <a:xfrm>
            <a:off x="0" y="0"/>
            <a:ext cx="588169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5148064" y="764704"/>
            <a:ext cx="3995936" cy="3925670"/>
          </a:xfrm>
          <a:prstGeom prst="wedgeEllipseCallout">
            <a:avLst>
              <a:gd name="adj1" fmla="val -73932"/>
              <a:gd name="adj2" fmla="val 132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4902" t="27539" r="25293" b="24414"/>
          <a:stretch>
            <a:fillRect/>
          </a:stretch>
        </p:blipFill>
        <p:spPr bwMode="auto">
          <a:xfrm>
            <a:off x="5796136" y="1556792"/>
            <a:ext cx="2881658" cy="20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b348de15a0a5c94f9c35b60b504025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4533565" cy="2357454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Карелия</a:t>
            </a:r>
            <a:endParaRPr lang="ru-RU" dirty="0"/>
          </a:p>
        </p:txBody>
      </p:sp>
      <p:pic>
        <p:nvPicPr>
          <p:cNvPr id="4" name="Содержимое 3" descr="карелия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2603769" cy="4525963"/>
          </a:xfrm>
        </p:spPr>
      </p:pic>
      <p:pic>
        <p:nvPicPr>
          <p:cNvPr id="5" name="Picture 2" descr="http://ksmf.ru/works/1977/karelia.jpg"/>
          <p:cNvPicPr>
            <a:picLocks noChangeAspect="1" noChangeArrowheads="1"/>
          </p:cNvPicPr>
          <p:nvPr/>
        </p:nvPicPr>
        <p:blipFill>
          <a:blip r:embed="rId4" cstate="print"/>
          <a:srcRect l="5293"/>
          <a:stretch>
            <a:fillRect/>
          </a:stretch>
        </p:blipFill>
        <p:spPr bwMode="auto">
          <a:xfrm rot="493995">
            <a:off x="952318" y="1738053"/>
            <a:ext cx="2706258" cy="448627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1465" t="24609" r="49828" b="25586"/>
          <a:stretch>
            <a:fillRect/>
          </a:stretch>
        </p:blipFill>
        <p:spPr bwMode="auto">
          <a:xfrm>
            <a:off x="4211960" y="2420888"/>
            <a:ext cx="4577755" cy="351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4vector.com/i/free-vector-karelia-0_056518_karelia-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699792" cy="269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12465" r="26919" b="9695"/>
          <a:stretch>
            <a:fillRect/>
          </a:stretch>
        </p:blipFill>
        <p:spPr bwMode="auto">
          <a:xfrm>
            <a:off x="251520" y="332656"/>
            <a:ext cx="8568952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7994" t="36565" r="39153" b="28255"/>
          <a:stretch>
            <a:fillRect/>
          </a:stretch>
        </p:blipFill>
        <p:spPr bwMode="auto">
          <a:xfrm>
            <a:off x="323528" y="404664"/>
            <a:ext cx="50405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4581128"/>
            <a:ext cx="471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5" y="4653136"/>
            <a:ext cx="1080120" cy="4411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3933056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itchFamily="82" charset="0"/>
              </a:rPr>
              <a:t>где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Nx</a:t>
            </a:r>
            <a:r>
              <a:rPr lang="en-US" sz="2400" dirty="0">
                <a:latin typeface="Gabriola" pitchFamily="82" charset="0"/>
              </a:rPr>
              <a:t> – </a:t>
            </a:r>
            <a:r>
              <a:rPr lang="ru-RU" sz="2400" dirty="0">
                <a:latin typeface="Gabriola" pitchFamily="82" charset="0"/>
              </a:rPr>
              <a:t>вероятность родившихся дожить до возраста </a:t>
            </a:r>
            <a:r>
              <a:rPr lang="ru-RU" sz="2400" b="1" dirty="0" err="1">
                <a:latin typeface="Gabriola" pitchFamily="82" charset="0"/>
              </a:rPr>
              <a:t>х</a:t>
            </a:r>
            <a:r>
              <a:rPr lang="ru-RU" sz="2400" dirty="0">
                <a:latin typeface="Gabriola" pitchFamily="82" charset="0"/>
              </a:rPr>
              <a:t> умереть в этом же возрасте;</a:t>
            </a:r>
          </a:p>
          <a:p>
            <a:r>
              <a:rPr lang="ru-RU" sz="2400" b="1" dirty="0">
                <a:latin typeface="Gabriola" pitchFamily="82" charset="0"/>
              </a:rPr>
              <a:t> </a:t>
            </a:r>
            <a:r>
              <a:rPr lang="en-US" sz="2400" b="1" dirty="0">
                <a:latin typeface="Gabriola" pitchFamily="82" charset="0"/>
              </a:rPr>
              <a:t>Lx</a:t>
            </a:r>
            <a:r>
              <a:rPr lang="ru-RU" sz="2400" b="1" dirty="0">
                <a:latin typeface="Gabriola" pitchFamily="82" charset="0"/>
              </a:rPr>
              <a:t>  </a:t>
            </a:r>
            <a:r>
              <a:rPr lang="ru-RU" sz="2400" dirty="0">
                <a:latin typeface="Gabriola" pitchFamily="82" charset="0"/>
              </a:rPr>
              <a:t>- вероятность для родившихся дожить до возраста </a:t>
            </a:r>
            <a:r>
              <a:rPr lang="ru-RU" sz="2400" b="1" dirty="0" err="1">
                <a:latin typeface="Gabriola" pitchFamily="82" charset="0"/>
              </a:rPr>
              <a:t>х</a:t>
            </a:r>
            <a:r>
              <a:rPr lang="ru-RU" sz="2400" dirty="0">
                <a:latin typeface="Gabriola" pitchFamily="82" charset="0"/>
              </a:rPr>
              <a:t>  лет;</a:t>
            </a:r>
          </a:p>
          <a:p>
            <a:r>
              <a:rPr lang="en-US" sz="2400" b="1" dirty="0" err="1">
                <a:latin typeface="Gabriola" pitchFamily="82" charset="0"/>
              </a:rPr>
              <a:t>Qx</a:t>
            </a:r>
            <a:r>
              <a:rPr lang="en-US" sz="2400" dirty="0">
                <a:latin typeface="Gabriola" pitchFamily="82" charset="0"/>
              </a:rPr>
              <a:t> </a:t>
            </a:r>
            <a:r>
              <a:rPr lang="ru-RU" sz="2400" dirty="0">
                <a:latin typeface="Gabriola" pitchFamily="82" charset="0"/>
              </a:rPr>
              <a:t>- вероятность для тех, кто дожил до </a:t>
            </a:r>
            <a:r>
              <a:rPr lang="ru-RU" sz="2400" b="1" dirty="0" err="1">
                <a:latin typeface="Gabriola" pitchFamily="82" charset="0"/>
              </a:rPr>
              <a:t>х</a:t>
            </a:r>
            <a:r>
              <a:rPr lang="ru-RU" sz="2400" dirty="0">
                <a:latin typeface="Gabriola" pitchFamily="82" charset="0"/>
              </a:rPr>
              <a:t>  лет, умереть в возрасте </a:t>
            </a:r>
            <a:r>
              <a:rPr lang="ru-RU" sz="2400" b="1" dirty="0" err="1">
                <a:latin typeface="Gabriola" pitchFamily="82" charset="0"/>
              </a:rPr>
              <a:t>х</a:t>
            </a:r>
            <a:r>
              <a:rPr lang="ru-RU" sz="2400" dirty="0">
                <a:latin typeface="Gabriola" pitchFamily="82" charset="0"/>
              </a:rPr>
              <a:t> 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04663"/>
            <a:ext cx="1008112" cy="851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4766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  </a:t>
            </a:r>
            <a:r>
              <a:rPr lang="en-US" sz="2800" i="1" dirty="0" smtClean="0"/>
              <a:t>F</a:t>
            </a:r>
            <a:r>
              <a:rPr lang="ru-RU" sz="2800" i="1" dirty="0" smtClean="0"/>
              <a:t> </a:t>
            </a:r>
            <a:r>
              <a:rPr lang="ru-RU" sz="2800" i="1" dirty="0"/>
              <a:t>=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91672" y="1844824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itchFamily="82" charset="0"/>
              </a:rPr>
              <a:t>где </a:t>
            </a:r>
            <a:r>
              <a:rPr lang="en-US" sz="2400" b="1" dirty="0">
                <a:latin typeface="Gabriola" pitchFamily="82" charset="0"/>
              </a:rPr>
              <a:t>F</a:t>
            </a:r>
            <a:r>
              <a:rPr lang="en-US" sz="2400" dirty="0">
                <a:latin typeface="Gabriola" pitchFamily="82" charset="0"/>
              </a:rPr>
              <a:t> – </a:t>
            </a:r>
            <a:r>
              <a:rPr lang="ru-RU" sz="2400" dirty="0">
                <a:latin typeface="Gabriola" pitchFamily="82" charset="0"/>
              </a:rPr>
              <a:t>специальный коэффициент рождаемости;</a:t>
            </a:r>
          </a:p>
          <a:p>
            <a:r>
              <a:rPr lang="en-US" sz="2400" b="1" dirty="0">
                <a:latin typeface="Gabriola" pitchFamily="82" charset="0"/>
              </a:rPr>
              <a:t>N</a:t>
            </a:r>
            <a:r>
              <a:rPr lang="ru-RU" sz="2400" dirty="0">
                <a:latin typeface="Gabriola" pitchFamily="82" charset="0"/>
              </a:rPr>
              <a:t> - число родившихся</a:t>
            </a:r>
          </a:p>
          <a:p>
            <a:r>
              <a:rPr lang="en-US" sz="2400" b="1" dirty="0">
                <a:latin typeface="Gabriola" pitchFamily="82" charset="0"/>
              </a:rPr>
              <a:t>W</a:t>
            </a:r>
            <a:r>
              <a:rPr lang="ru-RU" sz="2400" b="1" dirty="0">
                <a:latin typeface="Gabriola" pitchFamily="82" charset="0"/>
              </a:rPr>
              <a:t>15-49 </a:t>
            </a:r>
            <a:r>
              <a:rPr lang="ru-RU" sz="2400" dirty="0">
                <a:latin typeface="Gabriola" pitchFamily="82" charset="0"/>
              </a:rPr>
              <a:t>- численность женщин в возрасте 15-49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40411" t="29166" r="28568" b="17389"/>
          <a:stretch>
            <a:fillRect/>
          </a:stretch>
        </p:blipFill>
        <p:spPr bwMode="auto">
          <a:xfrm>
            <a:off x="0" y="1412776"/>
            <a:ext cx="572412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6718" t="39904" r="19765" b="26839"/>
          <a:stretch>
            <a:fillRect/>
          </a:stretch>
        </p:blipFill>
        <p:spPr bwMode="auto">
          <a:xfrm>
            <a:off x="683568" y="3356992"/>
            <a:ext cx="78488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6064" t="16620" r="53824" b="55125"/>
          <a:stretch>
            <a:fillRect/>
          </a:stretch>
        </p:blipFill>
        <p:spPr bwMode="auto">
          <a:xfrm>
            <a:off x="1187624" y="0"/>
            <a:ext cx="684076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124744"/>
          <a:ext cx="7992887" cy="2160240"/>
        </p:xfrm>
        <a:graphic>
          <a:graphicData uri="http://schemas.openxmlformats.org/drawingml/2006/table">
            <a:tbl>
              <a:tblPr/>
              <a:tblGrid>
                <a:gridCol w="1168942"/>
                <a:gridCol w="1169750"/>
                <a:gridCol w="1169750"/>
                <a:gridCol w="1169750"/>
                <a:gridCol w="1169750"/>
                <a:gridCol w="1107589"/>
                <a:gridCol w="1037356"/>
              </a:tblGrid>
              <a:tr h="2757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Данные статистики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653800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648700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642600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639700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636900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634400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Результаты модели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653800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637200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639700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627000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631600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629100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Отклонение,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-1,8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-0,45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-1,98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-0,8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-0,8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95" marR="66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476672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itchFamily="82" charset="0"/>
              </a:rPr>
              <a:t>Численность населения Республики Карелия за период с 2009 по 2014 гг.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59" y="3717032"/>
          <a:ext cx="7920880" cy="2418177"/>
        </p:xfrm>
        <a:graphic>
          <a:graphicData uri="http://schemas.openxmlformats.org/drawingml/2006/table">
            <a:tbl>
              <a:tblPr/>
              <a:tblGrid>
                <a:gridCol w="1159770"/>
                <a:gridCol w="1159770"/>
                <a:gridCol w="1159770"/>
                <a:gridCol w="1159770"/>
                <a:gridCol w="1159770"/>
                <a:gridCol w="1096567"/>
                <a:gridCol w="1025463"/>
              </a:tblGrid>
              <a:tr h="3003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Численность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рожденных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Данные статистики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7884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7792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7720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8027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7553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7816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Результаты модели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7884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7874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7862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7829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7774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7718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Отклонение,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1,05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-2,5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1,25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6" marR="65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274</Words>
  <Application>Microsoft Office PowerPoint</Application>
  <PresentationFormat>Экран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Особенности моделирования социальных процессов</vt:lpstr>
      <vt:lpstr>Слайд 2</vt:lpstr>
      <vt:lpstr>Слайд 3</vt:lpstr>
      <vt:lpstr>Карелия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моделирования социальных процессов</dc:title>
  <dc:creator>Наталья Самсонова</dc:creator>
  <cp:lastModifiedBy>Наталья Самсонова</cp:lastModifiedBy>
  <cp:revision>2</cp:revision>
  <dcterms:created xsi:type="dcterms:W3CDTF">2016-03-14T20:25:04Z</dcterms:created>
  <dcterms:modified xsi:type="dcterms:W3CDTF">2016-03-15T03:30:11Z</dcterms:modified>
</cp:coreProperties>
</file>