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7" r:id="rId4"/>
    <p:sldId id="269" r:id="rId5"/>
    <p:sldId id="271" r:id="rId6"/>
    <p:sldId id="270" r:id="rId7"/>
    <p:sldId id="272" r:id="rId8"/>
    <p:sldId id="273" r:id="rId9"/>
    <p:sldId id="275" r:id="rId10"/>
    <p:sldId id="274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3C3ED-C650-4BF8-A4BC-0199D9E2B919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A98BC-D954-4EB9-85CA-F22E8E209A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857620" y="1142984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0" y="14285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Московский государственный университет </a:t>
            </a:r>
          </a:p>
          <a:p>
            <a:pPr algn="ctr"/>
            <a:r>
              <a:rPr lang="ru-RU" sz="2000" dirty="0" smtClean="0">
                <a:latin typeface="Cambria" pitchFamily="18" charset="0"/>
              </a:rPr>
              <a:t>имени М.В. Ломоносова </a:t>
            </a:r>
          </a:p>
          <a:p>
            <a:pPr algn="ctr"/>
            <a:r>
              <a:rPr lang="ru-RU" sz="2000" dirty="0" smtClean="0">
                <a:latin typeface="Cambria" pitchFamily="18" charset="0"/>
              </a:rPr>
              <a:t>Экономический факультет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8286808" cy="10715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Комплексная модель человека в экономической теории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143116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Cambria" pitchFamily="18" charset="0"/>
              </a:rPr>
              <a:t>Конференция «Проблемы методологии современной экономической науки и ее практических аспектов в сфере конкурентной и промышленной политики»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4744" y="4714884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err="1" smtClean="0">
                <a:latin typeface="Cambria" pitchFamily="18" charset="0"/>
              </a:rPr>
              <a:t>Лепехова</a:t>
            </a:r>
            <a:r>
              <a:rPr lang="ru-RU" sz="2400" b="1" dirty="0" smtClean="0">
                <a:latin typeface="Cambria" pitchFamily="18" charset="0"/>
              </a:rPr>
              <a:t> Юлия Сергеевна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5143512"/>
            <a:ext cx="67865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>
                <a:latin typeface="Cambria" pitchFamily="18" charset="0"/>
              </a:rPr>
              <a:t>аспирант 1 года обучения, </a:t>
            </a:r>
            <a:endParaRPr lang="ru-RU" sz="2000" dirty="0">
              <a:latin typeface="Cambria" pitchFamily="18" charset="0"/>
            </a:endParaRPr>
          </a:p>
          <a:p>
            <a:pPr algn="r"/>
            <a:r>
              <a:rPr lang="ru-RU" sz="2000" b="1" i="1" dirty="0">
                <a:latin typeface="Cambria" pitchFamily="18" charset="0"/>
              </a:rPr>
              <a:t>МГУ им. М.В. </a:t>
            </a:r>
            <a:r>
              <a:rPr lang="ru-RU" sz="2000" b="1" i="1" dirty="0" smtClean="0">
                <a:latin typeface="Cambria" pitchFamily="18" charset="0"/>
              </a:rPr>
              <a:t>Ломоносова, Экономический </a:t>
            </a:r>
            <a:r>
              <a:rPr lang="ru-RU" sz="2000" b="1" i="1" dirty="0">
                <a:latin typeface="Cambria" pitchFamily="18" charset="0"/>
              </a:rPr>
              <a:t>факультет </a:t>
            </a:r>
            <a:endParaRPr lang="ru-RU" sz="2000" dirty="0">
              <a:latin typeface="Cambria" pitchFamily="18" charset="0"/>
            </a:endParaRPr>
          </a:p>
          <a:p>
            <a:pPr algn="r"/>
            <a:r>
              <a:rPr lang="ru-RU" sz="2000" b="1" i="1" dirty="0">
                <a:latin typeface="Cambria" pitchFamily="18" charset="0"/>
              </a:rPr>
              <a:t>(г. Москва,  Россия)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488" y="6215082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Москва, 15 марта 2016</a:t>
            </a:r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ambria" pitchFamily="18" charset="0"/>
              </a:rPr>
              <a:t>Способность к обучению (</a:t>
            </a:r>
            <a:r>
              <a:rPr lang="en-US" sz="2800" dirty="0">
                <a:latin typeface="Cambria" pitchFamily="18" charset="0"/>
              </a:rPr>
              <a:t>Education ability</a:t>
            </a:r>
            <a:r>
              <a:rPr lang="ru-RU" sz="2800" dirty="0">
                <a:latin typeface="Cambria" pitchFamily="18" charset="0"/>
              </a:rPr>
              <a:t>)</a:t>
            </a:r>
            <a:r>
              <a:rPr lang="ru-RU" sz="2800" dirty="0" smtClean="0">
                <a:latin typeface="Cambria" pitchFamily="18" charset="0"/>
              </a:rPr>
              <a:t> – С→БС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10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85720" y="1571612"/>
            <a:ext cx="8643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Феномен обучения </a:t>
            </a:r>
            <a:r>
              <a:rPr lang="ru-RU" sz="2000" dirty="0">
                <a:latin typeface="Cambria" pitchFamily="18" charset="0"/>
              </a:rPr>
              <a:t>рассматривается через призму соотношения сознательных и бессознательных </a:t>
            </a:r>
            <a:r>
              <a:rPr lang="ru-RU" sz="2000" dirty="0" smtClean="0">
                <a:latin typeface="Cambria" pitchFamily="18" charset="0"/>
              </a:rPr>
              <a:t>действий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85786" y="3286124"/>
            <a:ext cx="20716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Система 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6286512" y="3286124"/>
            <a:ext cx="20716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Система 2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3714752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Повторения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714348" y="3714752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Размышления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286512" y="3714752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Автоматизм</a:t>
            </a:r>
          </a:p>
        </p:txBody>
      </p:sp>
      <p:sp>
        <p:nvSpPr>
          <p:cNvPr id="45" name="Стрелка вправо 44"/>
          <p:cNvSpPr/>
          <p:nvPr/>
        </p:nvSpPr>
        <p:spPr>
          <a:xfrm>
            <a:off x="4000496" y="3357562"/>
            <a:ext cx="1571636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85786" y="4500570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latin typeface="Cambria" pitchFamily="18" charset="0"/>
              </a:rPr>
              <a:t>Дж.</a:t>
            </a:r>
            <a:r>
              <a:rPr lang="en-US" sz="2000" i="1" dirty="0">
                <a:latin typeface="Cambria" pitchFamily="18" charset="0"/>
              </a:rPr>
              <a:t> </a:t>
            </a:r>
            <a:r>
              <a:rPr lang="ru-RU" sz="2000" i="1" dirty="0" err="1" smtClean="0">
                <a:latin typeface="Cambria" pitchFamily="18" charset="0"/>
              </a:rPr>
              <a:t>Ходжсон</a:t>
            </a:r>
            <a:r>
              <a:rPr lang="ru-RU" sz="2000" i="1" dirty="0" smtClean="0">
                <a:latin typeface="Cambria" pitchFamily="18" charset="0"/>
              </a:rPr>
              <a:t>: «…Во </a:t>
            </a:r>
            <a:r>
              <a:rPr lang="ru-RU" sz="2000" i="1" dirty="0">
                <a:latin typeface="Cambria" pitchFamily="18" charset="0"/>
              </a:rPr>
              <a:t>многих случаях успешное обучение влечет за собой </a:t>
            </a:r>
            <a:r>
              <a:rPr lang="ru-RU" sz="2000" i="1" dirty="0" smtClean="0">
                <a:latin typeface="Cambria" pitchFamily="18" charset="0"/>
              </a:rPr>
              <a:t>формирование </a:t>
            </a:r>
            <a:r>
              <a:rPr lang="ru-RU" sz="2000" i="1" dirty="0">
                <a:latin typeface="Cambria" pitchFamily="18" charset="0"/>
              </a:rPr>
              <a:t>привычек, которые закрепляют модели познания и поведения и выводят их из сферы сознательного </a:t>
            </a:r>
            <a:r>
              <a:rPr lang="ru-RU" sz="2000" i="1" dirty="0" smtClean="0">
                <a:latin typeface="Cambria" pitchFamily="18" charset="0"/>
              </a:rPr>
              <a:t>обдумывания…»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28926" y="2500306"/>
            <a:ext cx="3786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Когнитивная психология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85918" y="6000768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Теория институциональных изменений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Cambria" pitchFamily="18" charset="0"/>
              </a:rPr>
              <a:t>Способность к рефлексии (</a:t>
            </a:r>
            <a:r>
              <a:rPr lang="en-US" sz="2800" dirty="0" smtClean="0">
                <a:latin typeface="Cambria" pitchFamily="18" charset="0"/>
              </a:rPr>
              <a:t>Reflection ability</a:t>
            </a:r>
            <a:r>
              <a:rPr lang="ru-RU" sz="2800" dirty="0" smtClean="0">
                <a:latin typeface="Cambria" pitchFamily="18" charset="0"/>
              </a:rPr>
              <a:t>) – БС→С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11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286512" y="3071810"/>
            <a:ext cx="20716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Сознательное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3500438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Рефлексия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42910" y="3071810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Бессознательное</a:t>
            </a:r>
          </a:p>
        </p:txBody>
      </p:sp>
      <p:sp>
        <p:nvSpPr>
          <p:cNvPr id="45" name="Стрелка вправо 44"/>
          <p:cNvSpPr/>
          <p:nvPr/>
        </p:nvSpPr>
        <p:spPr>
          <a:xfrm>
            <a:off x="4000496" y="3143248"/>
            <a:ext cx="1571636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2928926" y="2357430"/>
            <a:ext cx="3786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Когнитивная психология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1357298"/>
            <a:ext cx="79295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Изменение бессознательных установок становится возможным, когда изначальная маркировка подвергается переоценке, т.е. перемещается обратно в область сознательного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7224" y="4071942"/>
            <a:ext cx="77867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>
                <a:latin typeface="Cambria" pitchFamily="18" charset="0"/>
              </a:rPr>
              <a:t>К.Манхейм «...мы обретаем господство над собой в нашей личной и общественной жизни лишь тогда, когда действовавшие ранее как бы за нашей спиной бессознательные мотивы попадают в поле нашего зрения и становятся тем самым доступными сознательному контролю...»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85918" y="6000768"/>
            <a:ext cx="614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Экономика инноваций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Cambria" pitchFamily="18" charset="0"/>
              </a:rPr>
              <a:t>Комплексная модель человека </a:t>
            </a:r>
            <a:r>
              <a:rPr lang="en-US" sz="2800" dirty="0" smtClean="0">
                <a:latin typeface="Cambria" pitchFamily="18" charset="0"/>
              </a:rPr>
              <a:t>MESMER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12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42910" y="1714488"/>
            <a:ext cx="56436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Таким образом, путем обобщения и систематизации различных предпосылок была сформирована новая комплексная модель человека – </a:t>
            </a:r>
            <a:r>
              <a:rPr lang="en-US" sz="2000" b="1" i="1" dirty="0" smtClean="0">
                <a:latin typeface="Cambria" pitchFamily="18" charset="0"/>
              </a:rPr>
              <a:t>MESMER </a:t>
            </a:r>
            <a:r>
              <a:rPr lang="ru-RU" sz="2000" b="1" i="1" dirty="0" smtClean="0">
                <a:latin typeface="Cambria" pitchFamily="18" charset="0"/>
              </a:rPr>
              <a:t>(</a:t>
            </a:r>
            <a:r>
              <a:rPr lang="en-US" sz="2000" b="1" i="1" dirty="0" smtClean="0">
                <a:latin typeface="Cambria" pitchFamily="18" charset="0"/>
              </a:rPr>
              <a:t>Maximizing</a:t>
            </a:r>
            <a:r>
              <a:rPr lang="ru-RU" sz="2000" b="1" i="1" dirty="0" smtClean="0">
                <a:latin typeface="Cambria" pitchFamily="18" charset="0"/>
              </a:rPr>
              <a:t>, </a:t>
            </a:r>
            <a:r>
              <a:rPr lang="en-US" sz="2000" b="1" i="1" dirty="0" smtClean="0">
                <a:latin typeface="Cambria" pitchFamily="18" charset="0"/>
              </a:rPr>
              <a:t>Evaluating</a:t>
            </a:r>
            <a:r>
              <a:rPr lang="ru-RU" sz="2000" b="1" i="1" dirty="0" smtClean="0">
                <a:latin typeface="Cambria" pitchFamily="18" charset="0"/>
              </a:rPr>
              <a:t>, </a:t>
            </a:r>
            <a:r>
              <a:rPr lang="en-US" sz="2000" b="1" i="1" dirty="0" smtClean="0">
                <a:latin typeface="Cambria" pitchFamily="18" charset="0"/>
              </a:rPr>
              <a:t>Socialized Man with Education and Reflection abilities</a:t>
            </a:r>
            <a:r>
              <a:rPr lang="ru-RU" sz="2000" b="1" i="1" dirty="0" smtClean="0">
                <a:latin typeface="Cambria" pitchFamily="18" charset="0"/>
              </a:rPr>
              <a:t>)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72330" y="1643050"/>
            <a:ext cx="1213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ambria" pitchFamily="18" charset="0"/>
              </a:rPr>
              <a:t>MESMER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23" name="Picture 2" descr="http://inkraft.net/public/data/c40c0062/a06e19f7dea058e1322e43de4b1f5b0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2214554"/>
            <a:ext cx="2202655" cy="1762124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025" name="Group 1"/>
          <p:cNvGrpSpPr>
            <a:grpSpLocks noChangeAspect="1"/>
          </p:cNvGrpSpPr>
          <p:nvPr/>
        </p:nvGrpSpPr>
        <p:grpSpPr bwMode="auto">
          <a:xfrm>
            <a:off x="500034" y="4000456"/>
            <a:ext cx="8429684" cy="2857544"/>
            <a:chOff x="2554" y="1351"/>
            <a:chExt cx="7006" cy="2497"/>
          </a:xfrm>
        </p:grpSpPr>
        <p:sp>
          <p:nvSpPr>
            <p:cNvPr id="1039" name="AutoShape 15"/>
            <p:cNvSpPr>
              <a:spLocks noChangeAspect="1" noChangeArrowheads="1" noTextEdit="1"/>
            </p:cNvSpPr>
            <p:nvPr/>
          </p:nvSpPr>
          <p:spPr bwMode="auto">
            <a:xfrm>
              <a:off x="2554" y="1351"/>
              <a:ext cx="7006" cy="249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728" y="1941"/>
              <a:ext cx="1869" cy="7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Внешняя среда</a:t>
              </a:r>
              <a:endParaRPr kumimoji="0" lang="ru-RU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(общество)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7559" y="2074"/>
              <a:ext cx="1868" cy="7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Поведение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5218" y="1487"/>
              <a:ext cx="1868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Сознание</a:t>
              </a:r>
              <a:endPara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Maximizing and Evaluating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5218" y="2615"/>
              <a:ext cx="1869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Бессознательное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i="1" dirty="0" smtClean="0"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Socialized</a:t>
              </a:r>
              <a:endParaRPr lang="en-US" sz="2800" b="1" dirty="0" smtClean="0">
                <a:latin typeface="Cambria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(культура)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034" name="AutoShape 10"/>
            <p:cNvSpPr>
              <a:spLocks noChangeShapeType="1"/>
            </p:cNvSpPr>
            <p:nvPr/>
          </p:nvSpPr>
          <p:spPr bwMode="auto">
            <a:xfrm flipV="1">
              <a:off x="4597" y="1864"/>
              <a:ext cx="621" cy="4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33" name="AutoShape 9"/>
            <p:cNvSpPr>
              <a:spLocks noChangeShapeType="1"/>
            </p:cNvSpPr>
            <p:nvPr/>
          </p:nvSpPr>
          <p:spPr bwMode="auto">
            <a:xfrm>
              <a:off x="4597" y="2318"/>
              <a:ext cx="621" cy="6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32" name="AutoShape 8"/>
            <p:cNvSpPr>
              <a:spLocks noChangeShapeType="1"/>
            </p:cNvSpPr>
            <p:nvPr/>
          </p:nvSpPr>
          <p:spPr bwMode="auto">
            <a:xfrm>
              <a:off x="7086" y="1864"/>
              <a:ext cx="473" cy="5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31" name="AutoShape 7"/>
            <p:cNvSpPr>
              <a:spLocks noChangeShapeType="1"/>
            </p:cNvSpPr>
            <p:nvPr/>
          </p:nvSpPr>
          <p:spPr bwMode="auto">
            <a:xfrm flipV="1">
              <a:off x="7087" y="2450"/>
              <a:ext cx="472" cy="5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30" name="AutoShape 6"/>
            <p:cNvSpPr>
              <a:spLocks noChangeShapeType="1"/>
            </p:cNvSpPr>
            <p:nvPr/>
          </p:nvSpPr>
          <p:spPr bwMode="auto">
            <a:xfrm>
              <a:off x="6003" y="2229"/>
              <a:ext cx="1" cy="386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29" name="AutoShape 5"/>
            <p:cNvSpPr>
              <a:spLocks noChangeShapeType="1"/>
            </p:cNvSpPr>
            <p:nvPr/>
          </p:nvSpPr>
          <p:spPr bwMode="auto">
            <a:xfrm flipV="1">
              <a:off x="6313" y="2229"/>
              <a:ext cx="1" cy="386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6354" y="2225"/>
              <a:ext cx="1023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Reflection abilities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4870" y="2225"/>
              <a:ext cx="1079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Education abilities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566651">
            <a:off x="1011834" y="2945451"/>
            <a:ext cx="8072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Cambria" pitchFamily="18" charset="0"/>
              </a:rPr>
              <a:t>Спасибо за внимание!</a:t>
            </a:r>
            <a:endParaRPr lang="ru-RU" sz="4400" dirty="0"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Cambria" pitchFamily="18" charset="0"/>
              </a:rPr>
              <a:t>Актуальность</a:t>
            </a:r>
            <a:endParaRPr lang="ru-RU" sz="4000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785926"/>
            <a:ext cx="7643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Автономов В.С.: </a:t>
            </a:r>
            <a:r>
              <a:rPr lang="ru-RU" sz="2000" i="1" dirty="0">
                <a:latin typeface="Cambria" pitchFamily="18" charset="0"/>
              </a:rPr>
              <a:t>«...частичные модели </a:t>
            </a:r>
            <a:r>
              <a:rPr lang="ru-RU" sz="2000" i="1" dirty="0" smtClean="0">
                <a:latin typeface="Cambria" pitchFamily="18" charset="0"/>
              </a:rPr>
              <a:t>человека…, </a:t>
            </a:r>
            <a:r>
              <a:rPr lang="ru-RU" sz="2000" i="1" dirty="0">
                <a:latin typeface="Cambria" pitchFamily="18" charset="0"/>
              </a:rPr>
              <a:t>а точнее, выводы, которые были получены на их основе, далеко не всегда складываются в единую картину...»</a:t>
            </a:r>
            <a:endParaRPr lang="ru-RU" sz="20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2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3143248"/>
            <a:ext cx="3000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mbria" pitchFamily="18" charset="0"/>
              </a:rPr>
              <a:t>Сосуществование моделей с кардинально отличающимися предпосылками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3214686"/>
            <a:ext cx="35004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Cambria" pitchFamily="18" charset="0"/>
              </a:rPr>
              <a:t>Цель:</a:t>
            </a:r>
            <a:r>
              <a:rPr lang="ru-RU" b="1" dirty="0" smtClean="0">
                <a:latin typeface="Cambria" pitchFamily="18" charset="0"/>
              </a:rPr>
              <a:t> обобщение и систематизация </a:t>
            </a:r>
            <a:r>
              <a:rPr lang="ru-RU" b="1" dirty="0">
                <a:latin typeface="Cambria" pitchFamily="18" charset="0"/>
              </a:rPr>
              <a:t>существующих </a:t>
            </a:r>
            <a:r>
              <a:rPr lang="ru-RU" b="1" dirty="0" smtClean="0">
                <a:latin typeface="Cambria" pitchFamily="18" charset="0"/>
              </a:rPr>
              <a:t>предпосылок моделей поведения человека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5000636"/>
            <a:ext cx="30893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ambria" pitchFamily="18" charset="0"/>
              </a:rPr>
              <a:t>Необходимость </a:t>
            </a:r>
            <a:r>
              <a:rPr lang="ru-RU" sz="2000" b="1" dirty="0">
                <a:latin typeface="Cambria" pitchFamily="18" charset="0"/>
              </a:rPr>
              <a:t>синтеза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19458" name="Picture 2" descr="http://inkraft.net/public/data/c40c0062/a06e19f7dea058e1322e43de4b1f5b0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857760"/>
            <a:ext cx="2202655" cy="1762124"/>
          </a:xfrm>
          <a:prstGeom prst="rect">
            <a:avLst/>
          </a:prstGeom>
          <a:noFill/>
        </p:spPr>
      </p:pic>
      <p:pic>
        <p:nvPicPr>
          <p:cNvPr id="19459" name="Picture 3" descr="C:\Users\user\Desktop\Безымянный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572008"/>
            <a:ext cx="2071702" cy="1952942"/>
          </a:xfrm>
          <a:prstGeom prst="rect">
            <a:avLst/>
          </a:prstGeom>
          <a:noFill/>
        </p:spPr>
      </p:pic>
      <p:sp>
        <p:nvSpPr>
          <p:cNvPr id="15" name="Стрелка вправо 14"/>
          <p:cNvSpPr/>
          <p:nvPr/>
        </p:nvSpPr>
        <p:spPr>
          <a:xfrm>
            <a:off x="3714744" y="5643578"/>
            <a:ext cx="2071702" cy="357190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Cambria" pitchFamily="18" charset="0"/>
              </a:rPr>
              <a:t>Функциональный подход</a:t>
            </a:r>
            <a:endParaRPr lang="ru-RU" sz="4000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500174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>
                <a:latin typeface="Cambria" pitchFamily="18" charset="0"/>
              </a:rPr>
              <a:t>Внешняя </a:t>
            </a:r>
            <a:r>
              <a:rPr lang="ru-RU" sz="2000" i="1" dirty="0">
                <a:latin typeface="Cambria" pitchFamily="18" charset="0"/>
              </a:rPr>
              <a:t>среда безусловно оказывает влияние на человека (методологический </a:t>
            </a:r>
            <a:r>
              <a:rPr lang="ru-RU" sz="2000" i="1" dirty="0" smtClean="0">
                <a:latin typeface="Cambria" pitchFamily="18" charset="0"/>
              </a:rPr>
              <a:t>холизм), </a:t>
            </a:r>
            <a:r>
              <a:rPr lang="ru-RU" sz="2000" i="1" dirty="0">
                <a:latin typeface="Cambria" pitchFamily="18" charset="0"/>
              </a:rPr>
              <a:t>но ответная реакция на это влияние во многом зависит от самого индивида (методологический индивидуализм)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3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14" name="Picture 8" descr="http://likeinsta.ru/images/%D1%87%D0%B5%D0%BB%D0%BE%D0%B2%D0%B5%D1%87%D0%B5%D0%B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429000"/>
            <a:ext cx="1571636" cy="984431"/>
          </a:xfrm>
          <a:prstGeom prst="rect">
            <a:avLst/>
          </a:prstGeom>
          <a:noFill/>
        </p:spPr>
      </p:pic>
      <p:pic>
        <p:nvPicPr>
          <p:cNvPr id="16" name="Picture 4" descr="http://www.pd4pic.com/images/association-community-group-meeting-peop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4929198"/>
            <a:ext cx="1143008" cy="1143008"/>
          </a:xfrm>
          <a:prstGeom prst="rect">
            <a:avLst/>
          </a:prstGeom>
          <a:noFill/>
        </p:spPr>
      </p:pic>
      <p:sp>
        <p:nvSpPr>
          <p:cNvPr id="18" name="Стрелка углом вверх 17"/>
          <p:cNvSpPr/>
          <p:nvPr/>
        </p:nvSpPr>
        <p:spPr>
          <a:xfrm rot="10800000" flipH="1">
            <a:off x="3500430" y="3786190"/>
            <a:ext cx="3000396" cy="928694"/>
          </a:xfrm>
          <a:prstGeom prst="bentUpArrow">
            <a:avLst>
              <a:gd name="adj1" fmla="val 16305"/>
              <a:gd name="adj2" fmla="val 15946"/>
              <a:gd name="adj3" fmla="val 29082"/>
            </a:avLst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углом вверх 18"/>
          <p:cNvSpPr/>
          <p:nvPr/>
        </p:nvSpPr>
        <p:spPr>
          <a:xfrm flipH="1">
            <a:off x="2571736" y="4857760"/>
            <a:ext cx="3000396" cy="928694"/>
          </a:xfrm>
          <a:prstGeom prst="bentUpArrow">
            <a:avLst>
              <a:gd name="adj1" fmla="val 16305"/>
              <a:gd name="adj2" fmla="val 15946"/>
              <a:gd name="adj3" fmla="val 29082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357554" y="2928934"/>
            <a:ext cx="3286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Методологический индивидуализм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71736" y="5929330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Методологический холизм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28794" y="3143248"/>
            <a:ext cx="1428760" cy="157163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Cambria" pitchFamily="18" charset="0"/>
              </a:rPr>
              <a:t>Рациональность</a:t>
            </a:r>
            <a:endParaRPr lang="ru-RU" sz="40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4</a:t>
            </a:r>
            <a:endParaRPr lang="ru-RU" sz="2000" dirty="0">
              <a:latin typeface="Cambria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00034" y="2500306"/>
          <a:ext cx="8358247" cy="3031986"/>
        </p:xfrm>
        <a:graphic>
          <a:graphicData uri="http://schemas.openxmlformats.org/drawingml/2006/table">
            <a:tbl>
              <a:tblPr/>
              <a:tblGrid>
                <a:gridCol w="1986550"/>
                <a:gridCol w="2125192"/>
                <a:gridCol w="2125192"/>
                <a:gridCol w="2121313"/>
              </a:tblGrid>
              <a:tr h="492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itchFamily="18" charset="0"/>
                          <a:ea typeface="Calibri"/>
                          <a:cs typeface="Times New Roman"/>
                        </a:rPr>
                        <a:t>Инструментальная </a:t>
                      </a:r>
                      <a:r>
                        <a:rPr lang="ru-RU" sz="18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рациональность – </a:t>
                      </a:r>
                      <a:r>
                        <a:rPr lang="ru-RU" sz="18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Результат  </a:t>
                      </a:r>
                      <a:r>
                        <a:rPr lang="ru-RU" sz="18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(Экономическая теория) </a:t>
                      </a:r>
                      <a:endParaRPr lang="ru-RU" sz="18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7782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itchFamily="18" charset="0"/>
                          <a:ea typeface="Calibri"/>
                          <a:cs typeface="Times New Roman"/>
                        </a:rPr>
                        <a:t>Функциональная рациональность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8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Способ </a:t>
                      </a:r>
                      <a:r>
                        <a:rPr lang="ru-RU" sz="18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(Философия познания и психология)</a:t>
                      </a:r>
                      <a:endParaRPr lang="ru-RU" sz="18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Рациональный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(Адекватный)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Нерациональный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(Неадекватный)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Рациональный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(Сознательное)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Верное решение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Неэффективное решение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2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Нерациональный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(Бессознательное)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 pitchFamily="18" charset="0"/>
                          <a:ea typeface="Calibri"/>
                          <a:cs typeface="Times New Roman"/>
                        </a:rPr>
                        <a:t>Эффективные эвристики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itchFamily="18" charset="0"/>
                          <a:ea typeface="Calibri"/>
                          <a:cs typeface="Times New Roman"/>
                        </a:rPr>
                        <a:t>Ошибочные эвристики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57158" y="1428736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Cambria" pitchFamily="18" charset="0"/>
              </a:rPr>
              <a:t>Взаимосвязь функциональной и инструментальной рациональности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71868" y="6143644"/>
            <a:ext cx="5286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Cambria" pitchFamily="18" charset="0"/>
              </a:rPr>
              <a:t>Источник: составлено автором – </a:t>
            </a:r>
            <a:r>
              <a:rPr lang="ru-RU" i="1" dirty="0" err="1">
                <a:latin typeface="Cambria" pitchFamily="18" charset="0"/>
              </a:rPr>
              <a:t>Лепеховой</a:t>
            </a:r>
            <a:r>
              <a:rPr lang="ru-RU" i="1" dirty="0">
                <a:latin typeface="Cambria" pitchFamily="18" charset="0"/>
              </a:rPr>
              <a:t> Ю.С.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57158" y="2928934"/>
            <a:ext cx="4500594" cy="29289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Cambria" pitchFamily="18" charset="0"/>
              </a:rPr>
              <a:t>Рациональность</a:t>
            </a:r>
            <a:endParaRPr lang="ru-RU" sz="40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5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357158" y="1857364"/>
            <a:ext cx="8565087" cy="2149477"/>
            <a:chOff x="2853" y="1192"/>
            <a:chExt cx="6558" cy="2260"/>
          </a:xfrm>
        </p:grpSpPr>
        <p:sp>
          <p:nvSpPr>
            <p:cNvPr id="2766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902" y="1192"/>
              <a:ext cx="6509" cy="22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2853" y="2075"/>
              <a:ext cx="1870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Окружающая среда (общество)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7482" y="2075"/>
              <a:ext cx="1868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Поведение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5218" y="1487"/>
              <a:ext cx="1868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Сознательное</a:t>
              </a:r>
              <a:r>
                <a:rPr kumimoji="0" lang="ru-RU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 (С)</a:t>
              </a:r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5218" y="2615"/>
              <a:ext cx="1869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libri" pitchFamily="34" charset="0"/>
                  <a:cs typeface="Times New Roman" pitchFamily="18" charset="0"/>
                </a:rPr>
                <a:t>Бессознательное (БС)</a:t>
              </a:r>
              <a:endPara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endParaRPr>
            </a:p>
          </p:txBody>
        </p:sp>
        <p:sp>
          <p:nvSpPr>
            <p:cNvPr id="27655" name="AutoShape 7"/>
            <p:cNvSpPr>
              <a:spLocks noChangeShapeType="1"/>
            </p:cNvSpPr>
            <p:nvPr/>
          </p:nvSpPr>
          <p:spPr bwMode="auto">
            <a:xfrm flipV="1">
              <a:off x="4723" y="1863"/>
              <a:ext cx="495" cy="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27654" name="AutoShape 6"/>
            <p:cNvSpPr>
              <a:spLocks noChangeShapeType="1"/>
            </p:cNvSpPr>
            <p:nvPr/>
          </p:nvSpPr>
          <p:spPr bwMode="auto">
            <a:xfrm>
              <a:off x="4723" y="2451"/>
              <a:ext cx="495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27653" name="AutoShape 5"/>
            <p:cNvSpPr>
              <a:spLocks noChangeShapeType="1"/>
            </p:cNvSpPr>
            <p:nvPr/>
          </p:nvSpPr>
          <p:spPr bwMode="auto">
            <a:xfrm>
              <a:off x="7086" y="1863"/>
              <a:ext cx="396" cy="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27652" name="AutoShape 4"/>
            <p:cNvSpPr>
              <a:spLocks noChangeShapeType="1"/>
            </p:cNvSpPr>
            <p:nvPr/>
          </p:nvSpPr>
          <p:spPr bwMode="auto">
            <a:xfrm flipV="1">
              <a:off x="7087" y="2451"/>
              <a:ext cx="395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27651" name="AutoShape 3"/>
            <p:cNvSpPr>
              <a:spLocks noChangeShapeType="1"/>
            </p:cNvSpPr>
            <p:nvPr/>
          </p:nvSpPr>
          <p:spPr bwMode="auto">
            <a:xfrm>
              <a:off x="5763" y="2239"/>
              <a:ext cx="2" cy="3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  <p:sp>
          <p:nvSpPr>
            <p:cNvPr id="27650" name="AutoShape 2"/>
            <p:cNvSpPr>
              <a:spLocks noChangeShapeType="1"/>
            </p:cNvSpPr>
            <p:nvPr/>
          </p:nvSpPr>
          <p:spPr bwMode="auto">
            <a:xfrm flipV="1">
              <a:off x="6458" y="2229"/>
              <a:ext cx="1" cy="3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Cambria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357290" y="1500174"/>
            <a:ext cx="6752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Функциональная рациональность: теоретические рамки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1802" y="2000240"/>
            <a:ext cx="3071834" cy="214314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69" name="Picture 21" descr="http://image.optimakomp.ru/2013/02/test_mozga.jpg"/>
          <p:cNvPicPr>
            <a:picLocks noChangeAspect="1" noChangeArrowheads="1"/>
          </p:cNvPicPr>
          <p:nvPr/>
        </p:nvPicPr>
        <p:blipFill>
          <a:blip r:embed="rId3" cstate="print"/>
          <a:srcRect b="7820"/>
          <a:stretch>
            <a:fillRect/>
          </a:stretch>
        </p:blipFill>
        <p:spPr bwMode="auto">
          <a:xfrm>
            <a:off x="6215074" y="5000636"/>
            <a:ext cx="1402988" cy="1500174"/>
          </a:xfrm>
          <a:prstGeom prst="rect">
            <a:avLst/>
          </a:prstGeom>
          <a:noFill/>
        </p:spPr>
      </p:pic>
      <p:pic>
        <p:nvPicPr>
          <p:cNvPr id="28" name="Picture 3" descr="C:\Users\user\Desktop\Безымянный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786322"/>
            <a:ext cx="2000264" cy="1885599"/>
          </a:xfrm>
          <a:prstGeom prst="rect">
            <a:avLst/>
          </a:prstGeom>
          <a:noFill/>
        </p:spPr>
      </p:pic>
      <p:sp>
        <p:nvSpPr>
          <p:cNvPr id="29" name="Стрелка вправо 28"/>
          <p:cNvSpPr/>
          <p:nvPr/>
        </p:nvSpPr>
        <p:spPr>
          <a:xfrm>
            <a:off x="3714744" y="5643578"/>
            <a:ext cx="2071702" cy="357190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Cambria" pitchFamily="18" charset="0"/>
              </a:rPr>
              <a:t>Максимизирующий</a:t>
            </a:r>
            <a:r>
              <a:rPr lang="ru-RU" sz="2800" dirty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(</a:t>
            </a:r>
            <a:r>
              <a:rPr lang="en-US" sz="2800" dirty="0">
                <a:latin typeface="Cambria" pitchFamily="18" charset="0"/>
              </a:rPr>
              <a:t>Maximizing</a:t>
            </a:r>
            <a:r>
              <a:rPr lang="ru-RU" sz="2800" dirty="0" smtClean="0">
                <a:latin typeface="Cambria" pitchFamily="18" charset="0"/>
              </a:rPr>
              <a:t>) – С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6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28596" y="2643182"/>
            <a:ext cx="8358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itchFamily="18" charset="0"/>
              </a:rPr>
              <a:t>а) каждая альтернатива </a:t>
            </a:r>
            <a:r>
              <a:rPr lang="ru-RU" sz="2000" dirty="0" smtClean="0">
                <a:latin typeface="Cambria" pitchFamily="18" charset="0"/>
              </a:rPr>
              <a:t>– способ поведения – характеризуется </a:t>
            </a:r>
            <a:r>
              <a:rPr lang="ru-RU" sz="2000" dirty="0">
                <a:latin typeface="Cambria" pitchFamily="18" charset="0"/>
              </a:rPr>
              <a:t>наличием выгод и издержек;</a:t>
            </a:r>
          </a:p>
          <a:p>
            <a:pPr algn="just"/>
            <a:r>
              <a:rPr lang="ru-RU" sz="2000" dirty="0">
                <a:latin typeface="Cambria" pitchFamily="18" charset="0"/>
              </a:rPr>
              <a:t>б) в итоге, индивид выбирает ту альтернативу, которая характеризуется наибольшими выгодами и наименьшими издержками.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000232" y="1357298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Cambria" pitchFamily="18" charset="0"/>
              </a:rPr>
              <a:t>Принцип </a:t>
            </a:r>
            <a:r>
              <a:rPr lang="ru-RU" sz="2400" dirty="0">
                <a:latin typeface="Cambria" pitchFamily="18" charset="0"/>
              </a:rPr>
              <a:t>максимизации собственного </a:t>
            </a:r>
            <a:r>
              <a:rPr lang="ru-RU" sz="2400" dirty="0" smtClean="0">
                <a:latin typeface="Cambria" pitchFamily="18" charset="0"/>
              </a:rPr>
              <a:t>благосостояния</a:t>
            </a:r>
            <a:endParaRPr lang="ru-RU" sz="2400" dirty="0">
              <a:latin typeface="Cambria" pitchFamily="18" charset="0"/>
            </a:endParaRPr>
          </a:p>
        </p:txBody>
      </p:sp>
      <p:pic>
        <p:nvPicPr>
          <p:cNvPr id="27671" name="Picture 23" descr="http://47medportal.ru/wp-content/uploads/2016/01/-D0-BF-D0-BB-D1-8E-D1-81-D1-8B--D0-B8--D0-BC-D0-B8-D0-BD-D1-83-D1-81-D1-8B-i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071942"/>
            <a:ext cx="3548048" cy="236336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785918" y="2214554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Неоклассическая теория</a:t>
            </a:r>
            <a:endParaRPr lang="ru-RU" sz="20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ambria" pitchFamily="18" charset="0"/>
              </a:rPr>
              <a:t>Оценивающий </a:t>
            </a:r>
            <a:r>
              <a:rPr lang="ru-RU" sz="2800" dirty="0" smtClean="0">
                <a:latin typeface="Cambria" pitchFamily="18" charset="0"/>
              </a:rPr>
              <a:t>(</a:t>
            </a:r>
            <a:r>
              <a:rPr lang="en-US" sz="2800" dirty="0">
                <a:latin typeface="Cambria" pitchFamily="18" charset="0"/>
              </a:rPr>
              <a:t>Evaluating</a:t>
            </a:r>
            <a:r>
              <a:rPr lang="ru-RU" sz="2800" dirty="0">
                <a:latin typeface="Cambria" pitchFamily="18" charset="0"/>
              </a:rPr>
              <a:t>)</a:t>
            </a:r>
            <a:r>
              <a:rPr lang="ru-RU" sz="2800" dirty="0" smtClean="0">
                <a:latin typeface="Cambria" pitchFamily="18" charset="0"/>
              </a:rPr>
              <a:t> – С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7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000232" y="1357298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Cambria" pitchFamily="18" charset="0"/>
              </a:rPr>
              <a:t>Оценка альтернативы = Маркировка альтернативы </a:t>
            </a:r>
            <a:endParaRPr lang="ru-RU" sz="2400" dirty="0">
              <a:latin typeface="Cambria" pitchFamily="18" charset="0"/>
            </a:endParaRPr>
          </a:p>
        </p:txBody>
      </p:sp>
      <p:pic>
        <p:nvPicPr>
          <p:cNvPr id="29700" name="Picture 4" descr="http://fsmoda.com/sites/default/files/styles/blog_1140x642/public/%D0%9F%D0%BB%D1%8E%D1%81%D1%8B%20%D0%B8%20%D0%BC%D0%B8%D0%BD%D1%83%D1%81%D1%8B.jpg?itok=EzdpmBj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500306"/>
            <a:ext cx="2571736" cy="144798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572132" y="44291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ambria" pitchFamily="18" charset="0"/>
              </a:rPr>
              <a:t>285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58082" y="44291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ambria" pitchFamily="18" charset="0"/>
              </a:rPr>
              <a:t>77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8662" y="2500306"/>
            <a:ext cx="2786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1. Присвоение знака альтернативе/ характеристикам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8662" y="3929066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2. Определение количественных значений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929058" y="3000372"/>
            <a:ext cx="714380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929058" y="4429132"/>
            <a:ext cx="714380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5429264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>
                <a:latin typeface="Cambria" pitchFamily="18" charset="0"/>
              </a:rPr>
              <a:t>Некоторые </a:t>
            </a:r>
            <a:r>
              <a:rPr lang="ru-RU" sz="2000" i="1" dirty="0">
                <a:latin typeface="Cambria" pitchFamily="18" charset="0"/>
              </a:rPr>
              <a:t>предпосылки оценивания, будучи выведенными из субъективных представлений исследователя, не всегда соответствуют реальной </a:t>
            </a:r>
            <a:r>
              <a:rPr lang="ru-RU" sz="2000" i="1" dirty="0" smtClean="0">
                <a:latin typeface="Cambria" pitchFamily="18" charset="0"/>
              </a:rPr>
              <a:t>действительности</a:t>
            </a:r>
            <a:endParaRPr lang="ru-RU" sz="20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ambria" pitchFamily="18" charset="0"/>
              </a:rPr>
              <a:t>Оценивающий </a:t>
            </a:r>
            <a:r>
              <a:rPr lang="ru-RU" sz="2800" dirty="0" smtClean="0">
                <a:latin typeface="Cambria" pitchFamily="18" charset="0"/>
              </a:rPr>
              <a:t>(</a:t>
            </a:r>
            <a:r>
              <a:rPr lang="en-US" sz="2800" dirty="0">
                <a:latin typeface="Cambria" pitchFamily="18" charset="0"/>
              </a:rPr>
              <a:t>Evaluating</a:t>
            </a:r>
            <a:r>
              <a:rPr lang="ru-RU" sz="2800" dirty="0">
                <a:latin typeface="Cambria" pitchFamily="18" charset="0"/>
              </a:rPr>
              <a:t>)</a:t>
            </a:r>
            <a:r>
              <a:rPr lang="ru-RU" sz="2800" dirty="0" smtClean="0">
                <a:latin typeface="Cambria" pitchFamily="18" charset="0"/>
              </a:rPr>
              <a:t> – С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8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000232" y="1357298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ambria" pitchFamily="18" charset="0"/>
              </a:rPr>
              <a:t>Поведенческая и экспериментальная экономика 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2285992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ambria" pitchFamily="18" charset="0"/>
              </a:rPr>
              <a:t>В </a:t>
            </a:r>
            <a:r>
              <a:rPr lang="ru-RU" sz="2000" dirty="0">
                <a:latin typeface="Cambria" pitchFamily="18" charset="0"/>
              </a:rPr>
              <a:t>силу ограниченных способностей человек не всегда в состоянии адекватно оценить характеристики </a:t>
            </a:r>
            <a:r>
              <a:rPr lang="ru-RU" sz="2000" dirty="0" smtClean="0">
                <a:latin typeface="Cambria" pitchFamily="18" charset="0"/>
              </a:rPr>
              <a:t>альтернативы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3429000"/>
            <a:ext cx="1290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latin typeface="Cambria" pitchFamily="18" charset="0"/>
              </a:rPr>
              <a:t>Н.Виннер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5720" y="4929198"/>
            <a:ext cx="21431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Cambria" pitchFamily="18" charset="0"/>
              </a:rPr>
              <a:t>Д.Канеман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А.Тверски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71802" y="3286124"/>
            <a:ext cx="24288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Порог несравнимости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4929198"/>
            <a:ext cx="24288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Обрамляющие эффекты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30722" name="Picture 2" descr="http://png-images.ru/wp-content/uploads/2015/02/cup_PNG19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3071810"/>
            <a:ext cx="1306846" cy="1143008"/>
          </a:xfrm>
          <a:prstGeom prst="rect">
            <a:avLst/>
          </a:prstGeom>
          <a:noFill/>
        </p:spPr>
      </p:pic>
      <p:pic>
        <p:nvPicPr>
          <p:cNvPr id="30724" name="Picture 4" descr="https://img-fotki.yandex.ru/get/6106/60625905.129/0_77f44_77477331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3143248"/>
            <a:ext cx="785818" cy="966170"/>
          </a:xfrm>
          <a:prstGeom prst="rect">
            <a:avLst/>
          </a:prstGeom>
          <a:noFill/>
        </p:spPr>
      </p:pic>
      <p:pic>
        <p:nvPicPr>
          <p:cNvPr id="30726" name="Picture 6" descr="http://the-legends.ru/uploads/Products/product_73/6070070694_94f1347769_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357694"/>
            <a:ext cx="2451216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Стрелка вправо 24"/>
          <p:cNvSpPr/>
          <p:nvPr/>
        </p:nvSpPr>
        <p:spPr>
          <a:xfrm>
            <a:off x="2428860" y="3500438"/>
            <a:ext cx="714380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2500298" y="5072074"/>
            <a:ext cx="714380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72547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ambria" pitchFamily="18" charset="0"/>
              </a:rPr>
              <a:t>Социализирующийся </a:t>
            </a:r>
            <a:r>
              <a:rPr lang="ru-RU" sz="2800" dirty="0" smtClean="0">
                <a:latin typeface="Cambria" pitchFamily="18" charset="0"/>
              </a:rPr>
              <a:t>(</a:t>
            </a:r>
            <a:r>
              <a:rPr lang="en-US" sz="2800" dirty="0" smtClean="0">
                <a:latin typeface="Cambria" pitchFamily="18" charset="0"/>
              </a:rPr>
              <a:t>Socialized</a:t>
            </a:r>
            <a:r>
              <a:rPr lang="ru-RU" sz="2800" dirty="0">
                <a:latin typeface="Cambria" pitchFamily="18" charset="0"/>
              </a:rPr>
              <a:t>)</a:t>
            </a:r>
            <a:r>
              <a:rPr lang="ru-RU" sz="2800" dirty="0" smtClean="0">
                <a:latin typeface="Cambria" pitchFamily="18" charset="0"/>
              </a:rPr>
              <a:t> – БС</a:t>
            </a:r>
            <a:endParaRPr lang="ru-RU" sz="2800" dirty="0"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28762" y="1142984"/>
            <a:ext cx="721523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928762" y="1214422"/>
            <a:ext cx="721523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http://www.ideg.ru/images/oblozhki_izdaniy/Econom_fak%20MGU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285728"/>
            <a:ext cx="1571636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86744" y="0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9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3143248"/>
            <a:ext cx="24288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Общество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27" name="Picture 4" descr="http://www.pd4pic.com/images/association-community-group-meeting-peop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857364"/>
            <a:ext cx="1143008" cy="1143008"/>
          </a:xfrm>
          <a:prstGeom prst="rect">
            <a:avLst/>
          </a:prstGeom>
          <a:noFill/>
        </p:spPr>
      </p:pic>
      <p:pic>
        <p:nvPicPr>
          <p:cNvPr id="28" name="Picture 8" descr="http://likeinsta.ru/images/%D1%87%D0%B5%D0%BB%D0%BE%D0%B2%D0%B5%D1%87%D0%B5%D0%B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2000240"/>
            <a:ext cx="1571636" cy="984431"/>
          </a:xfrm>
          <a:prstGeom prst="rect">
            <a:avLst/>
          </a:prstGeom>
          <a:noFill/>
        </p:spPr>
      </p:pic>
      <p:sp>
        <p:nvSpPr>
          <p:cNvPr id="29" name="Прямоугольник 28"/>
          <p:cNvSpPr/>
          <p:nvPr/>
        </p:nvSpPr>
        <p:spPr>
          <a:xfrm>
            <a:off x="6286512" y="3143248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Неопределенность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857620" y="3143248"/>
            <a:ext cx="1857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Оценка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71736" y="1428736"/>
            <a:ext cx="44291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Источники маркировок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31746" name="Picture 2" descr="http://utmagazine.ru/uploads/posts/54893dc36967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1928802"/>
            <a:ext cx="1428760" cy="1071570"/>
          </a:xfrm>
          <a:prstGeom prst="rect">
            <a:avLst/>
          </a:prstGeom>
          <a:noFill/>
        </p:spPr>
      </p:pic>
      <p:sp>
        <p:nvSpPr>
          <p:cNvPr id="33" name="Стрелка вправо 32"/>
          <p:cNvSpPr/>
          <p:nvPr/>
        </p:nvSpPr>
        <p:spPr>
          <a:xfrm>
            <a:off x="5643570" y="2357430"/>
            <a:ext cx="714380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3071802" y="2357430"/>
            <a:ext cx="714380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4348" y="3643314"/>
            <a:ext cx="7786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Cambria" pitchFamily="18" charset="0"/>
              </a:rPr>
              <a:t>К.Манхейм </a:t>
            </a:r>
            <a:r>
              <a:rPr lang="ru-RU" sz="2000" dirty="0" smtClean="0">
                <a:latin typeface="Cambria" pitchFamily="18" charset="0"/>
              </a:rPr>
              <a:t>: </a:t>
            </a:r>
            <a:r>
              <a:rPr lang="ru-RU" sz="2000" i="1" dirty="0">
                <a:latin typeface="Cambria" pitchFamily="18" charset="0"/>
              </a:rPr>
              <a:t>«...мыслят не люди как таковые и не изолированные индивиды осуществляют процесс мышления, мыслят люди в определенных группах...»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286388"/>
            <a:ext cx="2357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Cambria" pitchFamily="18" charset="0"/>
              </a:rPr>
              <a:t>Интериоризация</a:t>
            </a:r>
            <a:r>
              <a:rPr lang="ru-RU" sz="2000" dirty="0" smtClean="0">
                <a:latin typeface="Cambria" pitchFamily="18" charset="0"/>
              </a:rPr>
              <a:t> норм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714480" y="5286388"/>
            <a:ext cx="23574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Культура (коллективное бессознательное)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4214810" y="5429264"/>
            <a:ext cx="642942" cy="285752"/>
          </a:xfrm>
          <a:prstGeom prst="rightArrow">
            <a:avLst>
              <a:gd name="adj1" fmla="val 42123"/>
              <a:gd name="adj2" fmla="val 77569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643042" y="4857760"/>
            <a:ext cx="5857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Теория неформальных институтов</a:t>
            </a:r>
            <a:endParaRPr lang="ru-RU" sz="20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 animBg="1"/>
      <p:bldP spid="35" grpId="0"/>
      <p:bldP spid="36" grpId="0"/>
      <p:bldP spid="37" grpId="0"/>
      <p:bldP spid="38" grpId="0" animBg="1"/>
      <p:bldP spid="2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540</Words>
  <Application>Microsoft Office PowerPoint</Application>
  <PresentationFormat>Экран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Комплексная модель человека в экономической теории</vt:lpstr>
      <vt:lpstr>Актуальность</vt:lpstr>
      <vt:lpstr>Функциональный подход</vt:lpstr>
      <vt:lpstr>Рациональность</vt:lpstr>
      <vt:lpstr>Рациональность</vt:lpstr>
      <vt:lpstr>Максимизирующий (Maximizing) – С</vt:lpstr>
      <vt:lpstr>Оценивающий (Evaluating) – С</vt:lpstr>
      <vt:lpstr>Оценивающий (Evaluating) – С</vt:lpstr>
      <vt:lpstr>Социализирующийся (Socialized) – БС</vt:lpstr>
      <vt:lpstr>Способность к обучению (Education ability) – С→БС</vt:lpstr>
      <vt:lpstr>Способность к рефлексии (Reflection ability) – БС→С</vt:lpstr>
      <vt:lpstr>Комплексная модель человека MESMER</vt:lpstr>
      <vt:lpstr>Слайд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модель человека в экономической теории</dc:title>
  <dc:creator>Юлия Сергеевна</dc:creator>
  <cp:lastModifiedBy>Юлия Сергеевна</cp:lastModifiedBy>
  <cp:revision>3</cp:revision>
  <dcterms:created xsi:type="dcterms:W3CDTF">2016-03-14T12:33:33Z</dcterms:created>
  <dcterms:modified xsi:type="dcterms:W3CDTF">2016-03-15T07:31:33Z</dcterms:modified>
</cp:coreProperties>
</file>