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8" r:id="rId3"/>
    <p:sldId id="265" r:id="rId4"/>
    <p:sldId id="266" r:id="rId5"/>
    <p:sldId id="260" r:id="rId6"/>
    <p:sldId id="267" r:id="rId7"/>
    <p:sldId id="263" r:id="rId8"/>
    <p:sldId id="261" r:id="rId9"/>
    <p:sldId id="269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398AE-3969-4CB8-BE79-1E04F90474E6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FD535-ACE6-4473-AC6E-B3E0DFA38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6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72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3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62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6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41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8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2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7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3C313-9C89-4B22-880E-157F48769A02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7930C-405E-4566-BF2A-F1B8EB8E3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9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ata.oecd.org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-12486" y="1185900"/>
            <a:ext cx="9144000" cy="4390200"/>
          </a:xfrm>
          <a:prstGeom prst="rect">
            <a:avLst/>
          </a:prstGeom>
          <a:solidFill>
            <a:srgbClr val="1381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468312" y="1628800"/>
            <a:ext cx="8223300" cy="1899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О ДИНАМИКЕ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</a:rPr>
              <a:t>РАБОЧЕГО </a:t>
            </a:r>
            <a:r>
              <a:rPr lang="ru-RU" sz="3200" b="1" dirty="0" smtClean="0">
                <a:solidFill>
                  <a:schemeClr val="bg1"/>
                </a:solidFill>
              </a:rPr>
              <a:t>ВРЕМЕНИ В КОНТЕКСТЕ КОНЦЕПЦИИ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 «ЗАКОНОВ-ТЕНДЕНЦИЙ»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79512" y="3643364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/>
            <a:r>
              <a:rPr lang="ru-RU" sz="1600" b="1" dirty="0" smtClean="0">
                <a:solidFill>
                  <a:schemeClr val="bg1"/>
                </a:solidFill>
              </a:rPr>
              <a:t>А.В</a:t>
            </a:r>
            <a:r>
              <a:rPr lang="ru-RU" sz="1600" b="1" dirty="0">
                <a:solidFill>
                  <a:schemeClr val="bg1"/>
                </a:solidFill>
              </a:rPr>
              <a:t>. Золотов,</a:t>
            </a:r>
            <a:endParaRPr lang="ru-RU" sz="1600" dirty="0">
              <a:solidFill>
                <a:schemeClr val="bg1"/>
              </a:solidFill>
            </a:endParaRPr>
          </a:p>
          <a:p>
            <a:pPr algn="r"/>
            <a:r>
              <a:rPr lang="ru-RU" sz="1600" i="1" dirty="0">
                <a:solidFill>
                  <a:schemeClr val="bg1"/>
                </a:solidFill>
              </a:rPr>
              <a:t>з</a:t>
            </a:r>
            <a:r>
              <a:rPr lang="ru-RU" sz="1600" i="1" dirty="0" smtClean="0">
                <a:solidFill>
                  <a:schemeClr val="bg1"/>
                </a:solidFill>
              </a:rPr>
              <a:t>ав. кафедрой </a:t>
            </a:r>
            <a:r>
              <a:rPr lang="ru-RU" sz="1600" i="1" dirty="0">
                <a:solidFill>
                  <a:schemeClr val="bg1"/>
                </a:solidFill>
              </a:rPr>
              <a:t>экономической </a:t>
            </a:r>
            <a:r>
              <a:rPr lang="ru-RU" sz="1600" i="1" dirty="0" smtClean="0">
                <a:solidFill>
                  <a:schemeClr val="bg1"/>
                </a:solidFill>
              </a:rPr>
              <a:t>теории </a:t>
            </a:r>
            <a:r>
              <a:rPr lang="ru-RU" sz="1600" i="1" dirty="0">
                <a:solidFill>
                  <a:schemeClr val="bg1"/>
                </a:solidFill>
              </a:rPr>
              <a:t>и методологии </a:t>
            </a:r>
            <a:endParaRPr lang="ru-RU" sz="1600" dirty="0">
              <a:solidFill>
                <a:schemeClr val="bg1"/>
              </a:solidFill>
            </a:endParaRP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 ННГУ  им</a:t>
            </a:r>
            <a:r>
              <a:rPr lang="ru-RU" sz="1600" i="1" dirty="0">
                <a:solidFill>
                  <a:schemeClr val="bg1"/>
                </a:solidFill>
              </a:rPr>
              <a:t>. Н.И. </a:t>
            </a:r>
            <a:r>
              <a:rPr lang="ru-RU" sz="1600" i="1" dirty="0" smtClean="0">
                <a:solidFill>
                  <a:schemeClr val="bg1"/>
                </a:solidFill>
              </a:rPr>
              <a:t>Лобачевского, </a:t>
            </a: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профессор, доктор </a:t>
            </a:r>
            <a:r>
              <a:rPr lang="ru-RU" sz="1600" i="1" dirty="0">
                <a:solidFill>
                  <a:schemeClr val="bg1"/>
                </a:solidFill>
              </a:rPr>
              <a:t>экономических наук</a:t>
            </a:r>
            <a:endParaRPr lang="ru-RU" sz="1600" dirty="0">
              <a:solidFill>
                <a:schemeClr val="bg1"/>
              </a:solidFill>
            </a:endParaRPr>
          </a:p>
          <a:p>
            <a:pPr algn="r"/>
            <a:r>
              <a:rPr lang="ru-RU" sz="1600" b="1" dirty="0">
                <a:solidFill>
                  <a:schemeClr val="bg1"/>
                </a:solidFill>
              </a:rPr>
              <a:t>Т.Н. Демичева</a:t>
            </a:r>
            <a:r>
              <a:rPr lang="ru-RU" sz="1600" dirty="0">
                <a:solidFill>
                  <a:schemeClr val="bg1"/>
                </a:solidFill>
              </a:rPr>
              <a:t>,</a:t>
            </a:r>
          </a:p>
          <a:p>
            <a:pPr algn="r"/>
            <a:r>
              <a:rPr lang="ru-RU" sz="1600" i="1" dirty="0">
                <a:solidFill>
                  <a:schemeClr val="bg1"/>
                </a:solidFill>
              </a:rPr>
              <a:t>доцент кафедры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i="1" dirty="0">
                <a:solidFill>
                  <a:schemeClr val="bg1"/>
                </a:solidFill>
              </a:rPr>
              <a:t>экономической теории и методологии </a:t>
            </a:r>
            <a:r>
              <a:rPr lang="ru-RU" sz="1600" i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ННГУ им</a:t>
            </a:r>
            <a:r>
              <a:rPr lang="ru-RU" sz="1600" i="1" dirty="0">
                <a:solidFill>
                  <a:schemeClr val="bg1"/>
                </a:solidFill>
              </a:rPr>
              <a:t>. Н.И. Лобачевского,</a:t>
            </a:r>
            <a:endParaRPr lang="ru-RU" sz="1600" dirty="0">
              <a:solidFill>
                <a:schemeClr val="bg1"/>
              </a:solidFill>
            </a:endParaRP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 </a:t>
            </a:r>
            <a:r>
              <a:rPr lang="ru-RU" sz="1600" i="1" smtClean="0">
                <a:solidFill>
                  <a:schemeClr val="bg1"/>
                </a:solidFill>
              </a:rPr>
              <a:t>доцент, кандидат </a:t>
            </a:r>
            <a:r>
              <a:rPr lang="ru-RU" sz="1600" i="1" dirty="0">
                <a:solidFill>
                  <a:schemeClr val="bg1"/>
                </a:solidFill>
              </a:rPr>
              <a:t>экономических наук</a:t>
            </a:r>
            <a:endParaRPr lang="ru-RU" sz="1600"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1800" b="0" i="0" u="none" strike="noStrike" cap="none" baseline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5136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107" name="Shape 107"/>
          <p:cNvSpPr/>
          <p:nvPr/>
        </p:nvSpPr>
        <p:spPr>
          <a:xfrm>
            <a:off x="0" y="5562500"/>
            <a:ext cx="9144000" cy="12954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solidFill>
            <a:srgbClr val="0064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-12486" y="1185900"/>
            <a:ext cx="9144000" cy="4390200"/>
          </a:xfrm>
          <a:prstGeom prst="rect">
            <a:avLst/>
          </a:prstGeom>
          <a:solidFill>
            <a:srgbClr val="1381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305212" y="2782257"/>
            <a:ext cx="8223300" cy="1296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СПАСИБО ЗА ВНИМАНИЕ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79512" y="3643364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endParaRPr lang="ru-RU" sz="1800" b="0" i="0" u="none" strike="noStrike" cap="none" baseline="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2425" y="26985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444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7962" y="71536"/>
            <a:ext cx="9144000" cy="141277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4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</a:t>
            </a:r>
            <a:endParaRPr sz="1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7962" y="1484312"/>
            <a:ext cx="9144000" cy="60212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68312" y="1700808"/>
            <a:ext cx="8223300" cy="7886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ru-RU" sz="3200" i="0" u="none" strike="noStrike" cap="none" baseline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Законы</a:t>
            </a:r>
            <a:endParaRPr sz="320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Классификация законов по К. Попперу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3529013"/>
            <a:ext cx="4038600" cy="259715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е</a:t>
            </a:r>
            <a:r>
              <a:rPr lang="ru-RU" dirty="0" smtClean="0"/>
              <a:t>стественные законы</a:t>
            </a:r>
            <a:endParaRPr lang="ru-RU" dirty="0"/>
          </a:p>
          <a:p>
            <a:pPr marL="0" indent="0" algn="ctr">
              <a:buNone/>
            </a:pPr>
            <a:r>
              <a:rPr lang="ru-RU" sz="2000" dirty="0" smtClean="0"/>
              <a:t>(не знающие исключений)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4860032" y="3522663"/>
            <a:ext cx="4211960" cy="2603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нормативные законы</a:t>
            </a:r>
          </a:p>
          <a:p>
            <a:pPr marL="0" indent="0" algn="just">
              <a:buNone/>
            </a:pPr>
            <a:r>
              <a:rPr lang="ru-RU" sz="2000" dirty="0" smtClean="0"/>
              <a:t>(правила, предписывающие </a:t>
            </a:r>
            <a:r>
              <a:rPr lang="ru-RU" sz="2000" dirty="0"/>
              <a:t>определенный образ </a:t>
            </a:r>
            <a:r>
              <a:rPr lang="ru-RU" sz="2000" dirty="0" smtClean="0"/>
              <a:t>поведения)</a:t>
            </a:r>
            <a:endParaRPr lang="ru-RU" sz="20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83768" y="2492896"/>
            <a:ext cx="1800200" cy="1030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>
            <a:off x="4860032" y="2492896"/>
            <a:ext cx="2105980" cy="102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7665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-75" y="1158580"/>
            <a:ext cx="9144000" cy="4390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33704" y="1749977"/>
            <a:ext cx="8223300" cy="1368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just">
              <a:buClr>
                <a:schemeClr val="lt1"/>
              </a:buClr>
            </a:pPr>
            <a:r>
              <a:rPr lang="ru-RU" sz="3200" dirty="0"/>
              <a:t>«…Закон действует скорее как тенденция, т.е. как закон, абсолютное осуществление которого задерживается, замедляется и ослабляется противодействующими обстоятельствами</a:t>
            </a:r>
            <a:r>
              <a:rPr lang="ru-RU" sz="3200" dirty="0" smtClean="0"/>
              <a:t>»</a:t>
            </a:r>
          </a:p>
          <a:p>
            <a:pPr algn="r">
              <a:buClr>
                <a:schemeClr val="lt1"/>
              </a:buClr>
            </a:pPr>
            <a:r>
              <a:rPr lang="ru-RU" sz="2000" i="1" dirty="0"/>
              <a:t>Маркс К. Капитал. Т. 3. Ч. 1. </a:t>
            </a:r>
            <a:endParaRPr lang="ru-RU" sz="2000" i="1" dirty="0" smtClean="0"/>
          </a:p>
          <a:p>
            <a:pPr algn="r">
              <a:buClr>
                <a:schemeClr val="lt1"/>
              </a:buClr>
            </a:pPr>
            <a:r>
              <a:rPr lang="ru-RU" sz="2000" i="1" dirty="0" smtClean="0"/>
              <a:t> </a:t>
            </a:r>
            <a:r>
              <a:rPr lang="ru-RU" sz="2000" i="1" dirty="0"/>
              <a:t>Маркс К., Энгельс Ф. Соч. Т. 25. Ч. </a:t>
            </a:r>
            <a:r>
              <a:rPr lang="ru-RU" sz="2000" i="1" dirty="0" smtClean="0"/>
              <a:t>1, с. 257.</a:t>
            </a:r>
            <a:endParaRPr lang="ru-RU" sz="2000" i="1" dirty="0"/>
          </a:p>
          <a:p>
            <a:pPr lvl="0" algn="just">
              <a:buClr>
                <a:schemeClr val="lt1"/>
              </a:buClr>
            </a:pPr>
            <a:endParaRPr sz="30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1520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09586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7962" y="1185900"/>
            <a:ext cx="9144000" cy="436621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dirty="0" smtClean="0"/>
              <a:t>  </a:t>
            </a:r>
            <a:endParaRPr dirty="0"/>
          </a:p>
        </p:txBody>
      </p:sp>
      <p:sp>
        <p:nvSpPr>
          <p:cNvPr id="93" name="Shape 93"/>
          <p:cNvSpPr txBox="1"/>
          <p:nvPr/>
        </p:nvSpPr>
        <p:spPr>
          <a:xfrm>
            <a:off x="433704" y="1749977"/>
            <a:ext cx="8223300" cy="1368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just">
              <a:buClr>
                <a:schemeClr val="lt1"/>
              </a:buClr>
            </a:pPr>
            <a:r>
              <a:rPr lang="ru-RU" sz="3600" dirty="0" smtClean="0"/>
              <a:t>«…абсолютные </a:t>
            </a:r>
            <a:r>
              <a:rPr lang="ru-RU" sz="3600" dirty="0"/>
              <a:t>законы в действительности всегда проявляют себя как </a:t>
            </a:r>
            <a:r>
              <a:rPr lang="ru-RU" sz="3600" dirty="0" smtClean="0"/>
              <a:t>тенденции» </a:t>
            </a:r>
          </a:p>
          <a:p>
            <a:pPr lvl="0" algn="just">
              <a:buClr>
                <a:schemeClr val="lt1"/>
              </a:buClr>
            </a:pPr>
            <a:endParaRPr lang="ru-RU" sz="32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lvl="0" algn="r">
              <a:buClr>
                <a:schemeClr val="lt1"/>
              </a:buClr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Смирнов И. К. Метод исследования</a:t>
            </a:r>
          </a:p>
          <a:p>
            <a:pPr lvl="0" algn="r">
              <a:buClr>
                <a:schemeClr val="lt1"/>
              </a:buClr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экономического закона движения </a:t>
            </a:r>
          </a:p>
          <a:p>
            <a:pPr lvl="0" algn="r">
              <a:buClr>
                <a:schemeClr val="lt1"/>
              </a:buClr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к</a:t>
            </a:r>
            <a:r>
              <a:rPr lang="ru-RU" sz="2000" i="1" u="none" strike="noStrike" cap="none" baseline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апитализма в «Капитале» К. Маркса.</a:t>
            </a:r>
            <a:r>
              <a:rPr lang="ru-RU" sz="2000" i="1" u="none" strike="noStrike" cap="non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–</a:t>
            </a:r>
          </a:p>
          <a:p>
            <a:pPr lvl="0" algn="r">
              <a:buClr>
                <a:schemeClr val="lt1"/>
              </a:buClr>
            </a:pPr>
            <a:r>
              <a:rPr lang="ru-RU" sz="2000" i="1" u="none" strike="noStrike" cap="non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Л:Изд-во Ленинградского ун-та,</a:t>
            </a:r>
          </a:p>
          <a:p>
            <a:pPr lvl="0" algn="r">
              <a:buClr>
                <a:schemeClr val="lt1"/>
              </a:buClr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1984, с. 56</a:t>
            </a:r>
            <a:endParaRPr sz="2000" i="1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1520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1418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7962" y="71536"/>
            <a:ext cx="9144000" cy="141277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7962" y="1484312"/>
            <a:ext cx="9144000" cy="60212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683568" y="1676128"/>
            <a:ext cx="8223300" cy="1155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Закон - тенденция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528549"/>
            <a:ext cx="4038600" cy="259761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Доминирующая тенденция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3523411"/>
            <a:ext cx="4038600" cy="260275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Противодействующая тенденция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83768" y="2492896"/>
            <a:ext cx="1800200" cy="1030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>
            <a:off x="4932040" y="2492896"/>
            <a:ext cx="1735460" cy="1030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972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0" y="1402472"/>
            <a:ext cx="9144000" cy="60212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68312" y="1487760"/>
            <a:ext cx="8223300" cy="1368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Закономерность повышения общественной производительности труда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971361"/>
            <a:ext cx="4038600" cy="215480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сокращение рабочего времени занятых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3971361"/>
            <a:ext cx="4038600" cy="215480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снижение занятости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83768" y="2855912"/>
            <a:ext cx="1944216" cy="1115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860032" y="2855912"/>
            <a:ext cx="1944216" cy="1115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868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b="1" dirty="0"/>
              <a:t>Среднее количество часов, отработанное в течение года</a:t>
            </a:r>
            <a:endParaRPr lang="ru-RU" dirty="0"/>
          </a:p>
          <a:p>
            <a:pPr algn="ctr"/>
            <a:r>
              <a:rPr lang="ru-RU" b="1" dirty="0"/>
              <a:t> на одного занятого в 1980 и 2014 гг.</a:t>
            </a:r>
            <a:endParaRPr lang="ru-RU" dirty="0"/>
          </a:p>
        </p:txBody>
      </p:sp>
      <p:sp>
        <p:nvSpPr>
          <p:cNvPr id="92" name="Shape 9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60350" y="643092"/>
            <a:ext cx="8223300" cy="57606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26017"/>
              </p:ext>
            </p:extLst>
          </p:nvPr>
        </p:nvGraphicFramePr>
        <p:xfrm>
          <a:off x="617664" y="1005689"/>
          <a:ext cx="8202808" cy="4621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3866"/>
                <a:gridCol w="1403848"/>
                <a:gridCol w="1543441"/>
                <a:gridCol w="1821653"/>
              </a:tblGrid>
              <a:tr h="7808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Государство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1980 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2014 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Изменение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Великобритания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1767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1677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- 90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Норвегия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1580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1426,9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- 153,1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2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США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</a:rPr>
                        <a:t>1813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1789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- 24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Франция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</a:rPr>
                        <a:t>1832,5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1473,45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- 359,05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ФРГ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</a:rPr>
                        <a:t>1698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1371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- 327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Швеция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</a:rPr>
                        <a:t>1517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1609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+ 92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Япония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2121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1729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- 392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8312" y="5879662"/>
            <a:ext cx="8683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Рассчитано по данным Организации экономического развития и сотрудничества: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https://data.oecd.org/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350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23986" y="6165304"/>
            <a:ext cx="9144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sz="1400" dirty="0"/>
              <a:t>Использованы  данные Международной организации труда: http://www.ilo.org/ilostat</a:t>
            </a: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Численность частично занятых в экономике </a:t>
            </a:r>
            <a:endParaRPr lang="ru-RU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в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ряде индустриально развитых стран (в тыс. чел.)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23986" y="818035"/>
            <a:ext cx="9144000" cy="55632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68312" y="980728"/>
            <a:ext cx="8223300" cy="54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512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08810"/>
              </p:ext>
            </p:extLst>
          </p:nvPr>
        </p:nvGraphicFramePr>
        <p:xfrm>
          <a:off x="323528" y="980730"/>
          <a:ext cx="8568953" cy="5400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1368152"/>
                <a:gridCol w="1343340"/>
                <a:gridCol w="1395779"/>
                <a:gridCol w="1365338"/>
              </a:tblGrid>
              <a:tr h="771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государство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2000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2005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2010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Великобритания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314,1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1004,6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2144,2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2233,3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Нидерланды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129,8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109,9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Норвегия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89,7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81,4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75,4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Франция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362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1821,3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1837,5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2429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ФРГ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601,2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2596,4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1829,9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1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Швеция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53,1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191.6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220,3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232,9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5138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5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Заголовок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36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Подзаголовок презентации</a:t>
            </a:r>
          </a:p>
        </p:txBody>
      </p:sp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t="3574" b="3574"/>
          <a:stretch/>
        </p:blipFill>
        <p:spPr>
          <a:xfrm>
            <a:off x="0" y="1484312"/>
            <a:ext cx="9144000" cy="407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468312" y="2605150"/>
            <a:ext cx="8223300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3200" b="1" i="0" u="none" strike="noStrike" cap="none" baseline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Цифровая 3D-медицина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3000" b="1" i="0" u="none" strike="noStrike" cap="none" baseline="0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68312" y="3648262"/>
            <a:ext cx="82233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ru-RU"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Результаты в области компьютерной графики и геометрического моделирования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5029200"/>
            <a:ext cx="9144000" cy="182849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11859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-75" y="1158580"/>
            <a:ext cx="9144000" cy="4390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433704" y="1988839"/>
            <a:ext cx="8223300" cy="23056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just">
              <a:buClr>
                <a:schemeClr val="lt1"/>
              </a:buClr>
            </a:pPr>
            <a:r>
              <a:rPr lang="ru-RU" sz="2800" dirty="0" smtClean="0"/>
              <a:t>Теоретические исследования и эмпирические данные подтверждают правомерность анализа сокращение рабочего времени как социально-экономического закона – тенденции.</a:t>
            </a:r>
            <a:endParaRPr lang="ru-RU" sz="2800" dirty="0"/>
          </a:p>
          <a:p>
            <a:pPr lvl="0" algn="just">
              <a:buClr>
                <a:schemeClr val="lt1"/>
              </a:buClr>
            </a:pPr>
            <a:endParaRPr sz="2800" b="1" i="0" u="none" strike="noStrike" cap="none" baseline="0" dirty="0">
              <a:solidFill>
                <a:srgbClr val="F3F3F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1520" y="188640"/>
            <a:ext cx="2175900" cy="61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5518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496</Words>
  <Application>Microsoft Office PowerPoint</Application>
  <PresentationFormat>Экран (4:3)</PresentationFormat>
  <Paragraphs>151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Классификация законов по К. Попперу</vt:lpstr>
      <vt:lpstr>Презентация PowerPoint</vt:lpstr>
      <vt:lpstr>Презентация PowerPoint</vt:lpstr>
      <vt:lpstr>Закон - тенденция</vt:lpstr>
      <vt:lpstr>Закономерность повышения общественной производительности труда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</cp:revision>
  <dcterms:created xsi:type="dcterms:W3CDTF">2016-03-12T09:46:12Z</dcterms:created>
  <dcterms:modified xsi:type="dcterms:W3CDTF">2016-03-14T18:08:27Z</dcterms:modified>
</cp:coreProperties>
</file>