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58" r:id="rId4"/>
    <p:sldId id="262" r:id="rId5"/>
    <p:sldId id="261" r:id="rId6"/>
    <p:sldId id="257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66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KI\Documents\&#1085;&#1077;&#1092;&#1090;&#1100;_&#1073;&#1072;&#1083;&#1072;&#1085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36660798650217E-2"/>
          <c:y val="3.3634269094115807E-2"/>
          <c:w val="0.91632579883527376"/>
          <c:h val="0.92450476796328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Лист3!$B$1</c:f>
              <c:strCache>
                <c:ptCount val="1"/>
                <c:pt idx="0">
                  <c:v>Чистый ввоз-вывоз капитала частным сектором</c:v>
                </c:pt>
              </c:strCache>
            </c:strRef>
          </c:tx>
          <c:invertIfNegative val="0"/>
          <c:cat>
            <c:numRef>
              <c:f>Лист3!$A$2:$A$17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Лист3!$B$2:$B$17</c:f>
              <c:numCache>
                <c:formatCode>General</c:formatCode>
                <c:ptCount val="16"/>
                <c:pt idx="0">
                  <c:v>-23.1</c:v>
                </c:pt>
                <c:pt idx="1">
                  <c:v>-13.6</c:v>
                </c:pt>
                <c:pt idx="2">
                  <c:v>-8.1</c:v>
                </c:pt>
                <c:pt idx="3">
                  <c:v>-1.9</c:v>
                </c:pt>
                <c:pt idx="4">
                  <c:v>-8.9</c:v>
                </c:pt>
                <c:pt idx="5">
                  <c:v>-0.1</c:v>
                </c:pt>
                <c:pt idx="6">
                  <c:v>41.4</c:v>
                </c:pt>
                <c:pt idx="7">
                  <c:v>81.7</c:v>
                </c:pt>
                <c:pt idx="8">
                  <c:v>-133</c:v>
                </c:pt>
                <c:pt idx="9">
                  <c:v>-56.1</c:v>
                </c:pt>
                <c:pt idx="10">
                  <c:v>-35</c:v>
                </c:pt>
                <c:pt idx="11">
                  <c:v>-80.5</c:v>
                </c:pt>
                <c:pt idx="12">
                  <c:v>-54</c:v>
                </c:pt>
                <c:pt idx="13">
                  <c:v>-62.7</c:v>
                </c:pt>
                <c:pt idx="14">
                  <c:v>-151.5</c:v>
                </c:pt>
                <c:pt idx="15">
                  <c:v>-57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A4-4F11-8D89-414B3516E479}"/>
            </c:ext>
          </c:extLst>
        </c:ser>
        <c:ser>
          <c:idx val="1"/>
          <c:order val="1"/>
          <c:tx>
            <c:strRef>
              <c:f>Лист3!$C$1</c:f>
              <c:strCache>
                <c:ptCount val="1"/>
                <c:pt idx="0">
                  <c:v>Сальдо счета текущих операций, млрд. долл.</c:v>
                </c:pt>
              </c:strCache>
            </c:strRef>
          </c:tx>
          <c:invertIfNegative val="0"/>
          <c:cat>
            <c:numRef>
              <c:f>Лист3!$A$2:$A$17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Лист3!$C$2:$C$17</c:f>
              <c:numCache>
                <c:formatCode>General</c:formatCode>
                <c:ptCount val="16"/>
                <c:pt idx="0">
                  <c:v>45.4</c:v>
                </c:pt>
                <c:pt idx="1">
                  <c:v>32.1</c:v>
                </c:pt>
                <c:pt idx="2">
                  <c:v>27.5</c:v>
                </c:pt>
                <c:pt idx="3">
                  <c:v>33.1</c:v>
                </c:pt>
                <c:pt idx="4">
                  <c:v>58.6</c:v>
                </c:pt>
                <c:pt idx="5">
                  <c:v>84.4</c:v>
                </c:pt>
                <c:pt idx="6">
                  <c:v>92.3</c:v>
                </c:pt>
                <c:pt idx="7">
                  <c:v>72.2</c:v>
                </c:pt>
                <c:pt idx="8">
                  <c:v>103.9</c:v>
                </c:pt>
                <c:pt idx="9">
                  <c:v>50.4</c:v>
                </c:pt>
                <c:pt idx="10">
                  <c:v>67.5</c:v>
                </c:pt>
                <c:pt idx="11">
                  <c:v>97.3</c:v>
                </c:pt>
                <c:pt idx="12">
                  <c:v>71.3</c:v>
                </c:pt>
                <c:pt idx="13">
                  <c:v>34.799999999999997</c:v>
                </c:pt>
                <c:pt idx="14">
                  <c:v>58.4</c:v>
                </c:pt>
                <c:pt idx="15">
                  <c:v>65.8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A4-4F11-8D89-414B3516E4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48834384"/>
        <c:axId val="648834928"/>
        <c:axId val="0"/>
      </c:bar3DChart>
      <c:catAx>
        <c:axId val="648834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648834928"/>
        <c:crosses val="autoZero"/>
        <c:auto val="1"/>
        <c:lblAlgn val="ctr"/>
        <c:lblOffset val="100"/>
        <c:noMultiLvlLbl val="0"/>
      </c:catAx>
      <c:valAx>
        <c:axId val="648834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8834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8043802190147041E-2"/>
          <c:y val="0.5656348368699774"/>
          <c:w val="0.41112845760973132"/>
          <c:h val="0.31437247713217048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40954679926234"/>
          <c:y val="5.1400538829018995E-2"/>
          <c:w val="0.83330774278215236"/>
          <c:h val="0.89719889180519163"/>
        </c:manualLayout>
      </c:layout>
      <c:lineChart>
        <c:grouping val="standard"/>
        <c:varyColors val="0"/>
        <c:ser>
          <c:idx val="0"/>
          <c:order val="0"/>
          <c:tx>
            <c:strRef>
              <c:f>weoreptc.aspx!$E$2</c:f>
              <c:strCache>
                <c:ptCount val="1"/>
                <c:pt idx="0">
                  <c:v>Мир</c:v>
                </c:pt>
              </c:strCache>
            </c:strRef>
          </c:tx>
          <c:marker>
            <c:symbol val="none"/>
          </c:marker>
          <c:cat>
            <c:numRef>
              <c:f>weoreptc.aspx!$F$1:$AF$1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weoreptc.aspx!$F$2:$AF$2</c:f>
              <c:numCache>
                <c:formatCode>0.00</c:formatCode>
                <c:ptCount val="27"/>
                <c:pt idx="0">
                  <c:v>2.2000000000000002</c:v>
                </c:pt>
                <c:pt idx="1">
                  <c:v>2.3249999999999997</c:v>
                </c:pt>
                <c:pt idx="2">
                  <c:v>2.141</c:v>
                </c:pt>
                <c:pt idx="3">
                  <c:v>3.4159999999999977</c:v>
                </c:pt>
                <c:pt idx="4">
                  <c:v>3.3299999999999987</c:v>
                </c:pt>
                <c:pt idx="5">
                  <c:v>3.8089999999999997</c:v>
                </c:pt>
                <c:pt idx="6">
                  <c:v>4.1159999999999934</c:v>
                </c:pt>
                <c:pt idx="7">
                  <c:v>2.621</c:v>
                </c:pt>
                <c:pt idx="8">
                  <c:v>3.6659999999999999</c:v>
                </c:pt>
                <c:pt idx="9">
                  <c:v>4.6629999999999932</c:v>
                </c:pt>
                <c:pt idx="10">
                  <c:v>2.3049999999999997</c:v>
                </c:pt>
                <c:pt idx="11">
                  <c:v>2.8299999999999987</c:v>
                </c:pt>
                <c:pt idx="12">
                  <c:v>3.7610000000000001</c:v>
                </c:pt>
                <c:pt idx="13">
                  <c:v>5.069</c:v>
                </c:pt>
                <c:pt idx="14">
                  <c:v>4.6529999999999934</c:v>
                </c:pt>
                <c:pt idx="15">
                  <c:v>5.2489999999999997</c:v>
                </c:pt>
                <c:pt idx="16">
                  <c:v>5.3479999999999945</c:v>
                </c:pt>
                <c:pt idx="17">
                  <c:v>2.7050000000000001</c:v>
                </c:pt>
                <c:pt idx="18">
                  <c:v>-0.38100000000000045</c:v>
                </c:pt>
                <c:pt idx="19">
                  <c:v>5.1760000000000002</c:v>
                </c:pt>
                <c:pt idx="20">
                  <c:v>3.9389999999999987</c:v>
                </c:pt>
                <c:pt idx="21">
                  <c:v>3.2210000000000001</c:v>
                </c:pt>
                <c:pt idx="22">
                  <c:v>3.0049999999999999</c:v>
                </c:pt>
                <c:pt idx="23">
                  <c:v>3.5859999999999999</c:v>
                </c:pt>
                <c:pt idx="24">
                  <c:v>3.8789999999999987</c:v>
                </c:pt>
                <c:pt idx="25">
                  <c:v>3.9499999999999997</c:v>
                </c:pt>
                <c:pt idx="26">
                  <c:v>3.9489999999999998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E89-4C96-BC0F-14FA540C8F88}"/>
            </c:ext>
          </c:extLst>
        </c:ser>
        <c:ser>
          <c:idx val="1"/>
          <c:order val="1"/>
          <c:tx>
            <c:strRef>
              <c:f>weoreptc.aspx!$E$3</c:f>
              <c:strCache>
                <c:ptCount val="1"/>
                <c:pt idx="0">
                  <c:v>Россия</c:v>
                </c:pt>
              </c:strCache>
            </c:strRef>
          </c:tx>
          <c:marker>
            <c:symbol val="none"/>
          </c:marker>
          <c:cat>
            <c:numRef>
              <c:f>weoreptc.aspx!$F$1:$AF$1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weoreptc.aspx!$F$3:$AF$3</c:f>
              <c:numCache>
                <c:formatCode>0.00</c:formatCode>
                <c:ptCount val="27"/>
                <c:pt idx="0">
                  <c:v>-5</c:v>
                </c:pt>
                <c:pt idx="1">
                  <c:v>-14.500000000000002</c:v>
                </c:pt>
                <c:pt idx="2">
                  <c:v>-8.7000000000000011</c:v>
                </c:pt>
                <c:pt idx="3">
                  <c:v>-12.7</c:v>
                </c:pt>
                <c:pt idx="4">
                  <c:v>-4.1000000000000005</c:v>
                </c:pt>
                <c:pt idx="5">
                  <c:v>-3.61</c:v>
                </c:pt>
                <c:pt idx="6">
                  <c:v>1.3800000000000001</c:v>
                </c:pt>
                <c:pt idx="7">
                  <c:v>-5.35</c:v>
                </c:pt>
                <c:pt idx="8">
                  <c:v>6.35</c:v>
                </c:pt>
                <c:pt idx="9">
                  <c:v>10.050000000000002</c:v>
                </c:pt>
                <c:pt idx="10">
                  <c:v>5.09</c:v>
                </c:pt>
                <c:pt idx="11">
                  <c:v>4.74</c:v>
                </c:pt>
                <c:pt idx="12">
                  <c:v>7.2499999999999991</c:v>
                </c:pt>
                <c:pt idx="13">
                  <c:v>7.1499999999999995</c:v>
                </c:pt>
                <c:pt idx="14">
                  <c:v>6.39</c:v>
                </c:pt>
                <c:pt idx="15">
                  <c:v>8.15</c:v>
                </c:pt>
                <c:pt idx="16">
                  <c:v>8.5400000000000009</c:v>
                </c:pt>
                <c:pt idx="17">
                  <c:v>5.25</c:v>
                </c:pt>
                <c:pt idx="18">
                  <c:v>-7.8</c:v>
                </c:pt>
                <c:pt idx="19">
                  <c:v>4.5</c:v>
                </c:pt>
                <c:pt idx="20">
                  <c:v>4.3</c:v>
                </c:pt>
                <c:pt idx="21">
                  <c:v>3.4000000000000004</c:v>
                </c:pt>
                <c:pt idx="22">
                  <c:v>1.3</c:v>
                </c:pt>
                <c:pt idx="23">
                  <c:v>0.60000000000000064</c:v>
                </c:pt>
                <c:pt idx="24">
                  <c:v>-3.6999999999999997</c:v>
                </c:pt>
                <c:pt idx="25">
                  <c:v>-1</c:v>
                </c:pt>
                <c:pt idx="26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E89-4C96-BC0F-14FA540C8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77661600"/>
        <c:axId val="877659424"/>
      </c:lineChart>
      <c:catAx>
        <c:axId val="87766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77659424"/>
        <c:crosses val="autoZero"/>
        <c:auto val="1"/>
        <c:lblAlgn val="ctr"/>
        <c:lblOffset val="100"/>
        <c:noMultiLvlLbl val="0"/>
      </c:catAx>
      <c:valAx>
        <c:axId val="87765942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877661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432924119542275"/>
          <c:y val="0.73484566529644901"/>
          <c:w val="0.23819228419064556"/>
          <c:h val="0.23210314594674664"/>
        </c:manualLayout>
      </c:layout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3640" cy="789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3640" cy="789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1840" cy="789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09280" y="3602160"/>
            <a:ext cx="4461840" cy="789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209280" y="4466880"/>
            <a:ext cx="4461840" cy="789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1840" cy="789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8" name="Рисунок 37"/>
          <p:cNvPicPr/>
          <p:nvPr/>
        </p:nvPicPr>
        <p:blipFill>
          <a:blip r:embed="rId2" cstate="print"/>
          <a:stretch/>
        </p:blipFill>
        <p:spPr>
          <a:xfrm>
            <a:off x="5058000" y="3602160"/>
            <a:ext cx="2074680" cy="1655280"/>
          </a:xfrm>
          <a:prstGeom prst="rect">
            <a:avLst/>
          </a:prstGeom>
          <a:ln>
            <a:noFill/>
          </a:ln>
        </p:spPr>
      </p:pic>
      <p:pic>
        <p:nvPicPr>
          <p:cNvPr id="39" name="Рисунок 38"/>
          <p:cNvPicPr/>
          <p:nvPr/>
        </p:nvPicPr>
        <p:blipFill>
          <a:blip r:embed="rId2" cstate="print"/>
          <a:stretch/>
        </p:blipFill>
        <p:spPr>
          <a:xfrm>
            <a:off x="5058000" y="3602160"/>
            <a:ext cx="2074680" cy="1655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1840" cy="1655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09280" y="3602160"/>
            <a:ext cx="4461840" cy="1655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1840" cy="789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523880" y="4466880"/>
            <a:ext cx="4461840" cy="789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09280" y="3602160"/>
            <a:ext cx="4461840" cy="1655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1840" cy="1655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09280" y="3602160"/>
            <a:ext cx="4461840" cy="789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09280" y="4466880"/>
            <a:ext cx="4461840" cy="789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523880" y="3602160"/>
            <a:ext cx="4461840" cy="789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09280" y="3602160"/>
            <a:ext cx="4461840" cy="789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1523880" y="4466880"/>
            <a:ext cx="9143640" cy="789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40FC0-0CDC-482B-9961-7AD92B2150A6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62C91-FF6B-49D6-943D-DD57054099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32"/>
          <p:cNvPicPr/>
          <p:nvPr/>
        </p:nvPicPr>
        <p:blipFill>
          <a:blip r:embed="rId2" cstate="print"/>
          <a:stretch/>
        </p:blipFill>
        <p:spPr>
          <a:xfrm>
            <a:off x="9032040" y="854280"/>
            <a:ext cx="2433600" cy="73980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950040" y="2450160"/>
            <a:ext cx="10509120" cy="149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400" b="1" strike="noStrike" dirty="0">
                <a:solidFill>
                  <a:srgbClr val="000000"/>
                </a:solidFill>
                <a:latin typeface="Calibri"/>
              </a:rPr>
              <a:t>МОСКОВСКИЙ ГОСУДАРСТВЕННЫЙ УНИВЕРСИТЕТ ИМЕНИ М.В. ЛОМОНОСОВА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2400" b="1" strike="noStrike" dirty="0">
                <a:solidFill>
                  <a:srgbClr val="000000"/>
                </a:solidFill>
                <a:latin typeface="Calibri"/>
              </a:rPr>
              <a:t>ЭКОНОМИЧЕСКИЙ ФАКУЛЬТЕТ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ru-RU" sz="2000" b="1" strike="noStrike" dirty="0">
                <a:solidFill>
                  <a:srgbClr val="000000"/>
                </a:solidFill>
                <a:latin typeface="Calibri"/>
              </a:rPr>
              <a:t>Центр исследования экономической политики</a:t>
            </a:r>
            <a:endParaRPr dirty="0"/>
          </a:p>
        </p:txBody>
      </p:sp>
      <p:sp>
        <p:nvSpPr>
          <p:cNvPr id="43" name="CustomShape 2"/>
          <p:cNvSpPr/>
          <p:nvPr/>
        </p:nvSpPr>
        <p:spPr>
          <a:xfrm>
            <a:off x="1121040" y="4462560"/>
            <a:ext cx="1036116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000" b="1" strike="noStrike" dirty="0">
                <a:solidFill>
                  <a:srgbClr val="808080"/>
                </a:solidFill>
                <a:latin typeface="Calibri"/>
              </a:rPr>
              <a:t>СТРАТЕГИЧЕСКОЕ УПРАВЛЕНИЕ РАЗВИТИЕМ 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ru-RU" sz="4000" b="1" strike="noStrike" dirty="0">
                <a:solidFill>
                  <a:srgbClr val="808080"/>
                </a:solidFill>
                <a:latin typeface="Calibri"/>
              </a:rPr>
              <a:t>В РОССИЙСКОЙ ЭКОНОМИКЕ</a:t>
            </a:r>
            <a:endParaRPr dirty="0"/>
          </a:p>
        </p:txBody>
      </p:sp>
      <p:sp>
        <p:nvSpPr>
          <p:cNvPr id="44" name="CustomShape 3"/>
          <p:cNvSpPr/>
          <p:nvPr/>
        </p:nvSpPr>
        <p:spPr>
          <a:xfrm>
            <a:off x="353880" y="403200"/>
            <a:ext cx="11414880" cy="607608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368" y="404664"/>
            <a:ext cx="3312368" cy="153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1183680" y="-162720"/>
            <a:ext cx="9143640" cy="540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200" strike="noStrike">
                <a:solidFill>
                  <a:srgbClr val="FFFFFF"/>
                </a:solidFill>
                <a:latin typeface="Century Gothic"/>
              </a:rPr>
              <a:t>WORLD CONFLICT MAP</a:t>
            </a:r>
            <a:endParaRPr/>
          </a:p>
        </p:txBody>
      </p:sp>
      <p:sp>
        <p:nvSpPr>
          <p:cNvPr id="72" name="CustomShape 2"/>
          <p:cNvSpPr/>
          <p:nvPr/>
        </p:nvSpPr>
        <p:spPr>
          <a:xfrm>
            <a:off x="359640" y="480240"/>
            <a:ext cx="11448720" cy="492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rgbClr val="330099"/>
                </a:solidFill>
                <a:latin typeface="Calibri"/>
              </a:rPr>
              <a:t>II. </a:t>
            </a:r>
            <a:r>
              <a:rPr lang="ru-RU" sz="2800" b="1" strike="noStrike" dirty="0" smtClean="0">
                <a:solidFill>
                  <a:srgbClr val="330099"/>
                </a:solidFill>
                <a:latin typeface="Calibri"/>
              </a:rPr>
              <a:t>Прогнозы развития</a:t>
            </a:r>
            <a:endParaRPr sz="2800" dirty="0"/>
          </a:p>
        </p:txBody>
      </p:sp>
      <p:sp>
        <p:nvSpPr>
          <p:cNvPr id="73" name="Line 3"/>
          <p:cNvSpPr/>
          <p:nvPr/>
        </p:nvSpPr>
        <p:spPr>
          <a:xfrm>
            <a:off x="4296600" y="6611040"/>
            <a:ext cx="7561080" cy="0"/>
          </a:xfrm>
          <a:prstGeom prst="line">
            <a:avLst/>
          </a:prstGeom>
          <a:ln w="19080">
            <a:solidFill>
              <a:schemeClr val="bg1">
                <a:lumMod val="75000"/>
              </a:schemeClr>
            </a:solidFill>
          </a:ln>
        </p:spPr>
      </p:sp>
      <p:pic>
        <p:nvPicPr>
          <p:cNvPr id="74" name="Рисунок 32"/>
          <p:cNvPicPr/>
          <p:nvPr/>
        </p:nvPicPr>
        <p:blipFill>
          <a:blip r:embed="rId2" cstate="print"/>
          <a:stretch/>
        </p:blipFill>
        <p:spPr>
          <a:xfrm>
            <a:off x="2198520" y="6274800"/>
            <a:ext cx="1328400" cy="403560"/>
          </a:xfrm>
          <a:prstGeom prst="rect">
            <a:avLst/>
          </a:prstGeom>
          <a:ln>
            <a:noFill/>
          </a:ln>
        </p:spPr>
      </p:pic>
      <p:pic>
        <p:nvPicPr>
          <p:cNvPr id="75" name="Рисунок 36"/>
          <p:cNvPicPr/>
          <p:nvPr/>
        </p:nvPicPr>
        <p:blipFill>
          <a:blip r:embed="rId3" cstate="print"/>
          <a:stretch/>
        </p:blipFill>
        <p:spPr>
          <a:xfrm>
            <a:off x="516960" y="5888880"/>
            <a:ext cx="1498320" cy="772200"/>
          </a:xfrm>
          <a:prstGeom prst="rect">
            <a:avLst/>
          </a:prstGeom>
          <a:ln>
            <a:noFill/>
          </a:ln>
        </p:spPr>
      </p:pic>
      <p:sp>
        <p:nvSpPr>
          <p:cNvPr id="76" name="CustomShape 4"/>
          <p:cNvSpPr/>
          <p:nvPr/>
        </p:nvSpPr>
        <p:spPr>
          <a:xfrm>
            <a:off x="4225680" y="6274800"/>
            <a:ext cx="49237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808080"/>
                </a:solidFill>
                <a:latin typeface="Calibri"/>
              </a:rPr>
              <a:t>СТРАТЕГИЧЕСКОЕ УПРАВЛЕНИЕ РАЗВИТИЕМ В РОССИЙСКОЙ ЭКОНОМИКЕ</a:t>
            </a:r>
            <a:endParaRPr/>
          </a:p>
        </p:txBody>
      </p:sp>
      <p:sp>
        <p:nvSpPr>
          <p:cNvPr id="14" name="Rectangle 396"/>
          <p:cNvSpPr>
            <a:spLocks noChangeArrowheads="1"/>
          </p:cNvSpPr>
          <p:nvPr/>
        </p:nvSpPr>
        <p:spPr bwMode="auto">
          <a:xfrm>
            <a:off x="1951106" y="1196752"/>
            <a:ext cx="8656736" cy="79445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pPr algn="ctr"/>
            <a:r>
              <a:rPr lang="ru-RU" sz="2400" b="1" dirty="0" smtClean="0">
                <a:latin typeface="Calibri"/>
              </a:rPr>
              <a:t>Прогноз социально-экономического развития на долгосрочный период </a:t>
            </a:r>
            <a:r>
              <a:rPr lang="en-US" sz="2400" dirty="0" smtClean="0">
                <a:latin typeface="Calibri"/>
              </a:rPr>
              <a:t>[</a:t>
            </a:r>
            <a:r>
              <a:rPr lang="ru-RU" sz="2400" dirty="0" smtClean="0">
                <a:latin typeface="Calibri"/>
              </a:rPr>
              <a:t>Минэкономразвития</a:t>
            </a:r>
            <a:r>
              <a:rPr lang="en-US" sz="2400" dirty="0" smtClean="0">
                <a:latin typeface="Calibri"/>
              </a:rPr>
              <a:t>]</a:t>
            </a:r>
            <a:endParaRPr lang="ru-RU" sz="2400" dirty="0">
              <a:latin typeface="Calibri"/>
            </a:endParaRPr>
          </a:p>
        </p:txBody>
      </p:sp>
      <p:sp>
        <p:nvSpPr>
          <p:cNvPr id="19" name="Rectangle 396"/>
          <p:cNvSpPr>
            <a:spLocks noChangeArrowheads="1"/>
          </p:cNvSpPr>
          <p:nvPr/>
        </p:nvSpPr>
        <p:spPr bwMode="auto">
          <a:xfrm>
            <a:off x="2862720" y="3016802"/>
            <a:ext cx="7061805" cy="79208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alibri"/>
              </a:rPr>
              <a:t>Долгосрочный бюджетный прогноз</a:t>
            </a:r>
            <a:br>
              <a:rPr lang="ru-RU" sz="2400" b="1" dirty="0" smtClean="0">
                <a:solidFill>
                  <a:schemeClr val="bg1"/>
                </a:solidFill>
                <a:latin typeface="Calibri"/>
              </a:rPr>
            </a:b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[</a:t>
            </a:r>
            <a:r>
              <a:rPr lang="ru-RU" sz="2400" dirty="0" smtClean="0">
                <a:solidFill>
                  <a:schemeClr val="bg1"/>
                </a:solidFill>
                <a:latin typeface="Calibri"/>
              </a:rPr>
              <a:t>Минфин</a:t>
            </a: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]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2" name="Rectangle 396"/>
          <p:cNvSpPr>
            <a:spLocks noChangeArrowheads="1"/>
          </p:cNvSpPr>
          <p:nvPr/>
        </p:nvSpPr>
        <p:spPr bwMode="auto">
          <a:xfrm>
            <a:off x="2850618" y="3937977"/>
            <a:ext cx="7061806" cy="89242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alibri"/>
              </a:rPr>
              <a:t>     Прогноз научно-технического развития</a:t>
            </a:r>
            <a:br>
              <a:rPr lang="ru-RU" sz="2400" b="1" dirty="0" smtClean="0">
                <a:solidFill>
                  <a:schemeClr val="bg1"/>
                </a:solidFill>
                <a:latin typeface="Calibri"/>
              </a:rPr>
            </a:b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[</a:t>
            </a:r>
            <a:r>
              <a:rPr lang="ru-RU" sz="2400" dirty="0" err="1" smtClean="0">
                <a:solidFill>
                  <a:schemeClr val="bg1"/>
                </a:solidFill>
                <a:latin typeface="Calibri"/>
              </a:rPr>
              <a:t>Минобрнауки</a:t>
            </a:r>
            <a:r>
              <a:rPr lang="en-US" sz="2400" dirty="0" smtClean="0">
                <a:solidFill>
                  <a:schemeClr val="bg1"/>
                </a:solidFill>
                <a:latin typeface="Calibri"/>
              </a:rPr>
              <a:t>]</a:t>
            </a:r>
            <a:endParaRPr lang="ru-RU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23" name="Rectangle 396"/>
          <p:cNvSpPr>
            <a:spLocks noChangeArrowheads="1"/>
          </p:cNvSpPr>
          <p:nvPr/>
        </p:nvSpPr>
        <p:spPr bwMode="auto">
          <a:xfrm>
            <a:off x="2850619" y="4922104"/>
            <a:ext cx="7061805" cy="8515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pPr algn="ctr"/>
            <a:r>
              <a:rPr lang="ru-RU" sz="2300" b="1" dirty="0" err="1" smtClean="0">
                <a:latin typeface="Calibri"/>
              </a:rPr>
              <a:t>Демографичекий</a:t>
            </a:r>
            <a:r>
              <a:rPr lang="ru-RU" sz="2300" b="1" dirty="0" smtClean="0">
                <a:latin typeface="Calibri"/>
              </a:rPr>
              <a:t> прогноз</a:t>
            </a:r>
            <a:br>
              <a:rPr lang="ru-RU" sz="2300" b="1" dirty="0" smtClean="0">
                <a:latin typeface="Calibri"/>
              </a:rPr>
            </a:br>
            <a:r>
              <a:rPr lang="en-US" sz="2300" dirty="0" smtClean="0">
                <a:latin typeface="Calibri"/>
              </a:rPr>
              <a:t>[</a:t>
            </a:r>
            <a:r>
              <a:rPr lang="ru-RU" sz="2300" dirty="0" smtClean="0">
                <a:latin typeface="Calibri"/>
              </a:rPr>
              <a:t>Росстат, Минтруд, Минздрав</a:t>
            </a:r>
            <a:r>
              <a:rPr lang="en-US" sz="2300" dirty="0" smtClean="0">
                <a:latin typeface="Calibri"/>
              </a:rPr>
              <a:t>]</a:t>
            </a:r>
            <a:endParaRPr lang="ru-RU" sz="2300" dirty="0">
              <a:latin typeface="Calibri"/>
            </a:endParaRPr>
          </a:p>
        </p:txBody>
      </p:sp>
      <p:sp>
        <p:nvSpPr>
          <p:cNvPr id="15" name="Rectangle 396"/>
          <p:cNvSpPr>
            <a:spLocks noChangeArrowheads="1"/>
          </p:cNvSpPr>
          <p:nvPr/>
        </p:nvSpPr>
        <p:spPr bwMode="auto">
          <a:xfrm>
            <a:off x="1951106" y="2109654"/>
            <a:ext cx="8656736" cy="79445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pPr algn="ctr"/>
            <a:r>
              <a:rPr lang="ru-RU" sz="2400" b="1" dirty="0" smtClean="0">
                <a:latin typeface="Calibri"/>
              </a:rPr>
              <a:t>Среднесрочный прогноз социально-экономического развития </a:t>
            </a:r>
            <a:r>
              <a:rPr lang="en-US" sz="2400" dirty="0" smtClean="0">
                <a:latin typeface="Calibri"/>
              </a:rPr>
              <a:t>[</a:t>
            </a:r>
            <a:r>
              <a:rPr lang="ru-RU" sz="2400" dirty="0" smtClean="0">
                <a:latin typeface="Calibri"/>
              </a:rPr>
              <a:t>Минэкономразвития</a:t>
            </a:r>
            <a:r>
              <a:rPr lang="en-US" sz="2400" dirty="0" smtClean="0">
                <a:latin typeface="Calibri"/>
              </a:rPr>
              <a:t>]</a:t>
            </a:r>
            <a:endParaRPr lang="ru-RU" sz="2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78765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1183680" y="-162720"/>
            <a:ext cx="9143640" cy="540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200" strike="noStrike">
                <a:solidFill>
                  <a:srgbClr val="FFFFFF"/>
                </a:solidFill>
                <a:latin typeface="Century Gothic"/>
              </a:rPr>
              <a:t>WORLD CONFLICT MAP</a:t>
            </a:r>
            <a:endParaRPr/>
          </a:p>
        </p:txBody>
      </p:sp>
      <p:sp>
        <p:nvSpPr>
          <p:cNvPr id="72" name="CustomShape 2"/>
          <p:cNvSpPr/>
          <p:nvPr/>
        </p:nvSpPr>
        <p:spPr>
          <a:xfrm>
            <a:off x="359640" y="480240"/>
            <a:ext cx="11448720" cy="492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rgbClr val="330099"/>
                </a:solidFill>
                <a:latin typeface="Calibri"/>
              </a:rPr>
              <a:t>III. </a:t>
            </a:r>
            <a:r>
              <a:rPr lang="ru-RU" sz="2800" b="1" strike="noStrike" dirty="0" smtClean="0">
                <a:solidFill>
                  <a:srgbClr val="330099"/>
                </a:solidFill>
                <a:latin typeface="Calibri"/>
              </a:rPr>
              <a:t>Государственные программы и планы</a:t>
            </a:r>
            <a:endParaRPr sz="2800" dirty="0"/>
          </a:p>
        </p:txBody>
      </p:sp>
      <p:sp>
        <p:nvSpPr>
          <p:cNvPr id="73" name="Line 3"/>
          <p:cNvSpPr/>
          <p:nvPr/>
        </p:nvSpPr>
        <p:spPr>
          <a:xfrm>
            <a:off x="4296600" y="6611040"/>
            <a:ext cx="7561080" cy="0"/>
          </a:xfrm>
          <a:prstGeom prst="line">
            <a:avLst/>
          </a:prstGeom>
          <a:ln w="19080">
            <a:solidFill>
              <a:schemeClr val="bg1">
                <a:lumMod val="75000"/>
              </a:schemeClr>
            </a:solidFill>
          </a:ln>
        </p:spPr>
      </p:sp>
      <p:pic>
        <p:nvPicPr>
          <p:cNvPr id="74" name="Рисунок 32"/>
          <p:cNvPicPr/>
          <p:nvPr/>
        </p:nvPicPr>
        <p:blipFill>
          <a:blip r:embed="rId2" cstate="print"/>
          <a:stretch/>
        </p:blipFill>
        <p:spPr>
          <a:xfrm>
            <a:off x="2198520" y="6274800"/>
            <a:ext cx="1328400" cy="403560"/>
          </a:xfrm>
          <a:prstGeom prst="rect">
            <a:avLst/>
          </a:prstGeom>
          <a:ln>
            <a:noFill/>
          </a:ln>
        </p:spPr>
      </p:pic>
      <p:pic>
        <p:nvPicPr>
          <p:cNvPr id="75" name="Рисунок 36"/>
          <p:cNvPicPr/>
          <p:nvPr/>
        </p:nvPicPr>
        <p:blipFill>
          <a:blip r:embed="rId3" cstate="print"/>
          <a:stretch/>
        </p:blipFill>
        <p:spPr>
          <a:xfrm>
            <a:off x="516960" y="5888880"/>
            <a:ext cx="1498320" cy="772200"/>
          </a:xfrm>
          <a:prstGeom prst="rect">
            <a:avLst/>
          </a:prstGeom>
          <a:ln>
            <a:noFill/>
          </a:ln>
        </p:spPr>
      </p:pic>
      <p:sp>
        <p:nvSpPr>
          <p:cNvPr id="76" name="CustomShape 4"/>
          <p:cNvSpPr/>
          <p:nvPr/>
        </p:nvSpPr>
        <p:spPr>
          <a:xfrm>
            <a:off x="4225680" y="6274800"/>
            <a:ext cx="49237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808080"/>
                </a:solidFill>
                <a:latin typeface="Calibri"/>
              </a:rPr>
              <a:t>СТРАТЕГИЧЕСКОЕ УПРАВЛЕНИЕ РАЗВИТИЕМ В РОССИЙСКОЙ ЭКОНОМИКЕ</a:t>
            </a:r>
            <a:endParaRPr/>
          </a:p>
        </p:txBody>
      </p:sp>
      <p:sp>
        <p:nvSpPr>
          <p:cNvPr id="14" name="Rectangle 396"/>
          <p:cNvSpPr>
            <a:spLocks noChangeArrowheads="1"/>
          </p:cNvSpPr>
          <p:nvPr/>
        </p:nvSpPr>
        <p:spPr bwMode="auto">
          <a:xfrm>
            <a:off x="607561" y="1252983"/>
            <a:ext cx="8337657" cy="25323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     </a:t>
            </a:r>
            <a:r>
              <a:rPr lang="ru-RU" sz="2800" b="1" u="sng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ГОСУДАРСТВЕННЫЕ ПРОГРАММЫ</a:t>
            </a:r>
          </a:p>
          <a:p>
            <a:pPr marL="800100" lvl="1" indent="-342900">
              <a:buFontTx/>
              <a:buChar char="-"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отраслевые 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(ТЭК, ж/д, авиа, с/х и др.)</a:t>
            </a:r>
          </a:p>
          <a:p>
            <a:pPr marL="800100" lvl="1" indent="-342900">
              <a:buFontTx/>
              <a:buChar char="-"/>
            </a:pP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функциональные 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гос.финансы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, инновации)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региональные 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Дальний Восток, 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Калининград, Северный 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Кавказ, 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Крым)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Calibri"/>
            </a:endParaRPr>
          </a:p>
        </p:txBody>
      </p:sp>
      <p:sp>
        <p:nvSpPr>
          <p:cNvPr id="23" name="Rectangle 396"/>
          <p:cNvSpPr>
            <a:spLocks noChangeArrowheads="1"/>
          </p:cNvSpPr>
          <p:nvPr/>
        </p:nvSpPr>
        <p:spPr bwMode="auto">
          <a:xfrm>
            <a:off x="1892153" y="4403625"/>
            <a:ext cx="6962463" cy="10789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r>
              <a:rPr lang="ru-RU" sz="2800" b="1" dirty="0" smtClean="0">
                <a:solidFill>
                  <a:schemeClr val="bg1"/>
                </a:solidFill>
                <a:latin typeface="Calibri"/>
              </a:rPr>
              <a:t>Схемы размещения производительных сил</a:t>
            </a:r>
            <a:br>
              <a:rPr lang="ru-RU" sz="2800" b="1" dirty="0" smtClean="0">
                <a:solidFill>
                  <a:schemeClr val="bg1"/>
                </a:solidFill>
                <a:latin typeface="Calibri"/>
              </a:rPr>
            </a:br>
            <a:r>
              <a:rPr lang="ru-RU" sz="2800" b="1" dirty="0" smtClean="0">
                <a:solidFill>
                  <a:schemeClr val="bg1"/>
                </a:solidFill>
                <a:latin typeface="Calibri"/>
              </a:rPr>
              <a:t>Схемы территориального планирования</a:t>
            </a:r>
            <a:endParaRPr lang="ru-RU" sz="28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6" name="Rectangle 396"/>
          <p:cNvSpPr>
            <a:spLocks noChangeArrowheads="1"/>
          </p:cNvSpPr>
          <p:nvPr/>
        </p:nvSpPr>
        <p:spPr bwMode="auto">
          <a:xfrm>
            <a:off x="9971780" y="1228447"/>
            <a:ext cx="1956868" cy="251071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Calibri"/>
              </a:rPr>
              <a:t>БЮДЖЕТ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9490079" y="1284847"/>
            <a:ext cx="0" cy="2560114"/>
          </a:xfrm>
          <a:prstGeom prst="line">
            <a:avLst/>
          </a:prstGeom>
          <a:ln w="7937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8"/>
          <p:cNvGrpSpPr/>
          <p:nvPr/>
        </p:nvGrpSpPr>
        <p:grpSpPr>
          <a:xfrm>
            <a:off x="9094397" y="2361254"/>
            <a:ext cx="720080" cy="203650"/>
            <a:chOff x="8933603" y="2247325"/>
            <a:chExt cx="720080" cy="245571"/>
          </a:xfrm>
          <a:solidFill>
            <a:schemeClr val="accent2"/>
          </a:solidFill>
        </p:grpSpPr>
        <p:sp>
          <p:nvSpPr>
            <p:cNvPr id="6" name="Стрелка вправо 5"/>
            <p:cNvSpPr/>
            <p:nvPr/>
          </p:nvSpPr>
          <p:spPr>
            <a:xfrm>
              <a:off x="9293643" y="2247325"/>
              <a:ext cx="360040" cy="245571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трелка вправо 19"/>
            <p:cNvSpPr/>
            <p:nvPr/>
          </p:nvSpPr>
          <p:spPr>
            <a:xfrm rot="10800000">
              <a:off x="8933603" y="2247325"/>
              <a:ext cx="360040" cy="245571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0" name="Прямая соединительная линия 29"/>
          <p:cNvCxnSpPr/>
          <p:nvPr/>
        </p:nvCxnSpPr>
        <p:spPr>
          <a:xfrm>
            <a:off x="1415480" y="3785289"/>
            <a:ext cx="1" cy="1227888"/>
          </a:xfrm>
          <a:prstGeom prst="line">
            <a:avLst/>
          </a:prstGeom>
          <a:ln w="730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1437793" y="4980924"/>
            <a:ext cx="432048" cy="0"/>
          </a:xfrm>
          <a:prstGeom prst="straightConnector1">
            <a:avLst/>
          </a:prstGeom>
          <a:ln w="66675">
            <a:solidFill>
              <a:schemeClr val="accent2"/>
            </a:solidFill>
            <a:beve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396"/>
          <p:cNvSpPr>
            <a:spLocks noChangeArrowheads="1"/>
          </p:cNvSpPr>
          <p:nvPr/>
        </p:nvSpPr>
        <p:spPr bwMode="auto">
          <a:xfrm>
            <a:off x="9910610" y="4242322"/>
            <a:ext cx="2018038" cy="124022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alibri"/>
              </a:rPr>
              <a:t>Бюджеты субъектов РФ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10950214" y="3789040"/>
            <a:ext cx="0" cy="397361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8945218" y="4862433"/>
            <a:ext cx="869259" cy="0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2763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1183680" y="-162720"/>
            <a:ext cx="9143640" cy="540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200" strike="noStrike">
                <a:solidFill>
                  <a:srgbClr val="FFFFFF"/>
                </a:solidFill>
                <a:latin typeface="Century Gothic"/>
              </a:rPr>
              <a:t>WORLD CONFLICT MAP</a:t>
            </a:r>
            <a:endParaRPr/>
          </a:p>
        </p:txBody>
      </p:sp>
      <p:sp>
        <p:nvSpPr>
          <p:cNvPr id="72" name="CustomShape 2"/>
          <p:cNvSpPr/>
          <p:nvPr/>
        </p:nvSpPr>
        <p:spPr>
          <a:xfrm>
            <a:off x="359640" y="480240"/>
            <a:ext cx="11448720" cy="492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rgbClr val="330099"/>
                </a:solidFill>
                <a:latin typeface="Calibri"/>
              </a:rPr>
              <a:t>IV. </a:t>
            </a:r>
            <a:r>
              <a:rPr lang="ru-RU" sz="2800" b="1" dirty="0" smtClean="0">
                <a:solidFill>
                  <a:srgbClr val="330099"/>
                </a:solidFill>
                <a:latin typeface="Calibri"/>
              </a:rPr>
              <a:t>Корпоративные стратегии, программы и планы</a:t>
            </a:r>
            <a:endParaRPr sz="2800" dirty="0"/>
          </a:p>
        </p:txBody>
      </p:sp>
      <p:sp>
        <p:nvSpPr>
          <p:cNvPr id="73" name="Line 3"/>
          <p:cNvSpPr/>
          <p:nvPr/>
        </p:nvSpPr>
        <p:spPr>
          <a:xfrm>
            <a:off x="4296600" y="6611040"/>
            <a:ext cx="7561080" cy="0"/>
          </a:xfrm>
          <a:prstGeom prst="line">
            <a:avLst/>
          </a:prstGeom>
          <a:ln w="19080">
            <a:solidFill>
              <a:schemeClr val="bg1">
                <a:lumMod val="75000"/>
              </a:schemeClr>
            </a:solidFill>
          </a:ln>
        </p:spPr>
      </p:sp>
      <p:pic>
        <p:nvPicPr>
          <p:cNvPr id="74" name="Рисунок 32"/>
          <p:cNvPicPr/>
          <p:nvPr/>
        </p:nvPicPr>
        <p:blipFill>
          <a:blip r:embed="rId2" cstate="print"/>
          <a:stretch/>
        </p:blipFill>
        <p:spPr>
          <a:xfrm>
            <a:off x="2198520" y="6274800"/>
            <a:ext cx="1328400" cy="403560"/>
          </a:xfrm>
          <a:prstGeom prst="rect">
            <a:avLst/>
          </a:prstGeom>
          <a:ln>
            <a:noFill/>
          </a:ln>
        </p:spPr>
      </p:pic>
      <p:pic>
        <p:nvPicPr>
          <p:cNvPr id="75" name="Рисунок 36"/>
          <p:cNvPicPr/>
          <p:nvPr/>
        </p:nvPicPr>
        <p:blipFill>
          <a:blip r:embed="rId3" cstate="print"/>
          <a:stretch/>
        </p:blipFill>
        <p:spPr>
          <a:xfrm>
            <a:off x="516960" y="5888880"/>
            <a:ext cx="1498320" cy="772200"/>
          </a:xfrm>
          <a:prstGeom prst="rect">
            <a:avLst/>
          </a:prstGeom>
          <a:ln>
            <a:noFill/>
          </a:ln>
        </p:spPr>
      </p:pic>
      <p:sp>
        <p:nvSpPr>
          <p:cNvPr id="76" name="CustomShape 4"/>
          <p:cNvSpPr/>
          <p:nvPr/>
        </p:nvSpPr>
        <p:spPr>
          <a:xfrm>
            <a:off x="4225680" y="6274800"/>
            <a:ext cx="49237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808080"/>
                </a:solidFill>
                <a:latin typeface="Calibri"/>
              </a:rPr>
              <a:t>СТРАТЕГИЧЕСКОЕ УПРАВЛЕНИЕ РАЗВИТИЕМ В РОССИЙСКОЙ ЭКОНОМИКЕ</a:t>
            </a:r>
            <a:endParaRPr/>
          </a:p>
        </p:txBody>
      </p:sp>
      <p:sp>
        <p:nvSpPr>
          <p:cNvPr id="17" name="Rectangle 396"/>
          <p:cNvSpPr>
            <a:spLocks noChangeArrowheads="1"/>
          </p:cNvSpPr>
          <p:nvPr/>
        </p:nvSpPr>
        <p:spPr bwMode="auto">
          <a:xfrm>
            <a:off x="2207568" y="1196752"/>
            <a:ext cx="9361040" cy="9358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r>
              <a:rPr lang="ru-RU" sz="2400" b="1" dirty="0" smtClean="0">
                <a:solidFill>
                  <a:schemeClr val="bg2"/>
                </a:solidFill>
                <a:latin typeface="Calibri"/>
              </a:rPr>
              <a:t>Долгосрочные программы развития корпораций с государственным участием (стратегических компаний)</a:t>
            </a:r>
            <a:endParaRPr lang="ru-RU" sz="2400" dirty="0">
              <a:solidFill>
                <a:schemeClr val="bg2"/>
              </a:solidFill>
              <a:latin typeface="Calibri"/>
            </a:endParaRPr>
          </a:p>
        </p:txBody>
      </p:sp>
      <p:sp>
        <p:nvSpPr>
          <p:cNvPr id="18" name="Rectangle 396"/>
          <p:cNvSpPr>
            <a:spLocks noChangeArrowheads="1"/>
          </p:cNvSpPr>
          <p:nvPr/>
        </p:nvSpPr>
        <p:spPr bwMode="auto">
          <a:xfrm>
            <a:off x="2198520" y="2254559"/>
            <a:ext cx="9361040" cy="93580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r>
              <a:rPr lang="ru-RU" sz="2400" b="1" dirty="0" smtClean="0">
                <a:solidFill>
                  <a:schemeClr val="bg2"/>
                </a:solidFill>
                <a:latin typeface="Calibri"/>
              </a:rPr>
              <a:t>Программы инновационного развития корпораций с государственным участием (стратегических компаний)</a:t>
            </a:r>
            <a:endParaRPr lang="ru-RU" sz="2400" dirty="0">
              <a:solidFill>
                <a:schemeClr val="bg2"/>
              </a:solidFill>
              <a:latin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1248816" y="3101467"/>
            <a:ext cx="4536504" cy="792088"/>
          </a:xfrm>
          <a:prstGeom prst="rect">
            <a:avLst/>
          </a:prstGeom>
          <a:ln w="317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ПРОЕКТНОЕ      УПРАВЛЕНИЕ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423592" y="4445591"/>
            <a:ext cx="8640960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более 50% компаний не имеют проработанных долгосрочных стратегий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отсутствует механизм увязки долгосрочных стратегий и программ с тактическими планами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рассогласованность стратегии, долгосрочного финансового плана, программы инновационного развития и инвестиционной программы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1584" y="3975447"/>
            <a:ext cx="2961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chemeClr val="accent1">
                    <a:lumMod val="50000"/>
                  </a:schemeClr>
                </a:solidFill>
              </a:rPr>
              <a:t>Текущее состояние:</a:t>
            </a:r>
            <a:endParaRPr lang="ru-RU" sz="24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Rectangle 396"/>
          <p:cNvSpPr>
            <a:spLocks noChangeArrowheads="1"/>
          </p:cNvSpPr>
          <p:nvPr/>
        </p:nvSpPr>
        <p:spPr bwMode="auto">
          <a:xfrm>
            <a:off x="2187025" y="3285279"/>
            <a:ext cx="9361040" cy="5121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r>
              <a:rPr lang="ru-RU" sz="2400" b="1" dirty="0" smtClean="0">
                <a:solidFill>
                  <a:schemeClr val="bg2"/>
                </a:solidFill>
                <a:latin typeface="Calibri"/>
              </a:rPr>
              <a:t>Долгосрочные финансовые планы корпораций с </a:t>
            </a:r>
            <a:r>
              <a:rPr lang="ru-RU" sz="2400" b="1" dirty="0" err="1" smtClean="0">
                <a:solidFill>
                  <a:schemeClr val="bg2"/>
                </a:solidFill>
                <a:latin typeface="Calibri"/>
              </a:rPr>
              <a:t>госучастием</a:t>
            </a:r>
            <a:endParaRPr lang="ru-RU" sz="2400" dirty="0">
              <a:solidFill>
                <a:schemeClr val="bg2"/>
              </a:solidFill>
              <a:latin typeface="Calibri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1559496" y="2390096"/>
            <a:ext cx="328560" cy="2191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636225" y="3975447"/>
            <a:ext cx="814029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0075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1183680" y="-162720"/>
            <a:ext cx="9143640" cy="540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200" strike="noStrike">
                <a:solidFill>
                  <a:srgbClr val="FFFFFF"/>
                </a:solidFill>
                <a:latin typeface="Century Gothic"/>
              </a:rPr>
              <a:t>WORLD CONFLICT MAP</a:t>
            </a:r>
            <a:endParaRPr/>
          </a:p>
        </p:txBody>
      </p:sp>
      <p:sp>
        <p:nvSpPr>
          <p:cNvPr id="72" name="CustomShape 2"/>
          <p:cNvSpPr/>
          <p:nvPr/>
        </p:nvSpPr>
        <p:spPr>
          <a:xfrm>
            <a:off x="359640" y="260648"/>
            <a:ext cx="11448720" cy="8797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dirty="0" smtClean="0">
                <a:solidFill>
                  <a:srgbClr val="330099"/>
                </a:solidFill>
                <a:latin typeface="Calibri"/>
              </a:rPr>
              <a:t>Ключевые проблемы стратегического управления развитием</a:t>
            </a:r>
            <a:br>
              <a:rPr lang="ru-RU" sz="2800" b="1" dirty="0" smtClean="0">
                <a:solidFill>
                  <a:srgbClr val="330099"/>
                </a:solidFill>
                <a:latin typeface="Calibri"/>
              </a:rPr>
            </a:br>
            <a:r>
              <a:rPr lang="ru-RU" sz="2800" b="1" dirty="0" smtClean="0">
                <a:solidFill>
                  <a:srgbClr val="330099"/>
                </a:solidFill>
                <a:latin typeface="Calibri"/>
              </a:rPr>
              <a:t>в российской экономике</a:t>
            </a:r>
            <a:endParaRPr sz="2800" dirty="0"/>
          </a:p>
        </p:txBody>
      </p:sp>
      <p:sp>
        <p:nvSpPr>
          <p:cNvPr id="73" name="Line 3"/>
          <p:cNvSpPr/>
          <p:nvPr/>
        </p:nvSpPr>
        <p:spPr>
          <a:xfrm>
            <a:off x="4296600" y="6611040"/>
            <a:ext cx="7561080" cy="0"/>
          </a:xfrm>
          <a:prstGeom prst="line">
            <a:avLst/>
          </a:prstGeom>
          <a:ln w="19080">
            <a:solidFill>
              <a:schemeClr val="bg1">
                <a:lumMod val="75000"/>
              </a:schemeClr>
            </a:solidFill>
          </a:ln>
        </p:spPr>
      </p:sp>
      <p:pic>
        <p:nvPicPr>
          <p:cNvPr id="74" name="Рисунок 32"/>
          <p:cNvPicPr/>
          <p:nvPr/>
        </p:nvPicPr>
        <p:blipFill>
          <a:blip r:embed="rId2" cstate="print"/>
          <a:stretch/>
        </p:blipFill>
        <p:spPr>
          <a:xfrm>
            <a:off x="2198520" y="6274800"/>
            <a:ext cx="1328400" cy="403560"/>
          </a:xfrm>
          <a:prstGeom prst="rect">
            <a:avLst/>
          </a:prstGeom>
          <a:ln>
            <a:noFill/>
          </a:ln>
        </p:spPr>
      </p:pic>
      <p:pic>
        <p:nvPicPr>
          <p:cNvPr id="75" name="Рисунок 36"/>
          <p:cNvPicPr/>
          <p:nvPr/>
        </p:nvPicPr>
        <p:blipFill>
          <a:blip r:embed="rId3" cstate="print"/>
          <a:stretch/>
        </p:blipFill>
        <p:spPr>
          <a:xfrm>
            <a:off x="516960" y="5888880"/>
            <a:ext cx="1498320" cy="772200"/>
          </a:xfrm>
          <a:prstGeom prst="rect">
            <a:avLst/>
          </a:prstGeom>
          <a:ln>
            <a:noFill/>
          </a:ln>
        </p:spPr>
      </p:pic>
      <p:sp>
        <p:nvSpPr>
          <p:cNvPr id="76" name="CustomShape 4"/>
          <p:cNvSpPr/>
          <p:nvPr/>
        </p:nvSpPr>
        <p:spPr>
          <a:xfrm>
            <a:off x="4225680" y="6274800"/>
            <a:ext cx="49237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808080"/>
                </a:solidFill>
                <a:latin typeface="Calibri"/>
              </a:rPr>
              <a:t>СТРАТЕГИЧЕСКОЕ УПРАВЛЕНИЕ РАЗВИТИЕМ В РОССИЙСКОЙ ЭКОНОМИКЕ</a:t>
            </a:r>
            <a:endParaRPr/>
          </a:p>
        </p:txBody>
      </p:sp>
      <p:sp>
        <p:nvSpPr>
          <p:cNvPr id="2" name="Прямоугольник 1"/>
          <p:cNvSpPr/>
          <p:nvPr/>
        </p:nvSpPr>
        <p:spPr>
          <a:xfrm>
            <a:off x="755408" y="1340768"/>
            <a:ext cx="10657184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hangingPunct="0">
              <a:lnSpc>
                <a:spcPct val="80000"/>
              </a:lnSpc>
              <a:spcAft>
                <a:spcPts val="600"/>
              </a:spcAft>
              <a:buFont typeface="Wingdings" charset="0"/>
              <a:buChar char="§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Доминирование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ситуативных,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краткосрочных целей и задач над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стратегическими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charset="0"/>
            </a:endParaRPr>
          </a:p>
          <a:p>
            <a:pPr marL="342900" indent="-342900" algn="just" eaLnBrk="0" hangingPunct="0">
              <a:lnSpc>
                <a:spcPct val="80000"/>
              </a:lnSpc>
              <a:spcAft>
                <a:spcPts val="600"/>
              </a:spcAft>
              <a:buFont typeface="Wingdings" charset="0"/>
              <a:buChar char="§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Несогласованность стратегий и программ развития реального сектора экономики с бюджетными процедурами и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требованиями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Calibri" charset="0"/>
            </a:endParaRPr>
          </a:p>
          <a:p>
            <a:pPr marL="342900" indent="-342900" algn="just" eaLnBrk="0" hangingPunct="0">
              <a:lnSpc>
                <a:spcPct val="80000"/>
              </a:lnSpc>
              <a:spcAft>
                <a:spcPts val="600"/>
              </a:spcAft>
              <a:buFont typeface="Wingdings" charset="0"/>
              <a:buChar char="§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Постоянная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коррекция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документов и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правил, выхолащивание содержания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charset="0"/>
            </a:endParaRPr>
          </a:p>
          <a:p>
            <a:pPr marL="342900" indent="-342900" algn="just" eaLnBrk="0" hangingPunct="0">
              <a:lnSpc>
                <a:spcPct val="80000"/>
              </a:lnSpc>
              <a:spcAft>
                <a:spcPts val="600"/>
              </a:spcAft>
              <a:buFont typeface="Wingdings" charset="0"/>
              <a:buChar char="§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Оторванность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стратегического планирования от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корпоративных стратегий и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программ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7408" y="2924944"/>
            <a:ext cx="10657184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80000"/>
              </a:lnSpc>
              <a:spcAft>
                <a:spcPts val="600"/>
              </a:spcAft>
            </a:pP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В бюджетной политике:</a:t>
            </a:r>
          </a:p>
          <a:p>
            <a:pPr marL="342900" indent="-342900" algn="just" eaLnBrk="0" hangingPunct="0">
              <a:lnSpc>
                <a:spcPct val="80000"/>
              </a:lnSpc>
              <a:spcAft>
                <a:spcPts val="600"/>
              </a:spcAft>
              <a:buFont typeface="Wingdings" charset="0"/>
              <a:buChar char="§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Доминирование бюджетных документов и приоритетов над другими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целями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развития, несогласованность со стратегиями развития реального сектора экономики</a:t>
            </a:r>
          </a:p>
          <a:p>
            <a:pPr marL="342900" indent="-342900" algn="just" eaLnBrk="0" hangingPunct="0">
              <a:lnSpc>
                <a:spcPct val="80000"/>
              </a:lnSpc>
              <a:spcAft>
                <a:spcPts val="600"/>
              </a:spcAft>
              <a:buFont typeface="Wingdings" charset="0"/>
              <a:buChar char="§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Необходимо: модификация бюджетного правила и осуществление бюджетного маневра, умеренное увеличение государственного долга для целей развития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charset="0"/>
            </a:endParaRPr>
          </a:p>
          <a:p>
            <a:pPr algn="just" eaLnBrk="0" hangingPunc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В денежной политике:</a:t>
            </a:r>
            <a:endParaRPr lang="en-US" sz="2000" u="sng" dirty="0">
              <a:solidFill>
                <a:schemeClr val="accent1">
                  <a:lumMod val="50000"/>
                </a:schemeClr>
              </a:solidFill>
              <a:latin typeface="Calibri" charset="0"/>
            </a:endParaRPr>
          </a:p>
          <a:p>
            <a:pPr marL="342900" indent="-342900" algn="just" eaLnBrk="0" hangingPunct="0">
              <a:lnSpc>
                <a:spcPct val="80000"/>
              </a:lnSpc>
              <a:spcAft>
                <a:spcPts val="600"/>
              </a:spcAft>
              <a:buFont typeface="Wingdings" charset="0"/>
              <a:buChar char="§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Жесткая политика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таргетирования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 инфляции и свободного плавания валютного курса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charset="0"/>
            </a:endParaRPr>
          </a:p>
          <a:p>
            <a:pPr marL="342900" indent="-342900" algn="just" eaLnBrk="0" hangingPunct="0">
              <a:lnSpc>
                <a:spcPct val="80000"/>
              </a:lnSpc>
              <a:spcAft>
                <a:spcPts val="600"/>
              </a:spcAft>
              <a:buFont typeface="Wingdings" charset="0"/>
              <a:buChar char="§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Необходимо: многофакторное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таргетирование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charset="0"/>
              </a:rPr>
              <a:t> с учетом темпов экономического роста и стабильности национальной валюты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953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1183680" y="-162720"/>
            <a:ext cx="9143640" cy="540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200" strike="noStrike">
                <a:solidFill>
                  <a:srgbClr val="FFFFFF"/>
                </a:solidFill>
                <a:latin typeface="Century Gothic"/>
              </a:rPr>
              <a:t>WORLD CONFLICT MAP</a:t>
            </a:r>
            <a:endParaRPr/>
          </a:p>
        </p:txBody>
      </p:sp>
      <p:sp>
        <p:nvSpPr>
          <p:cNvPr id="72" name="CustomShape 2"/>
          <p:cNvSpPr/>
          <p:nvPr/>
        </p:nvSpPr>
        <p:spPr>
          <a:xfrm>
            <a:off x="359640" y="260648"/>
            <a:ext cx="11448720" cy="8797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dirty="0" smtClean="0">
                <a:solidFill>
                  <a:srgbClr val="330099"/>
                </a:solidFill>
                <a:latin typeface="Calibri"/>
              </a:rPr>
              <a:t>Ожидаемые результаты</a:t>
            </a:r>
            <a:endParaRPr sz="2800" dirty="0"/>
          </a:p>
        </p:txBody>
      </p:sp>
      <p:sp>
        <p:nvSpPr>
          <p:cNvPr id="73" name="Line 3"/>
          <p:cNvSpPr/>
          <p:nvPr/>
        </p:nvSpPr>
        <p:spPr>
          <a:xfrm>
            <a:off x="4296600" y="6611040"/>
            <a:ext cx="7561080" cy="0"/>
          </a:xfrm>
          <a:prstGeom prst="line">
            <a:avLst/>
          </a:prstGeom>
          <a:ln w="19080">
            <a:solidFill>
              <a:schemeClr val="bg1">
                <a:lumMod val="75000"/>
              </a:schemeClr>
            </a:solidFill>
          </a:ln>
        </p:spPr>
      </p:sp>
      <p:pic>
        <p:nvPicPr>
          <p:cNvPr id="74" name="Рисунок 32"/>
          <p:cNvPicPr/>
          <p:nvPr/>
        </p:nvPicPr>
        <p:blipFill>
          <a:blip r:embed="rId2" cstate="print"/>
          <a:stretch/>
        </p:blipFill>
        <p:spPr>
          <a:xfrm>
            <a:off x="2198520" y="6274800"/>
            <a:ext cx="1328400" cy="403560"/>
          </a:xfrm>
          <a:prstGeom prst="rect">
            <a:avLst/>
          </a:prstGeom>
          <a:ln>
            <a:noFill/>
          </a:ln>
        </p:spPr>
      </p:pic>
      <p:pic>
        <p:nvPicPr>
          <p:cNvPr id="75" name="Рисунок 36"/>
          <p:cNvPicPr/>
          <p:nvPr/>
        </p:nvPicPr>
        <p:blipFill>
          <a:blip r:embed="rId3" cstate="print"/>
          <a:stretch/>
        </p:blipFill>
        <p:spPr>
          <a:xfrm>
            <a:off x="516960" y="5888880"/>
            <a:ext cx="1498320" cy="772200"/>
          </a:xfrm>
          <a:prstGeom prst="rect">
            <a:avLst/>
          </a:prstGeom>
          <a:ln>
            <a:noFill/>
          </a:ln>
        </p:spPr>
      </p:pic>
      <p:sp>
        <p:nvSpPr>
          <p:cNvPr id="76" name="CustomShape 4"/>
          <p:cNvSpPr/>
          <p:nvPr/>
        </p:nvSpPr>
        <p:spPr>
          <a:xfrm>
            <a:off x="4225680" y="6274800"/>
            <a:ext cx="49237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808080"/>
                </a:solidFill>
                <a:latin typeface="Calibri"/>
              </a:rPr>
              <a:t>СТРАТЕГИЧЕСКОЕ УПРАВЛЕНИЕ РАЗВИТИЕМ В РОССИЙСКОЙ ЭКОНОМИКЕ</a:t>
            </a:r>
            <a:endParaRPr/>
          </a:p>
        </p:txBody>
      </p:sp>
      <p:sp>
        <p:nvSpPr>
          <p:cNvPr id="2" name="Прямоугольник 1"/>
          <p:cNvSpPr/>
          <p:nvPr/>
        </p:nvSpPr>
        <p:spPr>
          <a:xfrm>
            <a:off x="1631504" y="1641223"/>
            <a:ext cx="9289032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hangingPunct="0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buFont typeface="Wingdings" charset="0"/>
              <a:buChar char="§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Структурные и институциональные преобразования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buFont typeface="Wingdings" charset="0"/>
              <a:buChar char="§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Гибкая система государственно-корпоративного стратегического управления в сочетании с эффективной конкурентной средой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buFont typeface="Wingdings" charset="0"/>
              <a:buChar char="§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Изменение горизонта экономической политики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buFont typeface="Wingdings" charset="0"/>
              <a:buChar char="§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Выход на траекторию роста ВВП – 4-5% в год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BatangChe" panose="02030609000101010101" pitchFamily="49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4192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1183680" y="-162720"/>
            <a:ext cx="9143640" cy="540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200" strike="noStrike">
                <a:solidFill>
                  <a:srgbClr val="FFFFFF"/>
                </a:solidFill>
                <a:latin typeface="Century Gothic"/>
              </a:rPr>
              <a:t>WORLD CONFLICT MAP</a:t>
            </a:r>
            <a:endParaRPr/>
          </a:p>
        </p:txBody>
      </p:sp>
      <p:sp>
        <p:nvSpPr>
          <p:cNvPr id="72" name="CustomShape 2"/>
          <p:cNvSpPr/>
          <p:nvPr/>
        </p:nvSpPr>
        <p:spPr>
          <a:xfrm>
            <a:off x="359640" y="480240"/>
            <a:ext cx="11448720" cy="492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500" b="1" strike="noStrike" dirty="0" smtClean="0">
                <a:solidFill>
                  <a:srgbClr val="330099"/>
                </a:solidFill>
                <a:latin typeface="Calibri"/>
              </a:rPr>
              <a:t>Новая конфигурация глобальной </a:t>
            </a:r>
            <a:r>
              <a:rPr lang="ru-RU" sz="2500" b="1" strike="noStrike" dirty="0">
                <a:solidFill>
                  <a:srgbClr val="330099"/>
                </a:solidFill>
                <a:latin typeface="Calibri"/>
              </a:rPr>
              <a:t>экономической системы</a:t>
            </a:r>
            <a:endParaRPr dirty="0"/>
          </a:p>
        </p:txBody>
      </p:sp>
      <p:sp>
        <p:nvSpPr>
          <p:cNvPr id="73" name="Line 3"/>
          <p:cNvSpPr/>
          <p:nvPr/>
        </p:nvSpPr>
        <p:spPr>
          <a:xfrm>
            <a:off x="4296600" y="6611040"/>
            <a:ext cx="7561080" cy="0"/>
          </a:xfrm>
          <a:prstGeom prst="line">
            <a:avLst/>
          </a:prstGeom>
          <a:ln w="19080">
            <a:solidFill>
              <a:schemeClr val="bg1">
                <a:lumMod val="75000"/>
              </a:schemeClr>
            </a:solidFill>
          </a:ln>
        </p:spPr>
      </p:sp>
      <p:pic>
        <p:nvPicPr>
          <p:cNvPr id="74" name="Рисунок 32"/>
          <p:cNvPicPr/>
          <p:nvPr/>
        </p:nvPicPr>
        <p:blipFill>
          <a:blip r:embed="rId2" cstate="print"/>
          <a:stretch/>
        </p:blipFill>
        <p:spPr>
          <a:xfrm>
            <a:off x="2198520" y="6274800"/>
            <a:ext cx="1328400" cy="403560"/>
          </a:xfrm>
          <a:prstGeom prst="rect">
            <a:avLst/>
          </a:prstGeom>
          <a:ln>
            <a:noFill/>
          </a:ln>
        </p:spPr>
      </p:pic>
      <p:pic>
        <p:nvPicPr>
          <p:cNvPr id="75" name="Рисунок 36"/>
          <p:cNvPicPr/>
          <p:nvPr/>
        </p:nvPicPr>
        <p:blipFill>
          <a:blip r:embed="rId3" cstate="print"/>
          <a:stretch/>
        </p:blipFill>
        <p:spPr>
          <a:xfrm>
            <a:off x="516960" y="5888880"/>
            <a:ext cx="1498320" cy="772200"/>
          </a:xfrm>
          <a:prstGeom prst="rect">
            <a:avLst/>
          </a:prstGeom>
          <a:ln>
            <a:noFill/>
          </a:ln>
        </p:spPr>
      </p:pic>
      <p:sp>
        <p:nvSpPr>
          <p:cNvPr id="76" name="CustomShape 4"/>
          <p:cNvSpPr/>
          <p:nvPr/>
        </p:nvSpPr>
        <p:spPr>
          <a:xfrm>
            <a:off x="4225680" y="6274800"/>
            <a:ext cx="49237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808080"/>
                </a:solidFill>
                <a:latin typeface="Calibri"/>
              </a:rPr>
              <a:t>СТРАТЕГИЧЕСКОЕ УПРАВЛЕНИЕ РАЗВИТИЕМ В РОССИЙСКОЙ ЭКОНОМИКЕ</a:t>
            </a:r>
            <a:endParaRPr/>
          </a:p>
        </p:txBody>
      </p:sp>
      <p:sp>
        <p:nvSpPr>
          <p:cNvPr id="78" name="TextShape 5"/>
          <p:cNvSpPr txBox="1"/>
          <p:nvPr/>
        </p:nvSpPr>
        <p:spPr>
          <a:xfrm>
            <a:off x="7032104" y="1196752"/>
            <a:ext cx="4752000" cy="71244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ru-RU" sz="2000" b="1" dirty="0">
                <a:latin typeface="Calibri"/>
              </a:rPr>
              <a:t>Возникновение новых центров силы -
«3-уровневая система мир. экономики»</a:t>
            </a:r>
            <a:endParaRPr dirty="0"/>
          </a:p>
        </p:txBody>
      </p:sp>
      <p:sp>
        <p:nvSpPr>
          <p:cNvPr id="79" name="TextShape 6"/>
          <p:cNvSpPr txBox="1"/>
          <p:nvPr/>
        </p:nvSpPr>
        <p:spPr>
          <a:xfrm>
            <a:off x="7032104" y="2276872"/>
            <a:ext cx="4752000" cy="432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ru-RU" sz="2000" b="1" dirty="0">
                <a:latin typeface="Calibri"/>
              </a:rPr>
              <a:t>Изменение профиля глобальных рисков</a:t>
            </a:r>
            <a:endParaRPr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96752"/>
            <a:ext cx="6672064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6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44072" y="4653136"/>
            <a:ext cx="388843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3863752" y="5733256"/>
            <a:ext cx="2363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Источник: МВФ (2016)</a:t>
            </a:r>
            <a:endParaRPr lang="ru-RU" dirty="0"/>
          </a:p>
        </p:txBody>
      </p:sp>
      <p:sp>
        <p:nvSpPr>
          <p:cNvPr id="18" name="TextShape 6"/>
          <p:cNvSpPr txBox="1"/>
          <p:nvPr/>
        </p:nvSpPr>
        <p:spPr>
          <a:xfrm>
            <a:off x="7032104" y="3068960"/>
            <a:ext cx="4752000" cy="432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ru-RU" sz="2000" b="1" dirty="0" smtClean="0">
                <a:latin typeface="Calibri"/>
              </a:rPr>
              <a:t>Россия – малая открытая экономика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1183680" y="-162720"/>
            <a:ext cx="9143640" cy="540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200" strike="noStrike">
                <a:solidFill>
                  <a:srgbClr val="FFFFFF"/>
                </a:solidFill>
                <a:latin typeface="Century Gothic"/>
              </a:rPr>
              <a:t>WORLD CONFLICT MAP</a:t>
            </a:r>
            <a:endParaRPr/>
          </a:p>
        </p:txBody>
      </p:sp>
      <p:sp>
        <p:nvSpPr>
          <p:cNvPr id="54" name="CustomShape 2"/>
          <p:cNvSpPr/>
          <p:nvPr/>
        </p:nvSpPr>
        <p:spPr>
          <a:xfrm>
            <a:off x="359640" y="480240"/>
            <a:ext cx="11448720" cy="492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500" b="1" strike="noStrike" dirty="0">
                <a:solidFill>
                  <a:srgbClr val="330099"/>
                </a:solidFill>
                <a:latin typeface="Calibri"/>
              </a:rPr>
              <a:t>Мировая экономическая </a:t>
            </a:r>
            <a:r>
              <a:rPr lang="ru-RU" sz="2500" b="1" strike="noStrike" dirty="0" smtClean="0">
                <a:solidFill>
                  <a:srgbClr val="330099"/>
                </a:solidFill>
                <a:latin typeface="Calibri"/>
              </a:rPr>
              <a:t>система. </a:t>
            </a:r>
            <a:r>
              <a:rPr lang="ru-RU" sz="2500" b="1" strike="noStrike" dirty="0" err="1" smtClean="0">
                <a:solidFill>
                  <a:srgbClr val="330099"/>
                </a:solidFill>
                <a:latin typeface="Calibri"/>
              </a:rPr>
              <a:t>Посткризисная</a:t>
            </a:r>
            <a:r>
              <a:rPr lang="ru-RU" sz="2500" b="1" strike="noStrike" dirty="0" smtClean="0">
                <a:solidFill>
                  <a:srgbClr val="330099"/>
                </a:solidFill>
                <a:latin typeface="Calibri"/>
              </a:rPr>
              <a:t> динамика</a:t>
            </a:r>
            <a:endParaRPr dirty="0"/>
          </a:p>
        </p:txBody>
      </p:sp>
      <p:sp>
        <p:nvSpPr>
          <p:cNvPr id="55" name="Line 3"/>
          <p:cNvSpPr/>
          <p:nvPr/>
        </p:nvSpPr>
        <p:spPr>
          <a:xfrm>
            <a:off x="4296600" y="6611040"/>
            <a:ext cx="7561080" cy="0"/>
          </a:xfrm>
          <a:prstGeom prst="line">
            <a:avLst/>
          </a:prstGeom>
          <a:ln w="19080">
            <a:solidFill>
              <a:schemeClr val="bg1">
                <a:lumMod val="75000"/>
              </a:schemeClr>
            </a:solidFill>
          </a:ln>
        </p:spPr>
      </p:sp>
      <p:pic>
        <p:nvPicPr>
          <p:cNvPr id="56" name="Рисунок 32"/>
          <p:cNvPicPr/>
          <p:nvPr/>
        </p:nvPicPr>
        <p:blipFill>
          <a:blip r:embed="rId2" cstate="print"/>
          <a:stretch/>
        </p:blipFill>
        <p:spPr>
          <a:xfrm>
            <a:off x="2198520" y="6274800"/>
            <a:ext cx="1328400" cy="403560"/>
          </a:xfrm>
          <a:prstGeom prst="rect">
            <a:avLst/>
          </a:prstGeom>
          <a:ln>
            <a:noFill/>
          </a:ln>
        </p:spPr>
      </p:pic>
      <p:pic>
        <p:nvPicPr>
          <p:cNvPr id="57" name="Рисунок 36"/>
          <p:cNvPicPr/>
          <p:nvPr/>
        </p:nvPicPr>
        <p:blipFill>
          <a:blip r:embed="rId3" cstate="print"/>
          <a:stretch/>
        </p:blipFill>
        <p:spPr>
          <a:xfrm>
            <a:off x="516960" y="5888880"/>
            <a:ext cx="1498320" cy="772200"/>
          </a:xfrm>
          <a:prstGeom prst="rect">
            <a:avLst/>
          </a:prstGeom>
          <a:ln>
            <a:noFill/>
          </a:ln>
        </p:spPr>
      </p:pic>
      <p:sp>
        <p:nvSpPr>
          <p:cNvPr id="58" name="CustomShape 4"/>
          <p:cNvSpPr/>
          <p:nvPr/>
        </p:nvSpPr>
        <p:spPr>
          <a:xfrm>
            <a:off x="4225680" y="6274800"/>
            <a:ext cx="49237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808080"/>
                </a:solidFill>
                <a:latin typeface="Calibri"/>
              </a:rPr>
              <a:t>СТРАТЕГИЧЕСКОЕ УПРАВЛЕНИЕ РАЗВИТИЕМ В РОССИЙСКОЙ ЭКОНОМИКЕ</a:t>
            </a:r>
            <a:endParaRPr/>
          </a:p>
        </p:txBody>
      </p:sp>
      <p:pic>
        <p:nvPicPr>
          <p:cNvPr id="10" name="Picture 2" descr="\\main.oecd.org\sdataECO\Units\FRONTOFFICE\Interim Economic Outlooks\2016 February\Graphs\IEO_Slide3_Fig2_E_P2CL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6078" r="293"/>
          <a:stretch/>
        </p:blipFill>
        <p:spPr bwMode="auto">
          <a:xfrm>
            <a:off x="6312024" y="1772816"/>
            <a:ext cx="518457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\\main.oecd.org\sdataECO\Units\FRONTOFFICE\Interim Economic Outlooks\2016 February\Graphs\IEO_Slide15_Fig1_E_P2C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1700808"/>
            <a:ext cx="5040560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312024" y="5949280"/>
            <a:ext cx="3032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Источники: ОЭСР, </a:t>
            </a:r>
            <a:r>
              <a:rPr lang="en-US" dirty="0" smtClean="0"/>
              <a:t>Bloomberg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703512" y="1412776"/>
            <a:ext cx="2976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Баланс Центральных банков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511647" y="1412776"/>
            <a:ext cx="2996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Изменение прогноза по ВВП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1183680" y="-162720"/>
            <a:ext cx="9143640" cy="540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200" strike="noStrike">
                <a:solidFill>
                  <a:srgbClr val="FFFFFF"/>
                </a:solidFill>
                <a:latin typeface="Century Gothic"/>
              </a:rPr>
              <a:t>WORLD CONFLICT MAP</a:t>
            </a:r>
            <a:endParaRPr/>
          </a:p>
        </p:txBody>
      </p:sp>
      <p:sp>
        <p:nvSpPr>
          <p:cNvPr id="54" name="CustomShape 2"/>
          <p:cNvSpPr/>
          <p:nvPr/>
        </p:nvSpPr>
        <p:spPr>
          <a:xfrm>
            <a:off x="359640" y="480240"/>
            <a:ext cx="11448720" cy="492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500" b="1" strike="noStrike" dirty="0">
                <a:solidFill>
                  <a:srgbClr val="330099"/>
                </a:solidFill>
                <a:latin typeface="Calibri"/>
              </a:rPr>
              <a:t>Мировая экономическая </a:t>
            </a:r>
            <a:r>
              <a:rPr lang="ru-RU" sz="2500" b="1" strike="noStrike" dirty="0" smtClean="0">
                <a:solidFill>
                  <a:srgbClr val="330099"/>
                </a:solidFill>
                <a:latin typeface="Calibri"/>
              </a:rPr>
              <a:t>система. </a:t>
            </a:r>
            <a:r>
              <a:rPr lang="ru-RU" sz="2500" b="1" dirty="0" smtClean="0">
                <a:solidFill>
                  <a:srgbClr val="330099"/>
                </a:solidFill>
                <a:latin typeface="Calibri"/>
              </a:rPr>
              <a:t>Угрозы и вызовы</a:t>
            </a:r>
            <a:endParaRPr dirty="0"/>
          </a:p>
        </p:txBody>
      </p:sp>
      <p:sp>
        <p:nvSpPr>
          <p:cNvPr id="55" name="Line 3"/>
          <p:cNvSpPr/>
          <p:nvPr/>
        </p:nvSpPr>
        <p:spPr>
          <a:xfrm>
            <a:off x="4296600" y="6611040"/>
            <a:ext cx="7561080" cy="0"/>
          </a:xfrm>
          <a:prstGeom prst="line">
            <a:avLst/>
          </a:prstGeom>
          <a:ln w="19080">
            <a:solidFill>
              <a:schemeClr val="bg1">
                <a:lumMod val="75000"/>
              </a:schemeClr>
            </a:solidFill>
          </a:ln>
        </p:spPr>
      </p:sp>
      <p:pic>
        <p:nvPicPr>
          <p:cNvPr id="56" name="Рисунок 32"/>
          <p:cNvPicPr/>
          <p:nvPr/>
        </p:nvPicPr>
        <p:blipFill>
          <a:blip r:embed="rId2" cstate="print"/>
          <a:stretch/>
        </p:blipFill>
        <p:spPr>
          <a:xfrm>
            <a:off x="2198520" y="6274800"/>
            <a:ext cx="1328400" cy="403560"/>
          </a:xfrm>
          <a:prstGeom prst="rect">
            <a:avLst/>
          </a:prstGeom>
          <a:ln>
            <a:noFill/>
          </a:ln>
        </p:spPr>
      </p:pic>
      <p:pic>
        <p:nvPicPr>
          <p:cNvPr id="57" name="Рисунок 36"/>
          <p:cNvPicPr/>
          <p:nvPr/>
        </p:nvPicPr>
        <p:blipFill>
          <a:blip r:embed="rId3" cstate="print"/>
          <a:stretch/>
        </p:blipFill>
        <p:spPr>
          <a:xfrm>
            <a:off x="516960" y="5888880"/>
            <a:ext cx="1498320" cy="772200"/>
          </a:xfrm>
          <a:prstGeom prst="rect">
            <a:avLst/>
          </a:prstGeom>
          <a:ln>
            <a:noFill/>
          </a:ln>
        </p:spPr>
      </p:pic>
      <p:sp>
        <p:nvSpPr>
          <p:cNvPr id="58" name="CustomShape 4"/>
          <p:cNvSpPr/>
          <p:nvPr/>
        </p:nvSpPr>
        <p:spPr>
          <a:xfrm>
            <a:off x="4225680" y="6274800"/>
            <a:ext cx="49237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808080"/>
                </a:solidFill>
                <a:latin typeface="Calibri"/>
              </a:rPr>
              <a:t>СТРАТЕГИЧЕСКОЕ УПРАВЛЕНИЕ РАЗВИТИЕМ В РОССИЙСКОЙ ЭКОНОМИКЕ</a:t>
            </a:r>
            <a:endParaRPr/>
          </a:p>
        </p:txBody>
      </p:sp>
      <p:pic>
        <p:nvPicPr>
          <p:cNvPr id="12" name="Picture 2" descr="\\main.oecd.org\sdataECO\Units\FRONTOFFICE\Interim Economic Outlooks\2016 February\Graphs\IEO_Slide20_Fig2_E_P2C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064" y="2204864"/>
            <a:ext cx="5052975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312024" y="5949280"/>
            <a:ext cx="3591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Источники: ОЭСР, </a:t>
            </a:r>
            <a:r>
              <a:rPr lang="en-US" dirty="0" smtClean="0"/>
              <a:t>Thomson Reuters</a:t>
            </a:r>
            <a:endParaRPr lang="ru-RU" dirty="0"/>
          </a:p>
        </p:txBody>
      </p:sp>
      <p:pic>
        <p:nvPicPr>
          <p:cNvPr id="15" name="Picture 12" descr="\\main.oecd.org\sdataECO\Units\FRONTOFFICE\Interim Economic Outlooks\2016 February\Graphs\IEO_SlideF_Fig1_E_P2C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69" r="502"/>
          <a:stretch>
            <a:fillRect/>
          </a:stretch>
        </p:blipFill>
        <p:spPr bwMode="auto">
          <a:xfrm>
            <a:off x="551384" y="2348880"/>
            <a:ext cx="5616624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752184" y="1412776"/>
            <a:ext cx="3031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Долг нефинансового сектора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279576" y="1412776"/>
            <a:ext cx="1849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Индекс </a:t>
            </a:r>
            <a:r>
              <a:rPr lang="en-US" dirty="0" smtClean="0"/>
              <a:t>Baltic Dry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1183680" y="-162720"/>
            <a:ext cx="9143640" cy="540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200" strike="noStrike">
                <a:solidFill>
                  <a:srgbClr val="FFFFFF"/>
                </a:solidFill>
                <a:latin typeface="Century Gothic"/>
              </a:rPr>
              <a:t>WORLD CONFLICT MAP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359640" y="480240"/>
            <a:ext cx="11448720" cy="492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500" b="1" strike="noStrike" dirty="0" smtClean="0">
                <a:solidFill>
                  <a:srgbClr val="330099"/>
                </a:solidFill>
                <a:latin typeface="Calibri"/>
              </a:rPr>
              <a:t>Россия и мировая экономика: три модели взаимодействия</a:t>
            </a:r>
            <a:endParaRPr dirty="0"/>
          </a:p>
        </p:txBody>
      </p:sp>
      <p:sp>
        <p:nvSpPr>
          <p:cNvPr id="86" name="Line 3"/>
          <p:cNvSpPr/>
          <p:nvPr/>
        </p:nvSpPr>
        <p:spPr>
          <a:xfrm>
            <a:off x="4296600" y="6611040"/>
            <a:ext cx="7561080" cy="0"/>
          </a:xfrm>
          <a:prstGeom prst="line">
            <a:avLst/>
          </a:prstGeom>
          <a:ln w="19080">
            <a:solidFill>
              <a:schemeClr val="bg1">
                <a:lumMod val="75000"/>
              </a:schemeClr>
            </a:solidFill>
          </a:ln>
        </p:spPr>
      </p:sp>
      <p:pic>
        <p:nvPicPr>
          <p:cNvPr id="87" name="Рисунок 32"/>
          <p:cNvPicPr/>
          <p:nvPr/>
        </p:nvPicPr>
        <p:blipFill>
          <a:blip r:embed="rId2" cstate="print"/>
          <a:stretch/>
        </p:blipFill>
        <p:spPr>
          <a:xfrm>
            <a:off x="2198520" y="6274800"/>
            <a:ext cx="1328400" cy="403560"/>
          </a:xfrm>
          <a:prstGeom prst="rect">
            <a:avLst/>
          </a:prstGeom>
          <a:ln>
            <a:noFill/>
          </a:ln>
        </p:spPr>
      </p:pic>
      <p:pic>
        <p:nvPicPr>
          <p:cNvPr id="88" name="Рисунок 36"/>
          <p:cNvPicPr/>
          <p:nvPr/>
        </p:nvPicPr>
        <p:blipFill>
          <a:blip r:embed="rId3" cstate="print"/>
          <a:stretch/>
        </p:blipFill>
        <p:spPr>
          <a:xfrm>
            <a:off x="516960" y="5888880"/>
            <a:ext cx="1498320" cy="772200"/>
          </a:xfrm>
          <a:prstGeom prst="rect">
            <a:avLst/>
          </a:prstGeom>
          <a:ln>
            <a:noFill/>
          </a:ln>
        </p:spPr>
      </p:pic>
      <p:sp>
        <p:nvSpPr>
          <p:cNvPr id="89" name="CustomShape 4"/>
          <p:cNvSpPr/>
          <p:nvPr/>
        </p:nvSpPr>
        <p:spPr>
          <a:xfrm>
            <a:off x="4225680" y="6274800"/>
            <a:ext cx="49237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808080"/>
                </a:solidFill>
                <a:latin typeface="Calibri"/>
              </a:rPr>
              <a:t>СТРАТЕГИЧЕСКОЕ УПРАВЛЕНИЕ РАЗВИТИЕМ В РОССИЙСКОЙ ЭКОНОМИКЕ</a:t>
            </a:r>
            <a:endParaRPr/>
          </a:p>
        </p:txBody>
      </p:sp>
      <p:graphicFrame>
        <p:nvGraphicFramePr>
          <p:cNvPr id="9" name="Диаграмма 8"/>
          <p:cNvGraphicFramePr>
            <a:graphicFrameLocks noGrp="1"/>
          </p:cNvGraphicFramePr>
          <p:nvPr/>
        </p:nvGraphicFramePr>
        <p:xfrm>
          <a:off x="623392" y="1340768"/>
          <a:ext cx="1080120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472264" y="5805264"/>
            <a:ext cx="2418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Источник: Банк России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1183680" y="-162720"/>
            <a:ext cx="9143640" cy="540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200" strike="noStrike">
                <a:solidFill>
                  <a:srgbClr val="FFFFFF"/>
                </a:solidFill>
                <a:latin typeface="Century Gothic"/>
              </a:rPr>
              <a:t>WORLD CONFLICT MAP</a:t>
            </a:r>
            <a:endParaRPr/>
          </a:p>
        </p:txBody>
      </p:sp>
      <p:sp>
        <p:nvSpPr>
          <p:cNvPr id="46" name="CustomShape 2"/>
          <p:cNvSpPr/>
          <p:nvPr/>
        </p:nvSpPr>
        <p:spPr>
          <a:xfrm>
            <a:off x="359640" y="480240"/>
            <a:ext cx="11448720" cy="492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500" b="1" dirty="0" smtClean="0">
                <a:solidFill>
                  <a:srgbClr val="330099"/>
                </a:solidFill>
                <a:latin typeface="Calibri"/>
              </a:rPr>
              <a:t>Россия как часть мировой экономической системы</a:t>
            </a:r>
            <a:endParaRPr dirty="0"/>
          </a:p>
        </p:txBody>
      </p:sp>
      <p:sp>
        <p:nvSpPr>
          <p:cNvPr id="47" name="Line 3"/>
          <p:cNvSpPr/>
          <p:nvPr/>
        </p:nvSpPr>
        <p:spPr>
          <a:xfrm>
            <a:off x="4296600" y="6611040"/>
            <a:ext cx="7561080" cy="0"/>
          </a:xfrm>
          <a:prstGeom prst="line">
            <a:avLst/>
          </a:prstGeom>
          <a:ln w="19080">
            <a:solidFill>
              <a:schemeClr val="bg1">
                <a:lumMod val="75000"/>
              </a:schemeClr>
            </a:solidFill>
          </a:ln>
        </p:spPr>
      </p:sp>
      <p:pic>
        <p:nvPicPr>
          <p:cNvPr id="48" name="Рисунок 32"/>
          <p:cNvPicPr/>
          <p:nvPr/>
        </p:nvPicPr>
        <p:blipFill>
          <a:blip r:embed="rId2" cstate="print"/>
          <a:stretch/>
        </p:blipFill>
        <p:spPr>
          <a:xfrm>
            <a:off x="2198520" y="6274800"/>
            <a:ext cx="1328400" cy="403560"/>
          </a:xfrm>
          <a:prstGeom prst="rect">
            <a:avLst/>
          </a:prstGeom>
          <a:ln>
            <a:noFill/>
          </a:ln>
        </p:spPr>
      </p:pic>
      <p:pic>
        <p:nvPicPr>
          <p:cNvPr id="49" name="Рисунок 36"/>
          <p:cNvPicPr/>
          <p:nvPr/>
        </p:nvPicPr>
        <p:blipFill>
          <a:blip r:embed="rId3" cstate="print"/>
          <a:stretch/>
        </p:blipFill>
        <p:spPr>
          <a:xfrm>
            <a:off x="516960" y="5888880"/>
            <a:ext cx="1498320" cy="772200"/>
          </a:xfrm>
          <a:prstGeom prst="rect">
            <a:avLst/>
          </a:prstGeom>
          <a:ln>
            <a:noFill/>
          </a:ln>
        </p:spPr>
      </p:pic>
      <p:sp>
        <p:nvSpPr>
          <p:cNvPr id="50" name="CustomShape 4"/>
          <p:cNvSpPr/>
          <p:nvPr/>
        </p:nvSpPr>
        <p:spPr>
          <a:xfrm>
            <a:off x="4225680" y="6274800"/>
            <a:ext cx="49237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808080"/>
                </a:solidFill>
                <a:latin typeface="Calibri"/>
              </a:rPr>
              <a:t>СТРАТЕГИЧЕСКОЕ УПРАВЛЕНИЕ РАЗВИТИЕМ В РОССИЙСКОЙ ЭКОНОМИКЕ</a:t>
            </a:r>
            <a:endParaRPr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992919"/>
              </p:ext>
            </p:extLst>
          </p:nvPr>
        </p:nvGraphicFramePr>
        <p:xfrm>
          <a:off x="251520" y="1556792"/>
          <a:ext cx="1074102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1183680" y="-162720"/>
            <a:ext cx="9143640" cy="540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200" strike="noStrike">
                <a:solidFill>
                  <a:srgbClr val="FFFFFF"/>
                </a:solidFill>
                <a:latin typeface="Century Gothic"/>
              </a:rPr>
              <a:t>WORLD CONFLICT MAP</a:t>
            </a:r>
            <a:endParaRPr/>
          </a:p>
        </p:txBody>
      </p:sp>
      <p:sp>
        <p:nvSpPr>
          <p:cNvPr id="72" name="CustomShape 2"/>
          <p:cNvSpPr/>
          <p:nvPr/>
        </p:nvSpPr>
        <p:spPr>
          <a:xfrm>
            <a:off x="359640" y="480240"/>
            <a:ext cx="11448720" cy="492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500" b="1" dirty="0" smtClean="0">
                <a:solidFill>
                  <a:srgbClr val="330099"/>
                </a:solidFill>
                <a:latin typeface="Calibri"/>
              </a:rPr>
              <a:t>Элементы </a:t>
            </a:r>
            <a:r>
              <a:rPr lang="ru-RU" sz="2500" b="1" dirty="0">
                <a:solidFill>
                  <a:srgbClr val="330099"/>
                </a:solidFill>
                <a:latin typeface="Calibri"/>
              </a:rPr>
              <a:t>системы стратегического планирования</a:t>
            </a:r>
            <a:endParaRPr sz="2500" b="1" dirty="0">
              <a:solidFill>
                <a:srgbClr val="330099"/>
              </a:solidFill>
              <a:latin typeface="Calibri"/>
            </a:endParaRPr>
          </a:p>
        </p:txBody>
      </p:sp>
      <p:sp>
        <p:nvSpPr>
          <p:cNvPr id="73" name="Line 3"/>
          <p:cNvSpPr/>
          <p:nvPr/>
        </p:nvSpPr>
        <p:spPr>
          <a:xfrm>
            <a:off x="4296600" y="6611040"/>
            <a:ext cx="7561080" cy="0"/>
          </a:xfrm>
          <a:prstGeom prst="line">
            <a:avLst/>
          </a:prstGeom>
          <a:ln w="19080">
            <a:solidFill>
              <a:schemeClr val="bg1">
                <a:lumMod val="75000"/>
              </a:schemeClr>
            </a:solidFill>
          </a:ln>
        </p:spPr>
      </p:sp>
      <p:pic>
        <p:nvPicPr>
          <p:cNvPr id="74" name="Рисунок 32"/>
          <p:cNvPicPr/>
          <p:nvPr/>
        </p:nvPicPr>
        <p:blipFill>
          <a:blip r:embed="rId2" cstate="print"/>
          <a:stretch/>
        </p:blipFill>
        <p:spPr>
          <a:xfrm>
            <a:off x="2198520" y="6274800"/>
            <a:ext cx="1328400" cy="403560"/>
          </a:xfrm>
          <a:prstGeom prst="rect">
            <a:avLst/>
          </a:prstGeom>
          <a:ln>
            <a:noFill/>
          </a:ln>
        </p:spPr>
      </p:pic>
      <p:pic>
        <p:nvPicPr>
          <p:cNvPr id="75" name="Рисунок 36"/>
          <p:cNvPicPr/>
          <p:nvPr/>
        </p:nvPicPr>
        <p:blipFill>
          <a:blip r:embed="rId3" cstate="print"/>
          <a:stretch/>
        </p:blipFill>
        <p:spPr>
          <a:xfrm>
            <a:off x="516960" y="5888880"/>
            <a:ext cx="1498320" cy="772200"/>
          </a:xfrm>
          <a:prstGeom prst="rect">
            <a:avLst/>
          </a:prstGeom>
          <a:ln>
            <a:noFill/>
          </a:ln>
        </p:spPr>
      </p:pic>
      <p:sp>
        <p:nvSpPr>
          <p:cNvPr id="76" name="CustomShape 4"/>
          <p:cNvSpPr/>
          <p:nvPr/>
        </p:nvSpPr>
        <p:spPr>
          <a:xfrm>
            <a:off x="4225680" y="6274800"/>
            <a:ext cx="49237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808080"/>
                </a:solidFill>
                <a:latin typeface="Calibri"/>
              </a:rPr>
              <a:t>СТРАТЕГИЧЕСКОЕ УПРАВЛЕНИЕ РАЗВИТИЕМ В РОССИЙСКОЙ ЭКОНОМИКЕ</a:t>
            </a:r>
            <a:endParaRPr/>
          </a:p>
        </p:txBody>
      </p:sp>
      <p:sp>
        <p:nvSpPr>
          <p:cNvPr id="19" name="Прямоугольник 17" descr="50%"/>
          <p:cNvSpPr>
            <a:spLocks noChangeArrowheads="1"/>
          </p:cNvSpPr>
          <p:nvPr/>
        </p:nvSpPr>
        <p:spPr bwMode="auto">
          <a:xfrm>
            <a:off x="3975547" y="1124744"/>
            <a:ext cx="6728964" cy="647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Symbol" charset="0"/>
              <a:buChar char="-"/>
            </a:pPr>
            <a:r>
              <a:rPr lang="ru-RU" sz="2000" dirty="0"/>
              <a:t> определение приоритетов и целей социально-экономического развития Российской Федерации;</a:t>
            </a:r>
          </a:p>
        </p:txBody>
      </p:sp>
      <p:sp>
        <p:nvSpPr>
          <p:cNvPr id="20" name="Прямоугольник 18" descr="50%"/>
          <p:cNvSpPr>
            <a:spLocks noChangeArrowheads="1"/>
          </p:cNvSpPr>
          <p:nvPr/>
        </p:nvSpPr>
        <p:spPr bwMode="auto">
          <a:xfrm>
            <a:off x="4046984" y="4868864"/>
            <a:ext cx="6657527" cy="122381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>
              <a:buFont typeface="Symbol" charset="0"/>
              <a:buChar char="-"/>
            </a:pPr>
            <a:r>
              <a:rPr lang="ru-RU" sz="2000" dirty="0"/>
              <a:t> мониторинг социально-экономического развития Российской Федерации;</a:t>
            </a:r>
          </a:p>
          <a:p>
            <a:pPr algn="just">
              <a:buFont typeface="Symbol" charset="0"/>
              <a:buChar char="-"/>
            </a:pPr>
            <a:r>
              <a:rPr lang="ru-RU" sz="2000" dirty="0"/>
              <a:t> контроль за реализацией решений, принятых в процессе государственного стратегического планирования.</a:t>
            </a:r>
          </a:p>
        </p:txBody>
      </p:sp>
      <p:sp>
        <p:nvSpPr>
          <p:cNvPr id="21" name="TextBox 21" descr="50%"/>
          <p:cNvSpPr txBox="1">
            <a:spLocks noChangeArrowheads="1"/>
          </p:cNvSpPr>
          <p:nvPr/>
        </p:nvSpPr>
        <p:spPr bwMode="auto">
          <a:xfrm>
            <a:off x="839416" y="1198558"/>
            <a:ext cx="2991669" cy="5476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tIns="118800" bIns="118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 eaLnBrk="1" hangingPunct="1"/>
            <a:r>
              <a:rPr lang="ru-RU" sz="2000" b="1" dirty="0"/>
              <a:t>Целеполагание</a:t>
            </a:r>
          </a:p>
        </p:txBody>
      </p:sp>
      <p:sp>
        <p:nvSpPr>
          <p:cNvPr id="22" name="TextBox 22" descr="50%"/>
          <p:cNvSpPr txBox="1">
            <a:spLocks noChangeArrowheads="1"/>
          </p:cNvSpPr>
          <p:nvPr/>
        </p:nvSpPr>
        <p:spPr bwMode="auto">
          <a:xfrm>
            <a:off x="839417" y="4941168"/>
            <a:ext cx="3063106" cy="85547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18800" bIns="118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 eaLnBrk="1" hangingPunct="1"/>
            <a:r>
              <a:rPr lang="ru-RU" sz="2000" b="1">
                <a:latin typeface="Georgia" charset="0"/>
              </a:rPr>
              <a:t>Мониторинг и  </a:t>
            </a:r>
          </a:p>
          <a:p>
            <a:pPr algn="ctr" eaLnBrk="1" hangingPunct="1"/>
            <a:r>
              <a:rPr lang="ru-RU" sz="2000" b="1">
                <a:latin typeface="Georgia" charset="0"/>
              </a:rPr>
              <a:t>контроль</a:t>
            </a:r>
          </a:p>
        </p:txBody>
      </p:sp>
      <p:sp>
        <p:nvSpPr>
          <p:cNvPr id="23" name="Прямоугольник 17" descr="50%"/>
          <p:cNvSpPr>
            <a:spLocks noChangeArrowheads="1"/>
          </p:cNvSpPr>
          <p:nvPr/>
        </p:nvSpPr>
        <p:spPr bwMode="auto">
          <a:xfrm>
            <a:off x="4046985" y="3780393"/>
            <a:ext cx="6657526" cy="945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Symbol" charset="0"/>
              <a:buChar char="-"/>
            </a:pPr>
            <a:r>
              <a:rPr lang="ru-RU" sz="2000" dirty="0"/>
              <a:t> формирование комплексов мероприятий, обеспечивающих достижение указанных целей и </a:t>
            </a:r>
            <a:r>
              <a:rPr lang="ru-RU" sz="2000" dirty="0" smtClean="0"/>
              <a:t>приоритетов</a:t>
            </a:r>
            <a:endParaRPr lang="ru-RU" sz="2000" dirty="0"/>
          </a:p>
        </p:txBody>
      </p:sp>
      <p:sp>
        <p:nvSpPr>
          <p:cNvPr id="24" name="TextBox 21" descr="50%"/>
          <p:cNvSpPr txBox="1">
            <a:spLocks noChangeArrowheads="1"/>
          </p:cNvSpPr>
          <p:nvPr/>
        </p:nvSpPr>
        <p:spPr bwMode="auto">
          <a:xfrm>
            <a:off x="839416" y="3861048"/>
            <a:ext cx="2991669" cy="5476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tIns="118800" bIns="118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 eaLnBrk="1" hangingPunct="1"/>
            <a:r>
              <a:rPr lang="ru-RU" sz="2000" b="1" dirty="0">
                <a:latin typeface="Georgia" charset="0"/>
              </a:rPr>
              <a:t>Программирование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839416" y="1916832"/>
            <a:ext cx="9865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839416" y="3645024"/>
            <a:ext cx="9865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911424" y="4797152"/>
            <a:ext cx="9721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16" descr="50%"/>
          <p:cNvSpPr>
            <a:spLocks noChangeArrowheads="1"/>
          </p:cNvSpPr>
          <p:nvPr/>
        </p:nvSpPr>
        <p:spPr bwMode="auto">
          <a:xfrm>
            <a:off x="3975547" y="2062204"/>
            <a:ext cx="6728964" cy="15108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buFont typeface="Symbol" charset="0"/>
              <a:buChar char="-"/>
            </a:pPr>
            <a:r>
              <a:rPr lang="ru-RU" sz="2000" dirty="0"/>
              <a:t> разработка научно обоснованных представлений о направлениях и результатах социально-экономического развития Российской Федерации;</a:t>
            </a:r>
          </a:p>
          <a:p>
            <a:pPr algn="just">
              <a:buFont typeface="Symbol" charset="0"/>
              <a:buChar char="-"/>
            </a:pPr>
            <a:r>
              <a:rPr lang="ru-RU" sz="2000" dirty="0"/>
              <a:t> определение параметров социально-экономического развития Российской </a:t>
            </a:r>
            <a:r>
              <a:rPr lang="ru-RU" sz="2000" dirty="0" smtClean="0"/>
              <a:t>Федерации</a:t>
            </a:r>
            <a:endParaRPr lang="ru-RU" sz="2000" dirty="0"/>
          </a:p>
        </p:txBody>
      </p:sp>
      <p:sp>
        <p:nvSpPr>
          <p:cNvPr id="29" name="TextBox 20" descr="50%"/>
          <p:cNvSpPr txBox="1">
            <a:spLocks noChangeArrowheads="1"/>
          </p:cNvSpPr>
          <p:nvPr/>
        </p:nvSpPr>
        <p:spPr bwMode="auto">
          <a:xfrm>
            <a:off x="839417" y="2490840"/>
            <a:ext cx="301686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 eaLnBrk="1" hangingPunct="1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Прогнозирование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6387654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1183680" y="-162720"/>
            <a:ext cx="9143640" cy="540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200" strike="noStrike">
                <a:solidFill>
                  <a:srgbClr val="FFFFFF"/>
                </a:solidFill>
                <a:latin typeface="Century Gothic"/>
              </a:rPr>
              <a:t>WORLD CONFLICT MAP</a:t>
            </a:r>
            <a:endParaRPr/>
          </a:p>
        </p:txBody>
      </p:sp>
      <p:sp>
        <p:nvSpPr>
          <p:cNvPr id="72" name="CustomShape 2"/>
          <p:cNvSpPr/>
          <p:nvPr/>
        </p:nvSpPr>
        <p:spPr>
          <a:xfrm>
            <a:off x="359640" y="480240"/>
            <a:ext cx="11448720" cy="492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500" b="1" dirty="0" smtClean="0">
                <a:solidFill>
                  <a:srgbClr val="330099"/>
                </a:solidFill>
                <a:latin typeface="Calibri"/>
              </a:rPr>
              <a:t>Система документов стратегического планирования</a:t>
            </a:r>
            <a:endParaRPr dirty="0"/>
          </a:p>
        </p:txBody>
      </p:sp>
      <p:sp>
        <p:nvSpPr>
          <p:cNvPr id="73" name="Line 3"/>
          <p:cNvSpPr/>
          <p:nvPr/>
        </p:nvSpPr>
        <p:spPr>
          <a:xfrm>
            <a:off x="4296600" y="6611040"/>
            <a:ext cx="7561080" cy="0"/>
          </a:xfrm>
          <a:prstGeom prst="line">
            <a:avLst/>
          </a:prstGeom>
          <a:ln w="19080">
            <a:solidFill>
              <a:schemeClr val="bg1">
                <a:lumMod val="75000"/>
              </a:schemeClr>
            </a:solidFill>
          </a:ln>
        </p:spPr>
      </p:sp>
      <p:pic>
        <p:nvPicPr>
          <p:cNvPr id="74" name="Рисунок 32"/>
          <p:cNvPicPr/>
          <p:nvPr/>
        </p:nvPicPr>
        <p:blipFill>
          <a:blip r:embed="rId2" cstate="print"/>
          <a:stretch/>
        </p:blipFill>
        <p:spPr>
          <a:xfrm>
            <a:off x="2198520" y="6274800"/>
            <a:ext cx="1328400" cy="403560"/>
          </a:xfrm>
          <a:prstGeom prst="rect">
            <a:avLst/>
          </a:prstGeom>
          <a:ln>
            <a:noFill/>
          </a:ln>
        </p:spPr>
      </p:pic>
      <p:pic>
        <p:nvPicPr>
          <p:cNvPr id="75" name="Рисунок 36"/>
          <p:cNvPicPr/>
          <p:nvPr/>
        </p:nvPicPr>
        <p:blipFill>
          <a:blip r:embed="rId3" cstate="print"/>
          <a:stretch/>
        </p:blipFill>
        <p:spPr>
          <a:xfrm>
            <a:off x="516960" y="5888880"/>
            <a:ext cx="1498320" cy="772200"/>
          </a:xfrm>
          <a:prstGeom prst="rect">
            <a:avLst/>
          </a:prstGeom>
          <a:ln>
            <a:noFill/>
          </a:ln>
        </p:spPr>
      </p:pic>
      <p:sp>
        <p:nvSpPr>
          <p:cNvPr id="76" name="CustomShape 4"/>
          <p:cNvSpPr/>
          <p:nvPr/>
        </p:nvSpPr>
        <p:spPr>
          <a:xfrm>
            <a:off x="4225680" y="6274800"/>
            <a:ext cx="49237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808080"/>
                </a:solidFill>
                <a:latin typeface="Calibri"/>
              </a:rPr>
              <a:t>СТРАТЕГИЧЕСКОЕ УПРАВЛЕНИЕ РАЗВИТИЕМ В РОССИЙСКОЙ ЭКОНОМИКЕ</a:t>
            </a:r>
            <a:endParaRPr/>
          </a:p>
        </p:txBody>
      </p:sp>
      <p:sp>
        <p:nvSpPr>
          <p:cNvPr id="78" name="TextShape 5"/>
          <p:cNvSpPr txBox="1"/>
          <p:nvPr/>
        </p:nvSpPr>
        <p:spPr>
          <a:xfrm>
            <a:off x="7847920" y="1413335"/>
            <a:ext cx="3960440" cy="1152128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alibri"/>
              </a:rPr>
              <a:t>Указы Президента РФ,</a:t>
            </a:r>
            <a:b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alibri"/>
              </a:rPr>
            </a:b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alibri"/>
              </a:rPr>
              <a:t>Послания Президента РФ Федеральному Собранию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TextShape 6"/>
          <p:cNvSpPr txBox="1"/>
          <p:nvPr/>
        </p:nvSpPr>
        <p:spPr>
          <a:xfrm>
            <a:off x="8328248" y="3005718"/>
            <a:ext cx="3168352" cy="792088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alibri"/>
              </a:rPr>
              <a:t>Стратегия национальной безопасности</a:t>
            </a:r>
            <a:endParaRPr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9263" y="2946739"/>
            <a:ext cx="2570553" cy="74992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anchor="ctr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</a:rPr>
              <a:t>II. </a:t>
            </a:r>
            <a:r>
              <a:rPr lang="ru-RU" sz="2400" b="1" dirty="0" smtClean="0">
                <a:solidFill>
                  <a:schemeClr val="bg1"/>
                </a:solidFill>
              </a:rPr>
              <a:t>ПРОГНОЗЫ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12777" y="1178174"/>
            <a:ext cx="2563143" cy="69030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anchor="ctr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 eaLnBrk="1" hangingPunct="1"/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I. </a:t>
            </a:r>
            <a:r>
              <a:rPr lang="ru-RU" sz="2400" b="1" dirty="0" smtClean="0">
                <a:solidFill>
                  <a:schemeClr val="bg1"/>
                </a:solidFill>
              </a:rPr>
              <a:t>СТРАТЕГИИ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9912424" y="2655879"/>
            <a:ext cx="0" cy="269065"/>
          </a:xfrm>
          <a:prstGeom prst="line">
            <a:avLst/>
          </a:prstGeom>
          <a:ln w="635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 rot="10990860">
            <a:off x="7415363" y="-510616"/>
            <a:ext cx="5095837" cy="5098302"/>
          </a:xfrm>
          <a:prstGeom prst="arc">
            <a:avLst>
              <a:gd name="adj1" fmla="val 15657037"/>
              <a:gd name="adj2" fmla="val 784600"/>
            </a:avLst>
          </a:prstGeom>
          <a:ln w="508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711624" y="4797152"/>
            <a:ext cx="2763475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anchor="ctr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</a:rPr>
              <a:t>III. </a:t>
            </a:r>
            <a:r>
              <a:rPr lang="ru-RU" sz="2400" b="1" dirty="0" smtClean="0">
                <a:solidFill>
                  <a:schemeClr val="bg1"/>
                </a:solidFill>
              </a:rPr>
              <a:t>ПРОГРАММЫ</a:t>
            </a:r>
            <a:r>
              <a:rPr lang="ru-RU" sz="2400" b="1" dirty="0">
                <a:solidFill>
                  <a:schemeClr val="bg1"/>
                </a:solidFill>
              </a:rPr>
              <a:t>,</a:t>
            </a:r>
            <a:r>
              <a:rPr lang="ru-RU" sz="2400" b="1" dirty="0" smtClean="0">
                <a:solidFill>
                  <a:schemeClr val="bg1"/>
                </a:solidFill>
              </a:rPr>
              <a:t> ПЛАНЫ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03912" y="2858977"/>
            <a:ext cx="1821302" cy="83768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anchor="ctr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 eaLnBrk="1" hangingPunct="1"/>
            <a:r>
              <a:rPr lang="ru-RU" sz="2400" b="1" dirty="0" smtClean="0">
                <a:solidFill>
                  <a:schemeClr val="bg1"/>
                </a:solidFill>
              </a:rPr>
              <a:t>БЮДЖЕТ</a:t>
            </a:r>
            <a:endParaRPr lang="ru-RU" sz="2400" b="1" dirty="0">
              <a:solidFill>
                <a:schemeClr val="bg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2968350" y="1983807"/>
            <a:ext cx="1057670" cy="875170"/>
          </a:xfrm>
          <a:prstGeom prst="straightConnector1">
            <a:avLst/>
          </a:prstGeom>
          <a:ln w="317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123404" y="1983807"/>
            <a:ext cx="1132229" cy="1051544"/>
          </a:xfrm>
          <a:prstGeom prst="straightConnector1">
            <a:avLst/>
          </a:prstGeom>
          <a:ln w="317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4320297" y="3573099"/>
            <a:ext cx="935336" cy="1116118"/>
          </a:xfrm>
          <a:prstGeom prst="straightConnector1">
            <a:avLst/>
          </a:prstGeom>
          <a:ln w="317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954894" y="3901753"/>
            <a:ext cx="940219" cy="745695"/>
          </a:xfrm>
          <a:prstGeom prst="straightConnector1">
            <a:avLst/>
          </a:prstGeom>
          <a:ln w="317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25" idx="0"/>
          </p:cNvCxnSpPr>
          <p:nvPr/>
        </p:nvCxnSpPr>
        <p:spPr>
          <a:xfrm>
            <a:off x="4074299" y="2252695"/>
            <a:ext cx="19063" cy="2544457"/>
          </a:xfrm>
          <a:prstGeom prst="straightConnector1">
            <a:avLst/>
          </a:prstGeom>
          <a:ln w="317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H="1">
            <a:off x="6687540" y="1556792"/>
            <a:ext cx="57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>
            <a:off x="6708690" y="2522736"/>
            <a:ext cx="533764" cy="1410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H="1">
            <a:off x="7395670" y="3746872"/>
            <a:ext cx="500530" cy="331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H="1">
            <a:off x="8472264" y="4461062"/>
            <a:ext cx="355338" cy="480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395670" y="5301208"/>
            <a:ext cx="4604986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IV. </a:t>
            </a:r>
            <a:r>
              <a:rPr lang="ru-RU" sz="2400" b="1" dirty="0" smtClean="0">
                <a:solidFill>
                  <a:schemeClr val="bg1"/>
                </a:solidFill>
              </a:rPr>
              <a:t>КОРПОРАТИВНЫЕ СТРАТЕГИИ,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ПРОГРАММЫ И ПЛАНЫ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923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96"/>
          <p:cNvSpPr>
            <a:spLocks noChangeArrowheads="1"/>
          </p:cNvSpPr>
          <p:nvPr/>
        </p:nvSpPr>
        <p:spPr bwMode="auto">
          <a:xfrm>
            <a:off x="767408" y="3275870"/>
            <a:ext cx="4027545" cy="563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0000" tIns="45000" rIns="90000" bIns="45000" anchor="ctr" anchorCtr="0"/>
          <a:lstStyle/>
          <a:p>
            <a:pPr algn="ctr"/>
            <a:r>
              <a:rPr lang="ru-RU" sz="2000" u="sng" dirty="0" smtClean="0">
                <a:solidFill>
                  <a:schemeClr val="bg2">
                    <a:lumMod val="25000"/>
                  </a:schemeClr>
                </a:solidFill>
                <a:latin typeface="Calibri"/>
              </a:rPr>
              <a:t>Пространственное измерение:</a:t>
            </a:r>
            <a:endParaRPr lang="ru-RU" sz="2000" u="sng" dirty="0">
              <a:solidFill>
                <a:schemeClr val="bg2">
                  <a:lumMod val="25000"/>
                </a:schemeClr>
              </a:solidFill>
              <a:latin typeface="Calibri"/>
            </a:endParaRPr>
          </a:p>
        </p:txBody>
      </p:sp>
      <p:sp>
        <p:nvSpPr>
          <p:cNvPr id="71" name="TextShape 1"/>
          <p:cNvSpPr txBox="1"/>
          <p:nvPr/>
        </p:nvSpPr>
        <p:spPr>
          <a:xfrm>
            <a:off x="1183680" y="-162720"/>
            <a:ext cx="9143640" cy="5400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200" strike="noStrike">
                <a:solidFill>
                  <a:srgbClr val="FFFFFF"/>
                </a:solidFill>
                <a:latin typeface="Century Gothic"/>
              </a:rPr>
              <a:t>WORLD CONFLICT MAP</a:t>
            </a:r>
            <a:endParaRPr/>
          </a:p>
        </p:txBody>
      </p:sp>
      <p:sp>
        <p:nvSpPr>
          <p:cNvPr id="72" name="CustomShape 2"/>
          <p:cNvSpPr/>
          <p:nvPr/>
        </p:nvSpPr>
        <p:spPr>
          <a:xfrm>
            <a:off x="359640" y="480240"/>
            <a:ext cx="11448720" cy="4928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rgbClr val="330099"/>
                </a:solidFill>
                <a:latin typeface="Calibri"/>
              </a:rPr>
              <a:t>I. </a:t>
            </a:r>
            <a:r>
              <a:rPr lang="ru-RU" sz="2800" b="1" strike="noStrike" dirty="0" smtClean="0">
                <a:solidFill>
                  <a:srgbClr val="330099"/>
                </a:solidFill>
                <a:latin typeface="Calibri"/>
              </a:rPr>
              <a:t>Стратегии развития</a:t>
            </a:r>
            <a:endParaRPr sz="2800" dirty="0"/>
          </a:p>
        </p:txBody>
      </p:sp>
      <p:sp>
        <p:nvSpPr>
          <p:cNvPr id="73" name="Line 3"/>
          <p:cNvSpPr/>
          <p:nvPr/>
        </p:nvSpPr>
        <p:spPr>
          <a:xfrm>
            <a:off x="4296600" y="6611040"/>
            <a:ext cx="7561080" cy="0"/>
          </a:xfrm>
          <a:prstGeom prst="line">
            <a:avLst/>
          </a:prstGeom>
          <a:ln w="19080">
            <a:solidFill>
              <a:schemeClr val="bg1">
                <a:lumMod val="75000"/>
              </a:schemeClr>
            </a:solidFill>
          </a:ln>
        </p:spPr>
      </p:sp>
      <p:pic>
        <p:nvPicPr>
          <p:cNvPr id="74" name="Рисунок 32"/>
          <p:cNvPicPr/>
          <p:nvPr/>
        </p:nvPicPr>
        <p:blipFill>
          <a:blip r:embed="rId2" cstate="print"/>
          <a:stretch/>
        </p:blipFill>
        <p:spPr>
          <a:xfrm>
            <a:off x="2198520" y="6274800"/>
            <a:ext cx="1328400" cy="403560"/>
          </a:xfrm>
          <a:prstGeom prst="rect">
            <a:avLst/>
          </a:prstGeom>
          <a:ln>
            <a:noFill/>
          </a:ln>
        </p:spPr>
      </p:pic>
      <p:pic>
        <p:nvPicPr>
          <p:cNvPr id="75" name="Рисунок 36"/>
          <p:cNvPicPr/>
          <p:nvPr/>
        </p:nvPicPr>
        <p:blipFill>
          <a:blip r:embed="rId3" cstate="print"/>
          <a:stretch/>
        </p:blipFill>
        <p:spPr>
          <a:xfrm>
            <a:off x="516960" y="5888880"/>
            <a:ext cx="1498320" cy="772200"/>
          </a:xfrm>
          <a:prstGeom prst="rect">
            <a:avLst/>
          </a:prstGeom>
          <a:ln>
            <a:noFill/>
          </a:ln>
        </p:spPr>
      </p:pic>
      <p:sp>
        <p:nvSpPr>
          <p:cNvPr id="76" name="CustomShape 4"/>
          <p:cNvSpPr/>
          <p:nvPr/>
        </p:nvSpPr>
        <p:spPr>
          <a:xfrm>
            <a:off x="4225680" y="6274800"/>
            <a:ext cx="49237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strike="noStrike">
                <a:solidFill>
                  <a:srgbClr val="808080"/>
                </a:solidFill>
                <a:latin typeface="Calibri"/>
              </a:rPr>
              <a:t>СТРАТЕГИЧЕСКОЕ УПРАВЛЕНИЕ РАЗВИТИЕМ В РОССИЙСКОЙ ЭКОНОМИКЕ</a:t>
            </a:r>
            <a:endParaRPr/>
          </a:p>
        </p:txBody>
      </p:sp>
      <p:sp>
        <p:nvSpPr>
          <p:cNvPr id="14" name="Rectangle 396"/>
          <p:cNvSpPr>
            <a:spLocks noChangeArrowheads="1"/>
          </p:cNvSpPr>
          <p:nvPr/>
        </p:nvSpPr>
        <p:spPr bwMode="auto">
          <a:xfrm>
            <a:off x="1007712" y="1219053"/>
            <a:ext cx="10128848" cy="79445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pPr algn="ctr"/>
            <a:r>
              <a:rPr lang="ru-RU" sz="2400" b="1" dirty="0" smtClean="0">
                <a:latin typeface="Calibri"/>
              </a:rPr>
              <a:t>Стратегия</a:t>
            </a:r>
            <a:r>
              <a:rPr lang="en-US" sz="2400" b="1" dirty="0" smtClean="0">
                <a:latin typeface="Calibri"/>
              </a:rPr>
              <a:t> </a:t>
            </a:r>
            <a:r>
              <a:rPr lang="ru-RU" sz="2400" b="1" dirty="0" smtClean="0">
                <a:latin typeface="Calibri"/>
              </a:rPr>
              <a:t>социально-экономического</a:t>
            </a:r>
            <a:r>
              <a:rPr lang="en-US" sz="2400" b="1" dirty="0" smtClean="0">
                <a:latin typeface="Calibri"/>
              </a:rPr>
              <a:t> </a:t>
            </a:r>
            <a:r>
              <a:rPr lang="ru-RU" sz="2400" b="1" dirty="0" smtClean="0">
                <a:latin typeface="Calibri"/>
              </a:rPr>
              <a:t>развития РФ</a:t>
            </a:r>
            <a:br>
              <a:rPr lang="ru-RU" sz="2400" b="1" dirty="0" smtClean="0">
                <a:latin typeface="Calibri"/>
              </a:rPr>
            </a:br>
            <a:r>
              <a:rPr lang="ru-RU" sz="2400" b="1" dirty="0" smtClean="0">
                <a:latin typeface="Calibri"/>
              </a:rPr>
              <a:t>(</a:t>
            </a:r>
            <a:r>
              <a:rPr lang="ru-RU" sz="2400" dirty="0"/>
              <a:t>цели </a:t>
            </a:r>
            <a:r>
              <a:rPr lang="ru-RU" sz="2400" dirty="0" smtClean="0"/>
              <a:t>развития, образ страны и т.д.)</a:t>
            </a:r>
            <a:endParaRPr lang="ru-RU" sz="2400" b="1" dirty="0">
              <a:latin typeface="Calibri"/>
            </a:endParaRPr>
          </a:p>
        </p:txBody>
      </p:sp>
      <p:sp>
        <p:nvSpPr>
          <p:cNvPr id="19" name="Rectangle 396"/>
          <p:cNvSpPr>
            <a:spLocks noChangeArrowheads="1"/>
          </p:cNvSpPr>
          <p:nvPr/>
        </p:nvSpPr>
        <p:spPr bwMode="auto">
          <a:xfrm>
            <a:off x="978410" y="2318061"/>
            <a:ext cx="10158149" cy="93580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pPr algn="ctr"/>
            <a:r>
              <a:rPr lang="ru-RU" sz="2400" b="1" dirty="0">
                <a:latin typeface="Calibri"/>
              </a:rPr>
              <a:t> </a:t>
            </a:r>
            <a:r>
              <a:rPr lang="ru-RU" sz="2400" b="1" dirty="0" smtClean="0">
                <a:latin typeface="Calibri"/>
              </a:rPr>
              <a:t>    Стратегии</a:t>
            </a:r>
            <a:r>
              <a:rPr lang="en-US" sz="2400" b="1" dirty="0" smtClean="0">
                <a:latin typeface="Calibri"/>
              </a:rPr>
              <a:t> </a:t>
            </a:r>
            <a:r>
              <a:rPr lang="ru-RU" sz="2400" b="1" dirty="0" smtClean="0">
                <a:latin typeface="Calibri"/>
              </a:rPr>
              <a:t>развития отраслей экономики (</a:t>
            </a:r>
            <a:r>
              <a:rPr lang="ru-RU" sz="2400" dirty="0" smtClean="0"/>
              <a:t>ТЭК</a:t>
            </a:r>
            <a:r>
              <a:rPr lang="ru-RU" sz="2400" dirty="0"/>
              <a:t>, ж/д, </a:t>
            </a:r>
            <a:r>
              <a:rPr lang="ru-RU" sz="2400" dirty="0" smtClean="0"/>
              <a:t>авиа, с/х </a:t>
            </a:r>
            <a:r>
              <a:rPr lang="ru-RU" sz="2400" dirty="0"/>
              <a:t>и др</a:t>
            </a:r>
            <a:r>
              <a:rPr lang="ru-RU" sz="2400" dirty="0" smtClean="0"/>
              <a:t>.)</a:t>
            </a:r>
            <a:endParaRPr lang="ru-RU" sz="2400" dirty="0"/>
          </a:p>
          <a:p>
            <a:pPr algn="ctr"/>
            <a:r>
              <a:rPr lang="ru-RU" sz="2400" b="1" dirty="0" smtClean="0">
                <a:latin typeface="Calibri"/>
              </a:rPr>
              <a:t>     Стратегии развития отдельных сфер </a:t>
            </a:r>
            <a:r>
              <a:rPr lang="ru-RU" sz="2400" dirty="0" smtClean="0">
                <a:latin typeface="Calibri"/>
              </a:rPr>
              <a:t>(образование, здравоохранение)</a:t>
            </a:r>
            <a:endParaRPr lang="ru-RU" sz="2400" dirty="0">
              <a:latin typeface="Calibri"/>
            </a:endParaRPr>
          </a:p>
        </p:txBody>
      </p:sp>
      <p:sp>
        <p:nvSpPr>
          <p:cNvPr id="22" name="Rectangle 396"/>
          <p:cNvSpPr>
            <a:spLocks noChangeArrowheads="1"/>
          </p:cNvSpPr>
          <p:nvPr/>
        </p:nvSpPr>
        <p:spPr bwMode="auto">
          <a:xfrm>
            <a:off x="1029595" y="3861048"/>
            <a:ext cx="10106964" cy="4987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alibri"/>
              </a:rPr>
              <a:t>     Стратегия пространственного развития РФ</a:t>
            </a:r>
            <a:endParaRPr lang="ru-RU" sz="2400" b="1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23" name="Rectangle 396"/>
          <p:cNvSpPr>
            <a:spLocks noChangeArrowheads="1"/>
          </p:cNvSpPr>
          <p:nvPr/>
        </p:nvSpPr>
        <p:spPr bwMode="auto">
          <a:xfrm>
            <a:off x="1055440" y="4668344"/>
            <a:ext cx="10106963" cy="12089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lIns="90000" tIns="45000" rIns="90000" bIns="45000" anchor="ctr" anchorCtr="0"/>
          <a:lstStyle/>
          <a:p>
            <a:pPr algn="ctr">
              <a:lnSpc>
                <a:spcPct val="150000"/>
              </a:lnSpc>
            </a:pPr>
            <a:r>
              <a:rPr lang="ru-RU" sz="2300" b="1" dirty="0" smtClean="0">
                <a:latin typeface="Calibri"/>
              </a:rPr>
              <a:t>Стратегии развития макрорегионов (федеральных округов)</a:t>
            </a:r>
          </a:p>
          <a:p>
            <a:pPr algn="ctr">
              <a:lnSpc>
                <a:spcPct val="150000"/>
              </a:lnSpc>
            </a:pPr>
            <a:r>
              <a:rPr lang="ru-RU" sz="2300" b="1" dirty="0" smtClean="0">
                <a:latin typeface="Calibri"/>
              </a:rPr>
              <a:t>Стратегии развития субъектов РФ и (крупных) муниципальных образований</a:t>
            </a:r>
            <a:endParaRPr lang="ru-RU" sz="2300" b="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78316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14511</TotalTime>
  <Words>663</Words>
  <Application>Microsoft Office PowerPoint</Application>
  <PresentationFormat>Широкоэкранный</PresentationFormat>
  <Paragraphs>115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BatangChe</vt:lpstr>
      <vt:lpstr>Calibri</vt:lpstr>
      <vt:lpstr>Century Gothic</vt:lpstr>
      <vt:lpstr>Georgia</vt:lpstr>
      <vt:lpstr>Symbol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Gkjlkj</dc:title>
  <dc:creator>Olga Vnukovskaya</dc:creator>
  <cp:lastModifiedBy>Соколова Татьяна Николаевна</cp:lastModifiedBy>
  <cp:revision>200</cp:revision>
  <cp:lastPrinted>2016-02-17T09:23:23Z</cp:lastPrinted>
  <dcterms:created xsi:type="dcterms:W3CDTF">2016-02-04T07:22:08Z</dcterms:created>
  <dcterms:modified xsi:type="dcterms:W3CDTF">2016-02-25T14:55:03Z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