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1B931E-1C26-49A1-8897-130FB2F75860}" type="datetimeFigureOut">
              <a:rPr lang="ru-RU" smtClean="0"/>
              <a:t>28.12.2015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42B338-7346-492A-ADF2-49E552726AD9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2tutor.ru/materials/handbook/chapter2/part3/" TargetMode="External"/><Relationship Id="rId2" Type="http://schemas.openxmlformats.org/officeDocument/2006/relationships/hyperlink" Target="http://n2tutor.ru/materials/handbook/chapter2/part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2tutor.ru/materials/handbook/chapter2/part6/" TargetMode="External"/><Relationship Id="rId4" Type="http://schemas.openxmlformats.org/officeDocument/2006/relationships/hyperlink" Target="http://n2tutor.ru/materials/handbook/chapter2/part4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6480048" cy="2301240"/>
          </a:xfrm>
        </p:spPr>
        <p:txBody>
          <a:bodyPr/>
          <a:lstStyle/>
          <a:p>
            <a:r>
              <a:rPr lang="ru-RU" dirty="0" smtClean="0"/>
              <a:t>Нобелевские премии по экономике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229200"/>
            <a:ext cx="6624736" cy="1104528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Подготовила студентка 106 группы</a:t>
            </a:r>
          </a:p>
          <a:p>
            <a:r>
              <a:rPr lang="ru-RU" sz="3200" dirty="0" smtClean="0"/>
              <a:t> Миронова Полина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731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316416" cy="864096"/>
          </a:xfrm>
        </p:spPr>
        <p:txBody>
          <a:bodyPr>
            <a:noAutofit/>
          </a:bodyPr>
          <a:lstStyle/>
          <a:p>
            <a:r>
              <a:rPr lang="ru-RU" sz="3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Премии микро- и макроэкономистов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/>
          </a:bodyPr>
          <a:lstStyle/>
          <a:p>
            <a:r>
              <a:rPr lang="ru-RU" sz="2800" i="1" u="sng" dirty="0"/>
              <a:t>М</a:t>
            </a:r>
            <a:r>
              <a:rPr lang="ru-RU" sz="2800" i="1" u="sng" dirty="0" smtClean="0"/>
              <a:t>икроэкономисты</a:t>
            </a:r>
            <a:r>
              <a:rPr lang="ru-RU" sz="2800" dirty="0" smtClean="0"/>
              <a:t> </a:t>
            </a:r>
            <a:r>
              <a:rPr lang="ru-RU" sz="2800" dirty="0"/>
              <a:t>получили премии в основном за исследования, связанные с работой рыночного механизма и принятием решений взаимодействующими людьми</a:t>
            </a:r>
            <a:r>
              <a:rPr lang="ru-RU" sz="2800" dirty="0" smtClean="0"/>
              <a:t>.</a:t>
            </a:r>
          </a:p>
          <a:p>
            <a:r>
              <a:rPr lang="ru-RU" sz="2800" i="1" u="sng" dirty="0" smtClean="0"/>
              <a:t>Макроэкономисты</a:t>
            </a:r>
            <a:r>
              <a:rPr lang="ru-RU" sz="2800" dirty="0" smtClean="0"/>
              <a:t> </a:t>
            </a:r>
            <a:r>
              <a:rPr lang="ru-RU" sz="2800" dirty="0"/>
              <a:t>получили премии в основном за исследования, связанные с макроэкономической революцией 1970х </a:t>
            </a:r>
            <a:r>
              <a:rPr lang="ru-RU" sz="2800" dirty="0" smtClean="0"/>
              <a:t>годов. Они </a:t>
            </a:r>
            <a:r>
              <a:rPr lang="ru-RU" sz="2800" dirty="0"/>
              <a:t>сделали возможным массовое вторжение центральных банков в экономику в последние два десятилетия и особенно с момента кризиса 2008 года.</a:t>
            </a:r>
          </a:p>
        </p:txBody>
      </p:sp>
    </p:spTree>
    <p:extLst>
      <p:ext uri="{BB962C8B-B14F-4D97-AF65-F5344CB8AC3E}">
        <p14:creationId xmlns:p14="http://schemas.microsoft.com/office/powerpoint/2010/main" val="42192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64704"/>
          </a:xfrm>
        </p:spPr>
        <p:txBody>
          <a:bodyPr>
            <a:noAutofit/>
          </a:bodyPr>
          <a:lstStyle/>
          <a:p>
            <a:pPr algn="ctr"/>
            <a:r>
              <a:rPr lang="ru-RU" sz="3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Премия 1994 </a:t>
            </a:r>
            <a:r>
              <a:rPr lang="ru-RU" sz="3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года</a:t>
            </a:r>
            <a:endParaRPr lang="ru-RU" sz="3200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0" y="1052736"/>
            <a:ext cx="6566410" cy="580526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Джон Нэш – </a:t>
            </a:r>
            <a:r>
              <a:rPr lang="en-US" sz="2800" dirty="0" smtClean="0"/>
              <a:t>“</a:t>
            </a:r>
            <a:r>
              <a:rPr lang="ru-RU" sz="2800" dirty="0" smtClean="0"/>
              <a:t>дилемма заключенного</a:t>
            </a:r>
            <a:r>
              <a:rPr lang="en-US" sz="2800" dirty="0" smtClean="0"/>
              <a:t>”</a:t>
            </a:r>
            <a:r>
              <a:rPr lang="ru-RU" sz="2800" dirty="0"/>
              <a:t> - игра между 2</a:t>
            </a:r>
            <a:r>
              <a:rPr lang="ru-RU" sz="2800" dirty="0" smtClean="0"/>
              <a:t> </a:t>
            </a:r>
            <a:r>
              <a:rPr lang="ru-RU" sz="2800" dirty="0"/>
              <a:t>участниками с </a:t>
            </a:r>
            <a:r>
              <a:rPr lang="ru-RU" sz="2800" dirty="0" smtClean="0"/>
              <a:t>2 возможными </a:t>
            </a:r>
            <a:r>
              <a:rPr lang="ru-RU" sz="2800" dirty="0"/>
              <a:t>исходами и одновременными </a:t>
            </a:r>
            <a:r>
              <a:rPr lang="ru-RU" sz="2800" dirty="0" smtClean="0"/>
              <a:t>ходами</a:t>
            </a:r>
          </a:p>
          <a:p>
            <a:r>
              <a:rPr lang="ru-RU" sz="2800" dirty="0"/>
              <a:t>Выводы Джона Нэша стали революционными. </a:t>
            </a:r>
            <a:r>
              <a:rPr lang="ru-RU" sz="2800" dirty="0" smtClean="0"/>
              <a:t>Он показал</a:t>
            </a:r>
            <a:r>
              <a:rPr lang="ru-RU" sz="2800" dirty="0"/>
              <a:t>, что когда каждый член группы действует только в своих интересах, это не приводит к достижению максимальных интересов всей </a:t>
            </a:r>
            <a:r>
              <a:rPr lang="ru-RU" sz="2800" dirty="0" smtClean="0"/>
              <a:t>группы, что противоречило концепции А.Смита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410" y="1356762"/>
            <a:ext cx="2438562" cy="30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0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3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Премия 2005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07504" y="980728"/>
            <a:ext cx="5616624" cy="5145435"/>
          </a:xfrm>
        </p:spPr>
        <p:txBody>
          <a:bodyPr>
            <a:normAutofit/>
          </a:bodyPr>
          <a:lstStyle/>
          <a:p>
            <a:r>
              <a:rPr lang="ru-RU" sz="2800" dirty="0"/>
              <a:t>Роберт </a:t>
            </a:r>
            <a:r>
              <a:rPr lang="ru-RU" sz="2800" dirty="0" smtClean="0"/>
              <a:t>Ауманн </a:t>
            </a:r>
            <a:r>
              <a:rPr lang="ru-RU" sz="2800" dirty="0"/>
              <a:t>и Томас Шеллинг - «</a:t>
            </a:r>
            <a:r>
              <a:rPr lang="ru-RU" sz="2800" dirty="0" smtClean="0"/>
              <a:t>парадокс </a:t>
            </a:r>
            <a:r>
              <a:rPr lang="ru-RU" sz="2800" dirty="0"/>
              <a:t>шантажиста</a:t>
            </a:r>
            <a:r>
              <a:rPr lang="ru-RU" sz="2800" dirty="0" smtClean="0"/>
              <a:t>»</a:t>
            </a:r>
          </a:p>
          <a:p>
            <a:r>
              <a:rPr lang="ru-RU" sz="2800" dirty="0" smtClean="0"/>
              <a:t>Теория того, что процесс </a:t>
            </a:r>
            <a:r>
              <a:rPr lang="ru-RU" sz="2800" dirty="0"/>
              <a:t>разрешения конфликта зависит не только от имеющейся у сторон информации о состоянии соперника, но и от более сложных информационных конфигураций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32385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7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algn="ctr"/>
            <a:r>
              <a:rPr lang="ru-RU" sz="3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Премия </a:t>
            </a:r>
            <a:r>
              <a:rPr lang="ru-RU" sz="32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2001 </a:t>
            </a:r>
            <a:r>
              <a:rPr lang="ru-RU" sz="3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433467"/>
          </a:xfrm>
        </p:spPr>
        <p:txBody>
          <a:bodyPr>
            <a:normAutofit/>
          </a:bodyPr>
          <a:lstStyle/>
          <a:p>
            <a:r>
              <a:rPr lang="ru-RU" sz="2800" dirty="0"/>
              <a:t>Джордж Акерлоф, Майкл Спенс и Джозеф </a:t>
            </a:r>
            <a:r>
              <a:rPr lang="ru-RU" sz="2800" dirty="0" smtClean="0"/>
              <a:t>Стиглиц</a:t>
            </a:r>
            <a:r>
              <a:rPr lang="ru-RU" sz="2800" dirty="0"/>
              <a:t> - исследование рынков с ассиметричной </a:t>
            </a:r>
            <a:r>
              <a:rPr lang="ru-RU" sz="2800" dirty="0" smtClean="0"/>
              <a:t>информацией</a:t>
            </a:r>
          </a:p>
          <a:p>
            <a:r>
              <a:rPr lang="ru-RU" sz="2800" dirty="0"/>
              <a:t>О</a:t>
            </a:r>
            <a:r>
              <a:rPr lang="ru-RU" sz="2800" dirty="0" smtClean="0"/>
              <a:t>дна </a:t>
            </a:r>
            <a:r>
              <a:rPr lang="ru-RU" sz="2800" dirty="0"/>
              <a:t>сторона лучше осведомлена о характеристиках товара, чем </a:t>
            </a:r>
            <a:r>
              <a:rPr lang="ru-RU" sz="2800" dirty="0" smtClean="0"/>
              <a:t>другая</a:t>
            </a:r>
          </a:p>
          <a:p>
            <a:r>
              <a:rPr lang="ru-RU" sz="2800" dirty="0"/>
              <a:t>Выводы теории ассиметричной информации также были взяты на вооружение </a:t>
            </a:r>
            <a:r>
              <a:rPr lang="ru-RU" sz="2800" dirty="0" smtClean="0"/>
              <a:t>компаниями </a:t>
            </a:r>
            <a:r>
              <a:rPr lang="ru-RU" sz="2800" dirty="0"/>
              <a:t>по всему миру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233" y="4005064"/>
            <a:ext cx="5488767" cy="2775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1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08912" cy="1282154"/>
          </a:xfrm>
        </p:spPr>
        <p:txBody>
          <a:bodyPr>
            <a:normAutofit/>
          </a:bodyPr>
          <a:lstStyle/>
          <a:p>
            <a:pPr algn="ctr"/>
            <a:r>
              <a:rPr lang="ru-RU" sz="44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Источники </a:t>
            </a:r>
            <a:r>
              <a:rPr lang="ru-RU" sz="44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информации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28133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http://n2tutor.ru/materials/handbook/chapter2/part0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http://n2tutor.ru/materials/handbook/chapter2/part3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http://n2tutor.ru/materials/handbook/chapter2/part4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/>
              </a:rPr>
              <a:t>http://n2tutor.ru/materials/handbook/chapter2/part6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5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112568"/>
          </a:xfrm>
        </p:spPr>
        <p:txBody>
          <a:bodyPr>
            <a:noAutofit/>
          </a:bodyPr>
          <a:lstStyle/>
          <a:p>
            <a:pPr algn="ctr"/>
            <a:r>
              <a:rPr lang="ru-RU" sz="40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Спасибо за внимание!</a:t>
            </a:r>
            <a:endParaRPr lang="ru-RU" sz="4000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42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227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 2</vt:lpstr>
      <vt:lpstr>Техническая</vt:lpstr>
      <vt:lpstr>Нобелевские премии по экономике </vt:lpstr>
      <vt:lpstr>Премии микро- и макроэкономистов</vt:lpstr>
      <vt:lpstr>Премия 1994 года</vt:lpstr>
      <vt:lpstr>Премия 2005 года</vt:lpstr>
      <vt:lpstr>Премия 2001 года</vt:lpstr>
      <vt:lpstr>Источники информации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Нобелевские премии по экономике</dc:title>
  <dc:creator>User</dc:creator>
  <cp:lastModifiedBy>Porokhovsky Anatoly Alexandrovich</cp:lastModifiedBy>
  <cp:revision>10</cp:revision>
  <dcterms:created xsi:type="dcterms:W3CDTF">2015-12-26T10:52:21Z</dcterms:created>
  <dcterms:modified xsi:type="dcterms:W3CDTF">2015-12-28T08:26:21Z</dcterms:modified>
</cp:coreProperties>
</file>