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6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7518-3DB4-4A0A-9BCD-EC024A61E9E4}" type="datetimeFigureOut">
              <a:rPr lang="ru-RU" smtClean="0"/>
              <a:pPr/>
              <a:t>03.10.2015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7F01-8657-4C76-9131-E2472455F5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7518-3DB4-4A0A-9BCD-EC024A61E9E4}" type="datetimeFigureOut">
              <a:rPr lang="ru-RU" smtClean="0"/>
              <a:pPr/>
              <a:t>03.10.2015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7F01-8657-4C76-9131-E2472455F5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7518-3DB4-4A0A-9BCD-EC024A61E9E4}" type="datetimeFigureOut">
              <a:rPr lang="ru-RU" smtClean="0"/>
              <a:pPr/>
              <a:t>03.10.2015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7F01-8657-4C76-9131-E2472455F5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7518-3DB4-4A0A-9BCD-EC024A61E9E4}" type="datetimeFigureOut">
              <a:rPr lang="ru-RU" smtClean="0"/>
              <a:pPr/>
              <a:t>03.10.2015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7F01-8657-4C76-9131-E2472455F5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7518-3DB4-4A0A-9BCD-EC024A61E9E4}" type="datetimeFigureOut">
              <a:rPr lang="ru-RU" smtClean="0"/>
              <a:pPr/>
              <a:t>03.10.2015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7F01-8657-4C76-9131-E2472455F5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7518-3DB4-4A0A-9BCD-EC024A61E9E4}" type="datetimeFigureOut">
              <a:rPr lang="ru-RU" smtClean="0"/>
              <a:pPr/>
              <a:t>03.10.2015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7F01-8657-4C76-9131-E2472455F5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7518-3DB4-4A0A-9BCD-EC024A61E9E4}" type="datetimeFigureOut">
              <a:rPr lang="ru-RU" smtClean="0"/>
              <a:pPr/>
              <a:t>03.10.2015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7F01-8657-4C76-9131-E2472455F5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7518-3DB4-4A0A-9BCD-EC024A61E9E4}" type="datetimeFigureOut">
              <a:rPr lang="ru-RU" smtClean="0"/>
              <a:pPr/>
              <a:t>03.10.2015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7F01-8657-4C76-9131-E2472455F5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7518-3DB4-4A0A-9BCD-EC024A61E9E4}" type="datetimeFigureOut">
              <a:rPr lang="ru-RU" smtClean="0"/>
              <a:pPr/>
              <a:t>03.10.2015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7F01-8657-4C76-9131-E2472455F5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7518-3DB4-4A0A-9BCD-EC024A61E9E4}" type="datetimeFigureOut">
              <a:rPr lang="ru-RU" smtClean="0"/>
              <a:pPr/>
              <a:t>03.10.2015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7F01-8657-4C76-9131-E2472455F5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7518-3DB4-4A0A-9BCD-EC024A61E9E4}" type="datetimeFigureOut">
              <a:rPr lang="ru-RU" smtClean="0"/>
              <a:pPr/>
              <a:t>03.10.2015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7F01-8657-4C76-9131-E2472455F5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7518-3DB4-4A0A-9BCD-EC024A61E9E4}" type="datetimeFigureOut">
              <a:rPr lang="ru-RU" smtClean="0"/>
              <a:pPr/>
              <a:t>03.10.2015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A7F01-8657-4C76-9131-E2472455F54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ssrn.com/author=1278584" TargetMode="External"/><Relationship Id="rId2" Type="http://schemas.openxmlformats.org/officeDocument/2006/relationships/hyperlink" Target="mailto:mag2097@mail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844824"/>
            <a:ext cx="8424936" cy="225968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Absence</a:t>
            </a:r>
            <a:br>
              <a:rPr lang="en-US" b="1" dirty="0" smtClean="0"/>
            </a:br>
            <a:r>
              <a:rPr lang="en-US" b="1" dirty="0" smtClean="0"/>
              <a:t>of </a:t>
            </a:r>
            <a:r>
              <a:rPr lang="en-US" b="1" dirty="0"/>
              <a:t>Interbank Loan Market </a:t>
            </a:r>
            <a:r>
              <a:rPr lang="en-US" b="1" dirty="0" smtClean="0"/>
              <a:t>and</a:t>
            </a:r>
            <a:br>
              <a:rPr lang="en-US" b="1" dirty="0" smtClean="0"/>
            </a:br>
            <a:r>
              <a:rPr lang="en-US" b="1" dirty="0" smtClean="0"/>
              <a:t>Banking </a:t>
            </a:r>
            <a:r>
              <a:rPr lang="en-US" b="1" dirty="0"/>
              <a:t>Short-Term Liquidity Management </a:t>
            </a:r>
            <a:r>
              <a:rPr lang="en-US" b="1" dirty="0" smtClean="0"/>
              <a:t>Mechanisms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4941168"/>
            <a:ext cx="7128792" cy="1126976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MAGOMET YANDIEV,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en-US" sz="2800" b="1" dirty="0" err="1" smtClean="0"/>
              <a:t>Lomonosov</a:t>
            </a:r>
            <a:r>
              <a:rPr lang="en-US" sz="2800" b="1" dirty="0" smtClean="0"/>
              <a:t> </a:t>
            </a:r>
            <a:r>
              <a:rPr lang="en-US" sz="2800" b="1" dirty="0"/>
              <a:t>Moscow State University</a:t>
            </a:r>
            <a:endParaRPr lang="ru-RU" sz="2800" b="1" dirty="0"/>
          </a:p>
        </p:txBody>
      </p:sp>
      <p:pic>
        <p:nvPicPr>
          <p:cNvPr id="1026" name="Picture 1" descr="http://www.ucb.edu.bh/_/rsrc/1430029483401/workshop/IRTI-UCB_web_bann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0"/>
            <a:ext cx="4608512" cy="1311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ar-AE" b="1" dirty="0" smtClean="0"/>
              <a:t>شكر</a:t>
            </a:r>
            <a:endParaRPr lang="ru-RU" b="1" dirty="0" smtClean="0"/>
          </a:p>
          <a:p>
            <a:pPr algn="ctr">
              <a:buNone/>
            </a:pPr>
            <a:r>
              <a:rPr lang="en-US" dirty="0" smtClean="0"/>
              <a:t>Thank you for the attention</a:t>
            </a:r>
            <a:r>
              <a:rPr lang="ru-RU" dirty="0" smtClean="0"/>
              <a:t> </a:t>
            </a:r>
          </a:p>
          <a:p>
            <a:pPr algn="ctr">
              <a:buNone/>
            </a:pPr>
            <a:r>
              <a:rPr lang="ru-RU" dirty="0" smtClean="0"/>
              <a:t>Спасибо за внимание</a:t>
            </a:r>
          </a:p>
          <a:p>
            <a:pPr algn="ctr"/>
            <a:endParaRPr lang="ru-RU" dirty="0" smtClean="0"/>
          </a:p>
          <a:p>
            <a:pPr algn="ctr">
              <a:buNone/>
            </a:pPr>
            <a:r>
              <a:rPr lang="en-US" dirty="0" smtClean="0">
                <a:hlinkClick r:id="rId2"/>
              </a:rPr>
              <a:t>mag2097@mail.ru</a:t>
            </a:r>
            <a:endParaRPr lang="en-US" dirty="0" smtClean="0"/>
          </a:p>
          <a:p>
            <a:pPr algn="ctr">
              <a:buNone/>
            </a:pPr>
            <a:r>
              <a:rPr lang="en-US" dirty="0" smtClean="0">
                <a:hlinkClick r:id="rId3"/>
              </a:rPr>
              <a:t>http://ssrn.com/author=1278584</a:t>
            </a:r>
            <a:endParaRPr lang="en-US" dirty="0" smtClean="0"/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</a:t>
            </a:r>
            <a:r>
              <a:rPr lang="en-US" b="1" dirty="0" smtClean="0"/>
              <a:t>Problem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In practice, </a:t>
            </a:r>
            <a:r>
              <a:rPr lang="en-US" dirty="0" smtClean="0"/>
              <a:t>an Islamic Bank (IB):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have </a:t>
            </a:r>
            <a:r>
              <a:rPr lang="en-US" dirty="0" smtClean="0"/>
              <a:t>excess </a:t>
            </a:r>
            <a:r>
              <a:rPr lang="en-US" dirty="0" smtClean="0"/>
              <a:t>liquidity, or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enter </a:t>
            </a:r>
            <a:r>
              <a:rPr lang="en-US" dirty="0" smtClean="0"/>
              <a:t>the traditional relations with the Central </a:t>
            </a:r>
            <a:r>
              <a:rPr lang="en-US" dirty="0" smtClean="0"/>
              <a:t>Bank (CB)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There </a:t>
            </a:r>
            <a:r>
              <a:rPr lang="en-US" dirty="0" smtClean="0"/>
              <a:t>is no answer to the </a:t>
            </a:r>
            <a:r>
              <a:rPr lang="en-US" dirty="0" smtClean="0"/>
              <a:t>question: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How </a:t>
            </a:r>
            <a:r>
              <a:rPr lang="en-US" dirty="0" smtClean="0"/>
              <a:t>should </a:t>
            </a:r>
            <a:r>
              <a:rPr lang="en-US" dirty="0" smtClean="0"/>
              <a:t>communicate CB and IB</a:t>
            </a:r>
            <a:r>
              <a:rPr lang="en-US" dirty="0" smtClean="0"/>
              <a:t>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 Specificity of Relationship Between CB and IB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CB is a risk-free </a:t>
            </a:r>
            <a:r>
              <a:rPr lang="en-US" dirty="0" smtClean="0"/>
              <a:t>organization</a:t>
            </a:r>
          </a:p>
          <a:p>
            <a:r>
              <a:rPr lang="en-US" dirty="0" smtClean="0"/>
              <a:t>If </a:t>
            </a:r>
            <a:r>
              <a:rPr lang="en-US" dirty="0" smtClean="0"/>
              <a:t>the Central Bank takes a deposit from the IB, the IB does not bear any risk. Consequently, it has reason to be </a:t>
            </a:r>
            <a:r>
              <a:rPr lang="en-US" dirty="0" smtClean="0"/>
              <a:t>rewarded</a:t>
            </a:r>
          </a:p>
          <a:p>
            <a:r>
              <a:rPr lang="en-US" dirty="0" smtClean="0"/>
              <a:t>If </a:t>
            </a:r>
            <a:r>
              <a:rPr lang="en-US" dirty="0" smtClean="0"/>
              <a:t>the Central Bank </a:t>
            </a:r>
            <a:r>
              <a:rPr lang="en-US" dirty="0" smtClean="0"/>
              <a:t>gives funds to the </a:t>
            </a:r>
            <a:r>
              <a:rPr lang="en-US" dirty="0" smtClean="0"/>
              <a:t>IB, </a:t>
            </a:r>
            <a:r>
              <a:rPr lang="en-US" dirty="0" smtClean="0"/>
              <a:t>CB </a:t>
            </a:r>
            <a:r>
              <a:rPr lang="en-US" dirty="0" smtClean="0"/>
              <a:t>assumes the commercial risk. But </a:t>
            </a:r>
            <a:r>
              <a:rPr lang="en-US" dirty="0" smtClean="0"/>
              <a:t>CB is a </a:t>
            </a:r>
            <a:r>
              <a:rPr lang="en-US" dirty="0" smtClean="0"/>
              <a:t>risk-free </a:t>
            </a:r>
            <a:r>
              <a:rPr lang="en-US" dirty="0" smtClean="0"/>
              <a:t>body </a:t>
            </a:r>
            <a:r>
              <a:rPr lang="en-US" dirty="0" smtClean="0"/>
              <a:t>and it is not entitled to assume the commercial risk, </a:t>
            </a:r>
            <a:r>
              <a:rPr lang="en-US" dirty="0" err="1" smtClean="0"/>
              <a:t>ie</a:t>
            </a:r>
            <a:r>
              <a:rPr lang="en-US" dirty="0" smtClean="0"/>
              <a:t> </a:t>
            </a:r>
            <a:r>
              <a:rPr lang="en-US" dirty="0" smtClean="0"/>
              <a:t>is </a:t>
            </a:r>
            <a:r>
              <a:rPr lang="en-US" dirty="0" smtClean="0"/>
              <a:t>not entitled to fund IB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Interim Findings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Central Bank is not entitled to enter directly into the financial relationship with </a:t>
            </a:r>
            <a:r>
              <a:rPr lang="en-US" dirty="0" smtClean="0"/>
              <a:t>IB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Consequently</a:t>
            </a:r>
            <a:r>
              <a:rPr lang="en-US" dirty="0" smtClean="0"/>
              <a:t>, between </a:t>
            </a:r>
            <a:r>
              <a:rPr lang="en-US" dirty="0" smtClean="0"/>
              <a:t>CB and IB should be an intermediary (an agent </a:t>
            </a:r>
            <a:r>
              <a:rPr lang="en-US" dirty="0" smtClean="0"/>
              <a:t>of the Central </a:t>
            </a:r>
            <a:r>
              <a:rPr lang="en-US" dirty="0" smtClean="0"/>
              <a:t>Bank to manage liquidity of Islamic Banks)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And we </a:t>
            </a:r>
            <a:r>
              <a:rPr lang="en-US" dirty="0" smtClean="0"/>
              <a:t>need a special financial asset, individually designed for this agent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Proposal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CB establishes SPV</a:t>
            </a:r>
          </a:p>
          <a:p>
            <a:endParaRPr lang="en-US" dirty="0" smtClean="0"/>
          </a:p>
          <a:p>
            <a:r>
              <a:rPr lang="en-US" dirty="0" smtClean="0"/>
              <a:t>Ministry </a:t>
            </a:r>
            <a:r>
              <a:rPr lang="en-US" dirty="0" smtClean="0"/>
              <a:t>of Finance </a:t>
            </a:r>
            <a:r>
              <a:rPr lang="en-US" dirty="0" smtClean="0"/>
              <a:t>issues </a:t>
            </a:r>
            <a:r>
              <a:rPr lang="en-US" dirty="0" smtClean="0"/>
              <a:t>long-term </a:t>
            </a:r>
            <a:r>
              <a:rPr lang="en-US" dirty="0" err="1" smtClean="0"/>
              <a:t>sukuk</a:t>
            </a:r>
            <a:r>
              <a:rPr lang="en-US" dirty="0" smtClean="0"/>
              <a:t> with a coupon payable on a daily </a:t>
            </a:r>
            <a:r>
              <a:rPr lang="en-US" dirty="0" smtClean="0"/>
              <a:t>basis</a:t>
            </a:r>
          </a:p>
          <a:p>
            <a:endParaRPr lang="en-US" dirty="0" smtClean="0"/>
          </a:p>
          <a:p>
            <a:r>
              <a:rPr lang="en-US" dirty="0" smtClean="0"/>
              <a:t>IB </a:t>
            </a:r>
            <a:r>
              <a:rPr lang="en-US" dirty="0" smtClean="0"/>
              <a:t>and SPV buy these </a:t>
            </a:r>
            <a:r>
              <a:rPr lang="en-US" dirty="0" err="1" smtClean="0"/>
              <a:t>sukuk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CB decree the </a:t>
            </a:r>
            <a:r>
              <a:rPr lang="en-US" dirty="0" smtClean="0"/>
              <a:t>minimum share of </a:t>
            </a:r>
            <a:r>
              <a:rPr lang="en-US" dirty="0" err="1" smtClean="0"/>
              <a:t>sukuk</a:t>
            </a:r>
            <a:r>
              <a:rPr lang="en-US" dirty="0" smtClean="0"/>
              <a:t> in the asset structure </a:t>
            </a:r>
            <a:r>
              <a:rPr lang="en-US" dirty="0" smtClean="0"/>
              <a:t>of IB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Enhancing IB liquidity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2" y="1340768"/>
          <a:ext cx="8712968" cy="5146675"/>
        </p:xfrm>
        <a:graphic>
          <a:graphicData uri="http://schemas.openxmlformats.org/drawingml/2006/table">
            <a:tbl>
              <a:tblPr/>
              <a:tblGrid>
                <a:gridCol w="2034634"/>
                <a:gridCol w="2709204"/>
                <a:gridCol w="1420148"/>
                <a:gridCol w="2548982"/>
              </a:tblGrid>
              <a:tr h="595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Times New Roman"/>
                        </a:rPr>
                        <a:t>Repo operation stage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Times New Roman"/>
                        </a:rPr>
                        <a:t>SPV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Asset movement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Islamic bank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Times New Roman"/>
                        </a:rPr>
                        <a:t>Stage one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1.1.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+ 100 </a:t>
                      </a:r>
                      <a:r>
                        <a:rPr lang="en-US" sz="2000" dirty="0" err="1">
                          <a:latin typeface="Times New Roman"/>
                          <a:ea typeface="Calibri"/>
                          <a:cs typeface="Times New Roman"/>
                        </a:rPr>
                        <a:t>sukuk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&lt; ==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- 100 </a:t>
                      </a: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sukuk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1.2.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- 100 </a:t>
                      </a: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rubles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== &gt;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+ 100 </a:t>
                      </a: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rubles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Stage two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Day</a:t>
                      </a: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 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+ </a:t>
                      </a:r>
                      <a:r>
                        <a:rPr lang="en-US" sz="2000" dirty="0" err="1">
                          <a:latin typeface="Times New Roman"/>
                          <a:ea typeface="Calibri"/>
                          <a:cs typeface="Times New Roman"/>
                        </a:rPr>
                        <a:t>sukuk’s</a:t>
                      </a: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 payment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100 rubles invested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Day</a:t>
                      </a: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 2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+ sukuk’s payment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100 rubles invested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…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…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…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Day n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+ sukuk’s payment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100 rubles invested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Stage three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3.1.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- 100 </a:t>
                      </a: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sukuk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== &gt;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+ 100 </a:t>
                      </a:r>
                      <a:r>
                        <a:rPr lang="en-US" sz="2000" dirty="0" err="1">
                          <a:latin typeface="Times New Roman"/>
                          <a:ea typeface="Calibri"/>
                          <a:cs typeface="Times New Roman"/>
                        </a:rPr>
                        <a:t>sukuk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3.2.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+ 100 </a:t>
                      </a: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rubles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&lt; ==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- 100 </a:t>
                      </a: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rubles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Shariah</a:t>
            </a:r>
            <a:r>
              <a:rPr lang="en-US" b="1" dirty="0" smtClean="0"/>
              <a:t> Compliance of </a:t>
            </a:r>
            <a:r>
              <a:rPr lang="en-US" b="1" dirty="0" smtClean="0"/>
              <a:t>Repo </a:t>
            </a:r>
            <a:r>
              <a:rPr lang="en-US" b="1" dirty="0" smtClean="0"/>
              <a:t>Contracts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Parties enter into repo transactions already having </a:t>
            </a:r>
            <a:r>
              <a:rPr lang="en-US" dirty="0" smtClean="0"/>
              <a:t>assets for the </a:t>
            </a:r>
            <a:r>
              <a:rPr lang="en-US" dirty="0" smtClean="0"/>
              <a:t>reverse </a:t>
            </a:r>
            <a:r>
              <a:rPr lang="en-US" dirty="0" smtClean="0"/>
              <a:t>transaction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cost of the first </a:t>
            </a:r>
            <a:r>
              <a:rPr lang="en-US" dirty="0" err="1" smtClean="0"/>
              <a:t>Sukuk</a:t>
            </a:r>
            <a:r>
              <a:rPr lang="en-US" dirty="0" smtClean="0"/>
              <a:t> deal is equal </a:t>
            </a:r>
            <a:r>
              <a:rPr lang="en-US" dirty="0" smtClean="0"/>
              <a:t>to the cost </a:t>
            </a:r>
            <a:r>
              <a:rPr lang="en-US" dirty="0" smtClean="0"/>
              <a:t>of the </a:t>
            </a:r>
            <a:r>
              <a:rPr lang="en-US" dirty="0" smtClean="0"/>
              <a:t>reverse </a:t>
            </a:r>
            <a:r>
              <a:rPr lang="en-US" dirty="0" err="1" smtClean="0"/>
              <a:t>Sukuk</a:t>
            </a:r>
            <a:r>
              <a:rPr lang="en-US" dirty="0" smtClean="0"/>
              <a:t> </a:t>
            </a:r>
            <a:r>
              <a:rPr lang="en-US" dirty="0" smtClean="0"/>
              <a:t>deal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Competition For Funding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Criteria</a:t>
            </a:r>
            <a:r>
              <a:rPr lang="ru-RU" dirty="0" smtClean="0"/>
              <a:t>:</a:t>
            </a:r>
            <a:endParaRPr lang="ru-RU" dirty="0" smtClean="0"/>
          </a:p>
          <a:p>
            <a:r>
              <a:rPr lang="en-US" dirty="0" smtClean="0"/>
              <a:t>Conventional </a:t>
            </a:r>
            <a:r>
              <a:rPr lang="en-US" dirty="0" smtClean="0"/>
              <a:t>finance - interest </a:t>
            </a:r>
            <a:r>
              <a:rPr lang="en-US" dirty="0" smtClean="0"/>
              <a:t>rate</a:t>
            </a:r>
          </a:p>
          <a:p>
            <a:r>
              <a:rPr lang="en-US" dirty="0" smtClean="0"/>
              <a:t>Islamic </a:t>
            </a:r>
            <a:r>
              <a:rPr lang="en-US" dirty="0" smtClean="0"/>
              <a:t>finance - the number of </a:t>
            </a:r>
            <a:r>
              <a:rPr lang="en-US" dirty="0" err="1" smtClean="0"/>
              <a:t>sukuk</a:t>
            </a:r>
            <a:r>
              <a:rPr lang="en-US" dirty="0" smtClean="0"/>
              <a:t> in the reverse transaction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Future</a:t>
            </a:r>
            <a:endParaRPr lang="en-US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 for support national </a:t>
            </a:r>
            <a:r>
              <a:rPr lang="en-US" dirty="0" smtClean="0"/>
              <a:t>currencies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372</Words>
  <Application>Microsoft Office PowerPoint</Application>
  <PresentationFormat>Экран (4:3)</PresentationFormat>
  <Paragraphs>79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Absence of Interbank Loan Market and Banking Short-Term Liquidity Management Mechanisms</vt:lpstr>
      <vt:lpstr>The Problem</vt:lpstr>
      <vt:lpstr>The Specificity of Relationship Between CB and IB</vt:lpstr>
      <vt:lpstr> Interim Findings </vt:lpstr>
      <vt:lpstr>Proposal</vt:lpstr>
      <vt:lpstr>Enhancing IB liquidity </vt:lpstr>
      <vt:lpstr>Shariah Compliance of Repo Contracts</vt:lpstr>
      <vt:lpstr>Competition For Funding</vt:lpstr>
      <vt:lpstr>Future</vt:lpstr>
      <vt:lpstr>Слайд 10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Absence of Interbank Loan Market and Banking Short-Term Liquidity Management Mechanisms</dc:title>
  <dc:creator>MSU</dc:creator>
  <cp:lastModifiedBy>MSU</cp:lastModifiedBy>
  <cp:revision>25</cp:revision>
  <dcterms:created xsi:type="dcterms:W3CDTF">2015-10-02T10:06:17Z</dcterms:created>
  <dcterms:modified xsi:type="dcterms:W3CDTF">2015-10-03T20:43:48Z</dcterms:modified>
</cp:coreProperties>
</file>