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65" r:id="rId3"/>
    <p:sldId id="259" r:id="rId4"/>
    <p:sldId id="257" r:id="rId5"/>
    <p:sldId id="260" r:id="rId6"/>
    <p:sldId id="261" r:id="rId7"/>
    <p:sldId id="262" r:id="rId8"/>
    <p:sldId id="287" r:id="rId9"/>
    <p:sldId id="282" r:id="rId10"/>
    <p:sldId id="288" r:id="rId11"/>
    <p:sldId id="263" r:id="rId12"/>
    <p:sldId id="275" r:id="rId13"/>
    <p:sldId id="273" r:id="rId14"/>
    <p:sldId id="274" r:id="rId15"/>
    <p:sldId id="278" r:id="rId16"/>
    <p:sldId id="279" r:id="rId17"/>
    <p:sldId id="281" r:id="rId18"/>
    <p:sldId id="264" r:id="rId19"/>
    <p:sldId id="283" r:id="rId20"/>
    <p:sldId id="289" r:id="rId21"/>
    <p:sldId id="271" r:id="rId22"/>
    <p:sldId id="284" r:id="rId23"/>
    <p:sldId id="277" r:id="rId24"/>
    <p:sldId id="266" r:id="rId25"/>
    <p:sldId id="267" r:id="rId26"/>
    <p:sldId id="285" r:id="rId27"/>
    <p:sldId id="286" r:id="rId28"/>
    <p:sldId id="268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AE422-70CA-408D-88F7-0C0DDB86F57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66A47B4-C1CA-4DC9-B8D3-BB27E6631F80}">
      <dgm:prSet phldrT="[Текст]" custT="1"/>
      <dgm:spPr/>
      <dgm:t>
        <a:bodyPr/>
        <a:lstStyle/>
        <a:p>
          <a:r>
            <a:rPr lang="ru-RU" sz="6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</a:t>
          </a:r>
          <a:endParaRPr lang="ru-RU" sz="6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0B8E-7C10-4E12-BB04-8A76914D2CB0}" type="parTrans" cxnId="{2DD7754F-549A-40EC-AC34-E2A2FB6CBE82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03317D-933F-4A17-A8CE-974A8654590F}" type="sibTrans" cxnId="{2DD7754F-549A-40EC-AC34-E2A2FB6CBE82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D9845-05FC-4FA8-AD25-296C73D2642D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менеджер по продажам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2D507-9823-468E-98AF-2DF92ABB08F2}" type="parTrans" cxnId="{7AE404C0-4B6F-46E7-948B-B286D8FA0632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813AE0-3229-4010-9BB2-0A7FE77C14A1}" type="sibTrans" cxnId="{7AE404C0-4B6F-46E7-948B-B286D8FA0632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D49274-AB5B-4AFF-BC6A-A5947C0CF1F8}">
      <dgm:prSet phldrT="[Текст]" custT="1"/>
      <dgm:spPr/>
      <dgm:t>
        <a:bodyPr/>
        <a:lstStyle/>
        <a:p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IN-HOUSE</a:t>
          </a:r>
          <a:endParaRPr lang="ru-RU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85654-34DB-470B-856E-D25E4D0DF1B5}" type="parTrans" cxnId="{325CF64F-0A7F-4C87-91C6-877A210AABEC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8687C4-1C1F-450D-9EC3-69621D3E95AF}" type="sibTrans" cxnId="{325CF64F-0A7F-4C87-91C6-877A210AABEC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76CAB7-0192-4D06-8438-B37CB11A2572}">
      <dgm:prSet phldrT="[Текст]" custT="1"/>
      <dgm:spPr/>
      <dgm:t>
        <a:bodyPr/>
        <a:lstStyle/>
        <a:p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PHD</a:t>
          </a:r>
          <a:endParaRPr lang="ru-RU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0260C5-FAC3-4378-9F0A-01424E24049F}" type="parTrans" cxnId="{623EEE61-B796-40F9-A7E6-D9D6C577658A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588CCF-68D4-4578-91E8-E4EA58D9119C}" type="sibTrans" cxnId="{623EEE61-B796-40F9-A7E6-D9D6C577658A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E6C773-F28B-4D1D-8A15-C545FED0F04E}">
      <dgm:prSet phldrT="[Текст]" custT="1"/>
      <dgm:spPr/>
      <dgm:t>
        <a:bodyPr/>
        <a:lstStyle/>
        <a:p>
          <a:r>
            <a:rPr lang="ru-RU" sz="2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КОНСАЛТИНГ</a:t>
          </a:r>
          <a:endParaRPr lang="ru-RU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726F8C-68FB-4862-8E94-AE9B09451105}" type="parTrans" cxnId="{1C6ADE41-6E5D-42B8-8912-27DF90ACF24E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BBFA81-0F30-4813-95EC-AE25200A79A4}" type="sibTrans" cxnId="{1C6ADE41-6E5D-42B8-8912-27DF90ACF24E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F8607D-FE4B-4036-9C48-391978D15E73}">
      <dgm:prSet phldrT="[Текст]" custT="1"/>
      <dgm:spPr/>
      <dgm:t>
        <a:bodyPr/>
        <a:lstStyle/>
        <a:p>
          <a:r>
            <a:rPr lang="ru-RU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свой бизнес</a:t>
          </a:r>
          <a:endParaRPr lang="ru-RU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4825AD-23FC-4562-915C-78CA9A9AF323}" type="parTrans" cxnId="{8B1A4521-687D-45B3-911F-4AF775B401CD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CC53D-591E-4A00-96C0-2BCC1DD1305E}" type="sibTrans" cxnId="{8B1A4521-687D-45B3-911F-4AF775B401CD}">
      <dgm:prSet/>
      <dgm:spPr/>
      <dgm:t>
        <a:bodyPr/>
        <a:lstStyle/>
        <a:p>
          <a:endParaRPr lang="ru-RU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60558A-6524-4EA8-A7E5-433D97E4AB4B}" type="pres">
      <dgm:prSet presAssocID="{C79AE422-70CA-408D-88F7-0C0DDB86F57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A1EA90-FC7E-48C8-A927-A7A314EEF6C8}" type="pres">
      <dgm:prSet presAssocID="{F66A47B4-C1CA-4DC9-B8D3-BB27E6631F80}" presName="singleCycle" presStyleCnt="0"/>
      <dgm:spPr/>
    </dgm:pt>
    <dgm:pt modelId="{FA0EB325-C2CD-4150-9CF1-8FEF5A35ABE9}" type="pres">
      <dgm:prSet presAssocID="{F66A47B4-C1CA-4DC9-B8D3-BB27E6631F80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28C7A82-DF5A-4B59-A3ED-682506394642}" type="pres">
      <dgm:prSet presAssocID="{AB72D507-9823-468E-98AF-2DF92ABB08F2}" presName="Name56" presStyleLbl="parChTrans1D2" presStyleIdx="0" presStyleCnt="5"/>
      <dgm:spPr/>
    </dgm:pt>
    <dgm:pt modelId="{491C79CF-406B-463B-A1BE-F1779C853FDC}" type="pres">
      <dgm:prSet presAssocID="{2A5D9845-05FC-4FA8-AD25-296C73D2642D}" presName="text0" presStyleLbl="node1" presStyleIdx="1" presStyleCnt="6" custScaleX="154584" custScaleY="144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29916-7F4A-4F90-AEDC-4713CA621A73}" type="pres">
      <dgm:prSet presAssocID="{420260C5-FAC3-4378-9F0A-01424E24049F}" presName="Name56" presStyleLbl="parChTrans1D2" presStyleIdx="1" presStyleCnt="5"/>
      <dgm:spPr/>
    </dgm:pt>
    <dgm:pt modelId="{52A1546F-46BB-4EFE-BD91-BABAD52673F7}" type="pres">
      <dgm:prSet presAssocID="{8F76CAB7-0192-4D06-8438-B37CB11A2572}" presName="text0" presStyleLbl="node1" presStyleIdx="2" presStyleCnt="6" custScaleX="154584" custScaleY="144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DDFD0-20EC-4FF4-A908-42EC8ACDDA07}" type="pres">
      <dgm:prSet presAssocID="{E2985654-34DB-470B-856E-D25E4D0DF1B5}" presName="Name56" presStyleLbl="parChTrans1D2" presStyleIdx="2" presStyleCnt="5"/>
      <dgm:spPr/>
    </dgm:pt>
    <dgm:pt modelId="{B4B9E42D-B075-46EF-9A58-345BFC67E2CE}" type="pres">
      <dgm:prSet presAssocID="{46D49274-AB5B-4AFF-BC6A-A5947C0CF1F8}" presName="text0" presStyleLbl="node1" presStyleIdx="3" presStyleCnt="6" custScaleX="154584" custScaleY="144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96320-34F4-454E-9188-29A0414C91D5}" type="pres">
      <dgm:prSet presAssocID="{E8726F8C-68FB-4862-8E94-AE9B09451105}" presName="Name56" presStyleLbl="parChTrans1D2" presStyleIdx="3" presStyleCnt="5"/>
      <dgm:spPr/>
    </dgm:pt>
    <dgm:pt modelId="{E8914A7D-3213-4F71-8594-EA47EF730A28}" type="pres">
      <dgm:prSet presAssocID="{2DE6C773-F28B-4D1D-8A15-C545FED0F04E}" presName="text0" presStyleLbl="node1" presStyleIdx="4" presStyleCnt="6" custScaleX="154584" custScaleY="144226">
        <dgm:presLayoutVars>
          <dgm:bulletEnabled val="1"/>
        </dgm:presLayoutVars>
      </dgm:prSet>
      <dgm:spPr/>
    </dgm:pt>
    <dgm:pt modelId="{0C6BB5C8-72E3-49C9-8278-0CA738E12831}" type="pres">
      <dgm:prSet presAssocID="{E14825AD-23FC-4562-915C-78CA9A9AF323}" presName="Name56" presStyleLbl="parChTrans1D2" presStyleIdx="4" presStyleCnt="5"/>
      <dgm:spPr/>
    </dgm:pt>
    <dgm:pt modelId="{D504DC86-4224-46AF-AC06-35881F5BA61D}" type="pres">
      <dgm:prSet presAssocID="{0CF8607D-FE4B-4036-9C48-391978D15E73}" presName="text0" presStyleLbl="node1" presStyleIdx="5" presStyleCnt="6" custScaleX="154584" custScaleY="144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A30300-1FDD-4AEE-86C0-42F6FB6A1223}" type="presOf" srcId="{AB72D507-9823-468E-98AF-2DF92ABB08F2}" destId="{328C7A82-DF5A-4B59-A3ED-682506394642}" srcOrd="0" destOrd="0" presId="urn:microsoft.com/office/officeart/2008/layout/RadialCluster"/>
    <dgm:cxn modelId="{648B51AA-0961-42D4-9BEA-FA011554A513}" type="presOf" srcId="{E14825AD-23FC-4562-915C-78CA9A9AF323}" destId="{0C6BB5C8-72E3-49C9-8278-0CA738E12831}" srcOrd="0" destOrd="0" presId="urn:microsoft.com/office/officeart/2008/layout/RadialCluster"/>
    <dgm:cxn modelId="{325CF64F-0A7F-4C87-91C6-877A210AABEC}" srcId="{F66A47B4-C1CA-4DC9-B8D3-BB27E6631F80}" destId="{46D49274-AB5B-4AFF-BC6A-A5947C0CF1F8}" srcOrd="2" destOrd="0" parTransId="{E2985654-34DB-470B-856E-D25E4D0DF1B5}" sibTransId="{AF8687C4-1C1F-450D-9EC3-69621D3E95AF}"/>
    <dgm:cxn modelId="{D1530BA2-8C06-4353-BC2A-F29EE9AB7F6F}" type="presOf" srcId="{2A5D9845-05FC-4FA8-AD25-296C73D2642D}" destId="{491C79CF-406B-463B-A1BE-F1779C853FDC}" srcOrd="0" destOrd="0" presId="urn:microsoft.com/office/officeart/2008/layout/RadialCluster"/>
    <dgm:cxn modelId="{C5A17BB8-DD81-4F30-85F9-B50F5EA220F7}" type="presOf" srcId="{0CF8607D-FE4B-4036-9C48-391978D15E73}" destId="{D504DC86-4224-46AF-AC06-35881F5BA61D}" srcOrd="0" destOrd="0" presId="urn:microsoft.com/office/officeart/2008/layout/RadialCluster"/>
    <dgm:cxn modelId="{2DD7754F-549A-40EC-AC34-E2A2FB6CBE82}" srcId="{C79AE422-70CA-408D-88F7-0C0DDB86F574}" destId="{F66A47B4-C1CA-4DC9-B8D3-BB27E6631F80}" srcOrd="0" destOrd="0" parTransId="{30DE0B8E-7C10-4E12-BB04-8A76914D2CB0}" sibTransId="{1403317D-933F-4A17-A8CE-974A8654590F}"/>
    <dgm:cxn modelId="{58DA1C29-A207-4492-82E4-D03E1961EAA5}" type="presOf" srcId="{420260C5-FAC3-4378-9F0A-01424E24049F}" destId="{98E29916-7F4A-4F90-AEDC-4713CA621A73}" srcOrd="0" destOrd="0" presId="urn:microsoft.com/office/officeart/2008/layout/RadialCluster"/>
    <dgm:cxn modelId="{B6AAF144-033E-482D-8E23-EEEB3190D72C}" type="presOf" srcId="{C79AE422-70CA-408D-88F7-0C0DDB86F574}" destId="{8760558A-6524-4EA8-A7E5-433D97E4AB4B}" srcOrd="0" destOrd="0" presId="urn:microsoft.com/office/officeart/2008/layout/RadialCluster"/>
    <dgm:cxn modelId="{919C9BFC-6B2B-4DC8-B95A-1629C438BAAE}" type="presOf" srcId="{E8726F8C-68FB-4862-8E94-AE9B09451105}" destId="{79D96320-34F4-454E-9188-29A0414C91D5}" srcOrd="0" destOrd="0" presId="urn:microsoft.com/office/officeart/2008/layout/RadialCluster"/>
    <dgm:cxn modelId="{1C6ADE41-6E5D-42B8-8912-27DF90ACF24E}" srcId="{F66A47B4-C1CA-4DC9-B8D3-BB27E6631F80}" destId="{2DE6C773-F28B-4D1D-8A15-C545FED0F04E}" srcOrd="3" destOrd="0" parTransId="{E8726F8C-68FB-4862-8E94-AE9B09451105}" sibTransId="{9CBBFA81-0F30-4813-95EC-AE25200A79A4}"/>
    <dgm:cxn modelId="{53470AD7-0E44-42AA-B8A9-FCF2FC139CB6}" type="presOf" srcId="{8F76CAB7-0192-4D06-8438-B37CB11A2572}" destId="{52A1546F-46BB-4EFE-BD91-BABAD52673F7}" srcOrd="0" destOrd="0" presId="urn:microsoft.com/office/officeart/2008/layout/RadialCluster"/>
    <dgm:cxn modelId="{8B1A4521-687D-45B3-911F-4AF775B401CD}" srcId="{F66A47B4-C1CA-4DC9-B8D3-BB27E6631F80}" destId="{0CF8607D-FE4B-4036-9C48-391978D15E73}" srcOrd="4" destOrd="0" parTransId="{E14825AD-23FC-4562-915C-78CA9A9AF323}" sibTransId="{005CC53D-591E-4A00-96C0-2BCC1DD1305E}"/>
    <dgm:cxn modelId="{AD1214BF-79D1-4193-B2BD-63879B86789D}" type="presOf" srcId="{46D49274-AB5B-4AFF-BC6A-A5947C0CF1F8}" destId="{B4B9E42D-B075-46EF-9A58-345BFC67E2CE}" srcOrd="0" destOrd="0" presId="urn:microsoft.com/office/officeart/2008/layout/RadialCluster"/>
    <dgm:cxn modelId="{4D662C5C-D843-4A1F-8D14-CDB36D4354ED}" type="presOf" srcId="{F66A47B4-C1CA-4DC9-B8D3-BB27E6631F80}" destId="{FA0EB325-C2CD-4150-9CF1-8FEF5A35ABE9}" srcOrd="0" destOrd="0" presId="urn:microsoft.com/office/officeart/2008/layout/RadialCluster"/>
    <dgm:cxn modelId="{76D1E792-E898-42A8-B570-705A3D8BF759}" type="presOf" srcId="{2DE6C773-F28B-4D1D-8A15-C545FED0F04E}" destId="{E8914A7D-3213-4F71-8594-EA47EF730A28}" srcOrd="0" destOrd="0" presId="urn:microsoft.com/office/officeart/2008/layout/RadialCluster"/>
    <dgm:cxn modelId="{7AE404C0-4B6F-46E7-948B-B286D8FA0632}" srcId="{F66A47B4-C1CA-4DC9-B8D3-BB27E6631F80}" destId="{2A5D9845-05FC-4FA8-AD25-296C73D2642D}" srcOrd="0" destOrd="0" parTransId="{AB72D507-9823-468E-98AF-2DF92ABB08F2}" sibTransId="{18813AE0-3229-4010-9BB2-0A7FE77C14A1}"/>
    <dgm:cxn modelId="{623EEE61-B796-40F9-A7E6-D9D6C577658A}" srcId="{F66A47B4-C1CA-4DC9-B8D3-BB27E6631F80}" destId="{8F76CAB7-0192-4D06-8438-B37CB11A2572}" srcOrd="1" destOrd="0" parTransId="{420260C5-FAC3-4378-9F0A-01424E24049F}" sibTransId="{C2588CCF-68D4-4578-91E8-E4EA58D9119C}"/>
    <dgm:cxn modelId="{076D859C-14A2-4ADA-9F3A-D5D447731946}" type="presOf" srcId="{E2985654-34DB-470B-856E-D25E4D0DF1B5}" destId="{FB1DDFD0-20EC-4FF4-A908-42EC8ACDDA07}" srcOrd="0" destOrd="0" presId="urn:microsoft.com/office/officeart/2008/layout/RadialCluster"/>
    <dgm:cxn modelId="{49F61B61-51FF-4739-B1DE-09B0A961AF77}" type="presParOf" srcId="{8760558A-6524-4EA8-A7E5-433D97E4AB4B}" destId="{9DA1EA90-FC7E-48C8-A927-A7A314EEF6C8}" srcOrd="0" destOrd="0" presId="urn:microsoft.com/office/officeart/2008/layout/RadialCluster"/>
    <dgm:cxn modelId="{80211AC5-1079-475C-B056-55BBFCFAD4AE}" type="presParOf" srcId="{9DA1EA90-FC7E-48C8-A927-A7A314EEF6C8}" destId="{FA0EB325-C2CD-4150-9CF1-8FEF5A35ABE9}" srcOrd="0" destOrd="0" presId="urn:microsoft.com/office/officeart/2008/layout/RadialCluster"/>
    <dgm:cxn modelId="{2A202C09-C7FA-470D-A2E0-DA1750CD9B09}" type="presParOf" srcId="{9DA1EA90-FC7E-48C8-A927-A7A314EEF6C8}" destId="{328C7A82-DF5A-4B59-A3ED-682506394642}" srcOrd="1" destOrd="0" presId="urn:microsoft.com/office/officeart/2008/layout/RadialCluster"/>
    <dgm:cxn modelId="{B433BDFD-0D34-4970-BDBD-7CD8B474F128}" type="presParOf" srcId="{9DA1EA90-FC7E-48C8-A927-A7A314EEF6C8}" destId="{491C79CF-406B-463B-A1BE-F1779C853FDC}" srcOrd="2" destOrd="0" presId="urn:microsoft.com/office/officeart/2008/layout/RadialCluster"/>
    <dgm:cxn modelId="{667540C9-3A5D-4EAB-8A9C-D648FD0AE69C}" type="presParOf" srcId="{9DA1EA90-FC7E-48C8-A927-A7A314EEF6C8}" destId="{98E29916-7F4A-4F90-AEDC-4713CA621A73}" srcOrd="3" destOrd="0" presId="urn:microsoft.com/office/officeart/2008/layout/RadialCluster"/>
    <dgm:cxn modelId="{C32CFAAA-A584-42DE-BAF3-9267B8194220}" type="presParOf" srcId="{9DA1EA90-FC7E-48C8-A927-A7A314EEF6C8}" destId="{52A1546F-46BB-4EFE-BD91-BABAD52673F7}" srcOrd="4" destOrd="0" presId="urn:microsoft.com/office/officeart/2008/layout/RadialCluster"/>
    <dgm:cxn modelId="{9BEFA41B-B066-448B-9949-576CD690907D}" type="presParOf" srcId="{9DA1EA90-FC7E-48C8-A927-A7A314EEF6C8}" destId="{FB1DDFD0-20EC-4FF4-A908-42EC8ACDDA07}" srcOrd="5" destOrd="0" presId="urn:microsoft.com/office/officeart/2008/layout/RadialCluster"/>
    <dgm:cxn modelId="{696EF565-AC88-4AA1-B350-3FD4E14D2024}" type="presParOf" srcId="{9DA1EA90-FC7E-48C8-A927-A7A314EEF6C8}" destId="{B4B9E42D-B075-46EF-9A58-345BFC67E2CE}" srcOrd="6" destOrd="0" presId="urn:microsoft.com/office/officeart/2008/layout/RadialCluster"/>
    <dgm:cxn modelId="{0F7AFE31-5F4E-4671-A935-D176A4D053FE}" type="presParOf" srcId="{9DA1EA90-FC7E-48C8-A927-A7A314EEF6C8}" destId="{79D96320-34F4-454E-9188-29A0414C91D5}" srcOrd="7" destOrd="0" presId="urn:microsoft.com/office/officeart/2008/layout/RadialCluster"/>
    <dgm:cxn modelId="{81B63AF1-004B-44B5-B45D-983F9A8D50CD}" type="presParOf" srcId="{9DA1EA90-FC7E-48C8-A927-A7A314EEF6C8}" destId="{E8914A7D-3213-4F71-8594-EA47EF730A28}" srcOrd="8" destOrd="0" presId="urn:microsoft.com/office/officeart/2008/layout/RadialCluster"/>
    <dgm:cxn modelId="{C111BDAA-4E4F-4B3D-83BE-9C64F5CFBC27}" type="presParOf" srcId="{9DA1EA90-FC7E-48C8-A927-A7A314EEF6C8}" destId="{0C6BB5C8-72E3-49C9-8278-0CA738E12831}" srcOrd="9" destOrd="0" presId="urn:microsoft.com/office/officeart/2008/layout/RadialCluster"/>
    <dgm:cxn modelId="{6302AC49-4AFE-4180-8675-784A7C2CF42B}" type="presParOf" srcId="{9DA1EA90-FC7E-48C8-A927-A7A314EEF6C8}" destId="{D504DC86-4224-46AF-AC06-35881F5BA61D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306D4-3423-6841-BEAF-FFE453EA9CBC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967038-2006-1A42-9A53-1F66BF274219}">
      <dgm:prSet phldrT="[Text]"/>
      <dgm:spPr/>
      <dgm:t>
        <a:bodyPr/>
        <a:lstStyle/>
        <a:p>
          <a:r>
            <a:rPr lang="ru-RU" dirty="0" smtClean="0"/>
            <a:t>Банки, финансовые корпорации, </a:t>
          </a:r>
          <a:r>
            <a:rPr lang="ru-RU" dirty="0" err="1" smtClean="0"/>
            <a:t>инвестфонды</a:t>
          </a:r>
          <a:endParaRPr lang="en-US" dirty="0"/>
        </a:p>
      </dgm:t>
    </dgm:pt>
    <dgm:pt modelId="{491EB194-5A49-4746-8A6D-647C7DD12090}" type="parTrans" cxnId="{CA9B468A-E0CE-6C4C-BD48-2A2E6ABEF25A}">
      <dgm:prSet/>
      <dgm:spPr/>
      <dgm:t>
        <a:bodyPr/>
        <a:lstStyle/>
        <a:p>
          <a:endParaRPr lang="en-US"/>
        </a:p>
      </dgm:t>
    </dgm:pt>
    <dgm:pt modelId="{AA0BEDD0-F9A7-0741-86EE-236594946BD6}" type="sibTrans" cxnId="{CA9B468A-E0CE-6C4C-BD48-2A2E6ABEF25A}">
      <dgm:prSet/>
      <dgm:spPr/>
      <dgm:t>
        <a:bodyPr/>
        <a:lstStyle/>
        <a:p>
          <a:endParaRPr lang="en-US"/>
        </a:p>
      </dgm:t>
    </dgm:pt>
    <dgm:pt modelId="{CE26C969-F6FF-F745-A8FE-34DD97C84293}">
      <dgm:prSet phldrT="[Text]"/>
      <dgm:spPr/>
      <dgm:t>
        <a:bodyPr/>
        <a:lstStyle/>
        <a:p>
          <a:r>
            <a:rPr lang="ru-RU" dirty="0" smtClean="0"/>
            <a:t>Госслужба: Центробанк, Минфин и др.</a:t>
          </a:r>
          <a:endParaRPr lang="en-US" dirty="0"/>
        </a:p>
      </dgm:t>
    </dgm:pt>
    <dgm:pt modelId="{A63F0999-4917-1F45-9768-29FAA3A7F80E}" type="parTrans" cxnId="{9AF81E40-C03D-F54B-A97A-BB663CE90E70}">
      <dgm:prSet/>
      <dgm:spPr/>
      <dgm:t>
        <a:bodyPr/>
        <a:lstStyle/>
        <a:p>
          <a:endParaRPr lang="en-US"/>
        </a:p>
      </dgm:t>
    </dgm:pt>
    <dgm:pt modelId="{DFDDB0BF-3CD7-6946-A779-A7CB7F286F6A}" type="sibTrans" cxnId="{9AF81E40-C03D-F54B-A97A-BB663CE90E70}">
      <dgm:prSet/>
      <dgm:spPr/>
      <dgm:t>
        <a:bodyPr/>
        <a:lstStyle/>
        <a:p>
          <a:endParaRPr lang="en-US"/>
        </a:p>
      </dgm:t>
    </dgm:pt>
    <dgm:pt modelId="{7D5944CF-97B3-5C4D-81F7-91DF514AFBAF}">
      <dgm:prSet phldrT="[Text]"/>
      <dgm:spPr/>
      <dgm:t>
        <a:bodyPr/>
        <a:lstStyle/>
        <a:p>
          <a:r>
            <a:rPr lang="ru-RU" dirty="0" smtClean="0"/>
            <a:t>Индустрия</a:t>
          </a:r>
          <a:endParaRPr lang="en-US" dirty="0"/>
        </a:p>
      </dgm:t>
    </dgm:pt>
    <dgm:pt modelId="{28F785AB-BFE7-7143-8F31-1FDE1A49745C}" type="parTrans" cxnId="{A8D05C5B-7E6A-2746-AB91-A3772BBB134B}">
      <dgm:prSet/>
      <dgm:spPr/>
      <dgm:t>
        <a:bodyPr/>
        <a:lstStyle/>
        <a:p>
          <a:endParaRPr lang="en-US"/>
        </a:p>
      </dgm:t>
    </dgm:pt>
    <dgm:pt modelId="{E4510A23-E4F4-5843-AA7A-A68C905EE1AF}" type="sibTrans" cxnId="{A8D05C5B-7E6A-2746-AB91-A3772BBB134B}">
      <dgm:prSet/>
      <dgm:spPr/>
      <dgm:t>
        <a:bodyPr/>
        <a:lstStyle/>
        <a:p>
          <a:endParaRPr lang="en-US"/>
        </a:p>
      </dgm:t>
    </dgm:pt>
    <dgm:pt modelId="{9328FF0F-84A4-1A4F-BC7C-D0144AA5ACAB}" type="pres">
      <dgm:prSet presAssocID="{0D3306D4-3423-6841-BEAF-FFE453EA9C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36B15D5-1BAE-314F-BD48-948C5ACDF346}" type="pres">
      <dgm:prSet presAssocID="{0D3306D4-3423-6841-BEAF-FFE453EA9CBC}" presName="Name1" presStyleCnt="0"/>
      <dgm:spPr/>
    </dgm:pt>
    <dgm:pt modelId="{74807941-727C-D04B-9FF9-3AE58A5FA3FD}" type="pres">
      <dgm:prSet presAssocID="{0D3306D4-3423-6841-BEAF-FFE453EA9CBC}" presName="cycle" presStyleCnt="0"/>
      <dgm:spPr/>
    </dgm:pt>
    <dgm:pt modelId="{15CACAA4-E544-754D-A5F5-6E7D9A25A75A}" type="pres">
      <dgm:prSet presAssocID="{0D3306D4-3423-6841-BEAF-FFE453EA9CBC}" presName="srcNode" presStyleLbl="node1" presStyleIdx="0" presStyleCnt="3"/>
      <dgm:spPr/>
    </dgm:pt>
    <dgm:pt modelId="{8CF4B857-6F5D-8B4F-88F7-161748FDA56C}" type="pres">
      <dgm:prSet presAssocID="{0D3306D4-3423-6841-BEAF-FFE453EA9CBC}" presName="conn" presStyleLbl="parChTrans1D2" presStyleIdx="0" presStyleCnt="1"/>
      <dgm:spPr/>
      <dgm:t>
        <a:bodyPr/>
        <a:lstStyle/>
        <a:p>
          <a:endParaRPr lang="en-US"/>
        </a:p>
      </dgm:t>
    </dgm:pt>
    <dgm:pt modelId="{61F4AF63-F25D-9C48-9F94-09EF6B7F6423}" type="pres">
      <dgm:prSet presAssocID="{0D3306D4-3423-6841-BEAF-FFE453EA9CBC}" presName="extraNode" presStyleLbl="node1" presStyleIdx="0" presStyleCnt="3"/>
      <dgm:spPr/>
    </dgm:pt>
    <dgm:pt modelId="{FBF01607-AFF4-434B-A106-A209DBC39FB3}" type="pres">
      <dgm:prSet presAssocID="{0D3306D4-3423-6841-BEAF-FFE453EA9CBC}" presName="dstNode" presStyleLbl="node1" presStyleIdx="0" presStyleCnt="3"/>
      <dgm:spPr/>
    </dgm:pt>
    <dgm:pt modelId="{DDF7AEB4-9684-284D-B706-B38C388B5168}" type="pres">
      <dgm:prSet presAssocID="{2B967038-2006-1A42-9A53-1F66BF27421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606E6-5B90-FE41-8714-F28AC4C8A153}" type="pres">
      <dgm:prSet presAssocID="{2B967038-2006-1A42-9A53-1F66BF274219}" presName="accent_1" presStyleCnt="0"/>
      <dgm:spPr/>
    </dgm:pt>
    <dgm:pt modelId="{67595F07-91A1-F244-9E41-C7FDB4B53086}" type="pres">
      <dgm:prSet presAssocID="{2B967038-2006-1A42-9A53-1F66BF274219}" presName="accentRepeatNode" presStyleLbl="solidFgAcc1" presStyleIdx="0" presStyleCnt="3"/>
      <dgm:spPr/>
    </dgm:pt>
    <dgm:pt modelId="{63CF8E2E-ACD2-3C46-A194-2CCA904E2D36}" type="pres">
      <dgm:prSet presAssocID="{CE26C969-F6FF-F745-A8FE-34DD97C8429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CCEEA-CB5F-234D-9FD7-9AE325EBDE8C}" type="pres">
      <dgm:prSet presAssocID="{CE26C969-F6FF-F745-A8FE-34DD97C84293}" presName="accent_2" presStyleCnt="0"/>
      <dgm:spPr/>
    </dgm:pt>
    <dgm:pt modelId="{F4A8C957-5475-4242-8116-4F42515F7824}" type="pres">
      <dgm:prSet presAssocID="{CE26C969-F6FF-F745-A8FE-34DD97C84293}" presName="accentRepeatNode" presStyleLbl="solidFgAcc1" presStyleIdx="1" presStyleCnt="3"/>
      <dgm:spPr/>
    </dgm:pt>
    <dgm:pt modelId="{BE3AC33C-EDA9-204F-AB69-9845C16CC310}" type="pres">
      <dgm:prSet presAssocID="{7D5944CF-97B3-5C4D-81F7-91DF514AFBA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CF5E5-544A-2E49-9168-3E26D9B68E6C}" type="pres">
      <dgm:prSet presAssocID="{7D5944CF-97B3-5C4D-81F7-91DF514AFBAF}" presName="accent_3" presStyleCnt="0"/>
      <dgm:spPr/>
    </dgm:pt>
    <dgm:pt modelId="{92C3266D-9C8B-754B-8241-29E79523646D}" type="pres">
      <dgm:prSet presAssocID="{7D5944CF-97B3-5C4D-81F7-91DF514AFBAF}" presName="accentRepeatNode" presStyleLbl="solidFgAcc1" presStyleIdx="2" presStyleCnt="3"/>
      <dgm:spPr/>
    </dgm:pt>
  </dgm:ptLst>
  <dgm:cxnLst>
    <dgm:cxn modelId="{2F687BA5-0CD0-744D-856E-F54DFD92F6F7}" type="presOf" srcId="{AA0BEDD0-F9A7-0741-86EE-236594946BD6}" destId="{8CF4B857-6F5D-8B4F-88F7-161748FDA56C}" srcOrd="0" destOrd="0" presId="urn:microsoft.com/office/officeart/2008/layout/VerticalCurvedList"/>
    <dgm:cxn modelId="{6A901ED1-048B-2848-B72A-CD14DD068CB2}" type="presOf" srcId="{2B967038-2006-1A42-9A53-1F66BF274219}" destId="{DDF7AEB4-9684-284D-B706-B38C388B5168}" srcOrd="0" destOrd="0" presId="urn:microsoft.com/office/officeart/2008/layout/VerticalCurvedList"/>
    <dgm:cxn modelId="{A5A4DF82-0A0D-A348-A195-B8F29541E40A}" type="presOf" srcId="{0D3306D4-3423-6841-BEAF-FFE453EA9CBC}" destId="{9328FF0F-84A4-1A4F-BC7C-D0144AA5ACAB}" srcOrd="0" destOrd="0" presId="urn:microsoft.com/office/officeart/2008/layout/VerticalCurvedList"/>
    <dgm:cxn modelId="{9432C56D-AAAD-6F43-ACAC-32AE8382E003}" type="presOf" srcId="{CE26C969-F6FF-F745-A8FE-34DD97C84293}" destId="{63CF8E2E-ACD2-3C46-A194-2CCA904E2D36}" srcOrd="0" destOrd="0" presId="urn:microsoft.com/office/officeart/2008/layout/VerticalCurvedList"/>
    <dgm:cxn modelId="{9AF81E40-C03D-F54B-A97A-BB663CE90E70}" srcId="{0D3306D4-3423-6841-BEAF-FFE453EA9CBC}" destId="{CE26C969-F6FF-F745-A8FE-34DD97C84293}" srcOrd="1" destOrd="0" parTransId="{A63F0999-4917-1F45-9768-29FAA3A7F80E}" sibTransId="{DFDDB0BF-3CD7-6946-A779-A7CB7F286F6A}"/>
    <dgm:cxn modelId="{62F2538B-82A9-D641-8BCB-BA5D7E98522B}" type="presOf" srcId="{7D5944CF-97B3-5C4D-81F7-91DF514AFBAF}" destId="{BE3AC33C-EDA9-204F-AB69-9845C16CC310}" srcOrd="0" destOrd="0" presId="urn:microsoft.com/office/officeart/2008/layout/VerticalCurvedList"/>
    <dgm:cxn modelId="{CA9B468A-E0CE-6C4C-BD48-2A2E6ABEF25A}" srcId="{0D3306D4-3423-6841-BEAF-FFE453EA9CBC}" destId="{2B967038-2006-1A42-9A53-1F66BF274219}" srcOrd="0" destOrd="0" parTransId="{491EB194-5A49-4746-8A6D-647C7DD12090}" sibTransId="{AA0BEDD0-F9A7-0741-86EE-236594946BD6}"/>
    <dgm:cxn modelId="{A8D05C5B-7E6A-2746-AB91-A3772BBB134B}" srcId="{0D3306D4-3423-6841-BEAF-FFE453EA9CBC}" destId="{7D5944CF-97B3-5C4D-81F7-91DF514AFBAF}" srcOrd="2" destOrd="0" parTransId="{28F785AB-BFE7-7143-8F31-1FDE1A49745C}" sibTransId="{E4510A23-E4F4-5843-AA7A-A68C905EE1AF}"/>
    <dgm:cxn modelId="{F45F7162-2DDB-9949-8591-2E32F0ACC157}" type="presParOf" srcId="{9328FF0F-84A4-1A4F-BC7C-D0144AA5ACAB}" destId="{536B15D5-1BAE-314F-BD48-948C5ACDF346}" srcOrd="0" destOrd="0" presId="urn:microsoft.com/office/officeart/2008/layout/VerticalCurvedList"/>
    <dgm:cxn modelId="{422BB237-57CD-7643-AF18-FC8187BB6389}" type="presParOf" srcId="{536B15D5-1BAE-314F-BD48-948C5ACDF346}" destId="{74807941-727C-D04B-9FF9-3AE58A5FA3FD}" srcOrd="0" destOrd="0" presId="urn:microsoft.com/office/officeart/2008/layout/VerticalCurvedList"/>
    <dgm:cxn modelId="{E0BD0DD0-9913-5949-966A-4D1183022B7C}" type="presParOf" srcId="{74807941-727C-D04B-9FF9-3AE58A5FA3FD}" destId="{15CACAA4-E544-754D-A5F5-6E7D9A25A75A}" srcOrd="0" destOrd="0" presId="urn:microsoft.com/office/officeart/2008/layout/VerticalCurvedList"/>
    <dgm:cxn modelId="{9E17405F-E0F2-ED48-BE12-F1CC90E66028}" type="presParOf" srcId="{74807941-727C-D04B-9FF9-3AE58A5FA3FD}" destId="{8CF4B857-6F5D-8B4F-88F7-161748FDA56C}" srcOrd="1" destOrd="0" presId="urn:microsoft.com/office/officeart/2008/layout/VerticalCurvedList"/>
    <dgm:cxn modelId="{22DD681C-928D-7449-A5F7-DF391A2CE933}" type="presParOf" srcId="{74807941-727C-D04B-9FF9-3AE58A5FA3FD}" destId="{61F4AF63-F25D-9C48-9F94-09EF6B7F6423}" srcOrd="2" destOrd="0" presId="urn:microsoft.com/office/officeart/2008/layout/VerticalCurvedList"/>
    <dgm:cxn modelId="{3748A527-F224-9B47-940E-3D6211C75005}" type="presParOf" srcId="{74807941-727C-D04B-9FF9-3AE58A5FA3FD}" destId="{FBF01607-AFF4-434B-A106-A209DBC39FB3}" srcOrd="3" destOrd="0" presId="urn:microsoft.com/office/officeart/2008/layout/VerticalCurvedList"/>
    <dgm:cxn modelId="{0BAC3599-86B4-5044-9C77-5997669CC3D6}" type="presParOf" srcId="{536B15D5-1BAE-314F-BD48-948C5ACDF346}" destId="{DDF7AEB4-9684-284D-B706-B38C388B5168}" srcOrd="1" destOrd="0" presId="urn:microsoft.com/office/officeart/2008/layout/VerticalCurvedList"/>
    <dgm:cxn modelId="{8289E6D7-442B-8745-8688-D44DDFEF000A}" type="presParOf" srcId="{536B15D5-1BAE-314F-BD48-948C5ACDF346}" destId="{4BB606E6-5B90-FE41-8714-F28AC4C8A153}" srcOrd="2" destOrd="0" presId="urn:microsoft.com/office/officeart/2008/layout/VerticalCurvedList"/>
    <dgm:cxn modelId="{C1CCF28C-BD79-5540-B479-6B659E51F383}" type="presParOf" srcId="{4BB606E6-5B90-FE41-8714-F28AC4C8A153}" destId="{67595F07-91A1-F244-9E41-C7FDB4B53086}" srcOrd="0" destOrd="0" presId="urn:microsoft.com/office/officeart/2008/layout/VerticalCurvedList"/>
    <dgm:cxn modelId="{72EF4A96-B497-7246-AFA1-DE95FBFEC3C8}" type="presParOf" srcId="{536B15D5-1BAE-314F-BD48-948C5ACDF346}" destId="{63CF8E2E-ACD2-3C46-A194-2CCA904E2D36}" srcOrd="3" destOrd="0" presId="urn:microsoft.com/office/officeart/2008/layout/VerticalCurvedList"/>
    <dgm:cxn modelId="{1EE38E85-AAE0-1748-A938-3F51110BD916}" type="presParOf" srcId="{536B15D5-1BAE-314F-BD48-948C5ACDF346}" destId="{323CCEEA-CB5F-234D-9FD7-9AE325EBDE8C}" srcOrd="4" destOrd="0" presId="urn:microsoft.com/office/officeart/2008/layout/VerticalCurvedList"/>
    <dgm:cxn modelId="{8CA1A4A3-720C-2D46-91F1-CA99103EC428}" type="presParOf" srcId="{323CCEEA-CB5F-234D-9FD7-9AE325EBDE8C}" destId="{F4A8C957-5475-4242-8116-4F42515F7824}" srcOrd="0" destOrd="0" presId="urn:microsoft.com/office/officeart/2008/layout/VerticalCurvedList"/>
    <dgm:cxn modelId="{E7D3142A-4467-FB4A-B1A6-0910B573CE48}" type="presParOf" srcId="{536B15D5-1BAE-314F-BD48-948C5ACDF346}" destId="{BE3AC33C-EDA9-204F-AB69-9845C16CC310}" srcOrd="5" destOrd="0" presId="urn:microsoft.com/office/officeart/2008/layout/VerticalCurvedList"/>
    <dgm:cxn modelId="{167B687E-E3B2-E646-ADD3-A2DC18227C46}" type="presParOf" srcId="{536B15D5-1BAE-314F-BD48-948C5ACDF346}" destId="{DA2CF5E5-544A-2E49-9168-3E26D9B68E6C}" srcOrd="6" destOrd="0" presId="urn:microsoft.com/office/officeart/2008/layout/VerticalCurvedList"/>
    <dgm:cxn modelId="{CEC88BBC-088F-DD42-B3F3-9E0478A1FDB4}" type="presParOf" srcId="{DA2CF5E5-544A-2E49-9168-3E26D9B68E6C}" destId="{92C3266D-9C8B-754B-8241-29E79523646D}" srcOrd="0" destOrd="0" presId="urn:microsoft.com/office/officeart/2008/layout/VerticalCurvedLis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EB325-C2CD-4150-9CF1-8FEF5A35ABE9}">
      <dsp:nvSpPr>
        <dsp:cNvPr id="0" name=""/>
        <dsp:cNvSpPr/>
      </dsp:nvSpPr>
      <dsp:spPr>
        <a:xfrm>
          <a:off x="2438400" y="1585362"/>
          <a:ext cx="1219200" cy="12192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</a:t>
          </a:r>
          <a:endParaRPr lang="ru-RU" sz="6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7916" y="1644878"/>
        <a:ext cx="1100168" cy="1100168"/>
      </dsp:txXfrm>
    </dsp:sp>
    <dsp:sp modelId="{328C7A82-DF5A-4B59-A3ED-682506394642}">
      <dsp:nvSpPr>
        <dsp:cNvPr id="0" name=""/>
        <dsp:cNvSpPr/>
      </dsp:nvSpPr>
      <dsp:spPr>
        <a:xfrm rot="16200000">
          <a:off x="2794051" y="1331413"/>
          <a:ext cx="507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7897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C79CF-406B-463B-A1BE-F1779C853FDC}">
      <dsp:nvSpPr>
        <dsp:cNvPr id="0" name=""/>
        <dsp:cNvSpPr/>
      </dsp:nvSpPr>
      <dsp:spPr>
        <a:xfrm>
          <a:off x="2416629" y="-100665"/>
          <a:ext cx="1262741" cy="1178130"/>
        </a:xfrm>
        <a:prstGeom prst="roundRect">
          <a:avLst/>
        </a:prstGeom>
        <a:solidFill>
          <a:schemeClr val="accent2">
            <a:shade val="80000"/>
            <a:hueOff val="-118321"/>
            <a:satOff val="2213"/>
            <a:lumOff val="59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менеджер по продажам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4141" y="-43153"/>
        <a:ext cx="1147717" cy="1063106"/>
      </dsp:txXfrm>
    </dsp:sp>
    <dsp:sp modelId="{98E29916-7F4A-4F90-AEDC-4713CA621A73}">
      <dsp:nvSpPr>
        <dsp:cNvPr id="0" name=""/>
        <dsp:cNvSpPr/>
      </dsp:nvSpPr>
      <dsp:spPr>
        <a:xfrm rot="20520000">
          <a:off x="3647768" y="1934820"/>
          <a:ext cx="4017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728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1546F-46BB-4EFE-BD91-BABAD52673F7}">
      <dsp:nvSpPr>
        <dsp:cNvPr id="0" name=""/>
        <dsp:cNvSpPr/>
      </dsp:nvSpPr>
      <dsp:spPr>
        <a:xfrm>
          <a:off x="4039666" y="1078540"/>
          <a:ext cx="1262741" cy="1178130"/>
        </a:xfrm>
        <a:prstGeom prst="roundRect">
          <a:avLst/>
        </a:prstGeom>
        <a:solidFill>
          <a:schemeClr val="accent2">
            <a:shade val="80000"/>
            <a:hueOff val="-236642"/>
            <a:satOff val="4426"/>
            <a:lumOff val="119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PHD</a:t>
          </a:r>
          <a:endParaRPr lang="ru-RU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97178" y="1136052"/>
        <a:ext cx="1147717" cy="1063106"/>
      </dsp:txXfrm>
    </dsp:sp>
    <dsp:sp modelId="{FB1DDFD0-20EC-4FF4-A908-42EC8ACDDA07}">
      <dsp:nvSpPr>
        <dsp:cNvPr id="0" name=""/>
        <dsp:cNvSpPr/>
      </dsp:nvSpPr>
      <dsp:spPr>
        <a:xfrm rot="3240000">
          <a:off x="3444540" y="2895548"/>
          <a:ext cx="22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930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9E42D-B075-46EF-9A58-345BFC67E2CE}">
      <dsp:nvSpPr>
        <dsp:cNvPr id="0" name=""/>
        <dsp:cNvSpPr/>
      </dsp:nvSpPr>
      <dsp:spPr>
        <a:xfrm>
          <a:off x="3419721" y="2986535"/>
          <a:ext cx="1262741" cy="1178130"/>
        </a:xfrm>
        <a:prstGeom prst="roundRect">
          <a:avLst/>
        </a:prstGeom>
        <a:solidFill>
          <a:schemeClr val="accent2">
            <a:shade val="80000"/>
            <a:hueOff val="-354962"/>
            <a:satOff val="6639"/>
            <a:lumOff val="179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IN-HOUSE</a:t>
          </a:r>
          <a:endParaRPr lang="ru-RU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7233" y="3044047"/>
        <a:ext cx="1147717" cy="1063106"/>
      </dsp:txXfrm>
    </dsp:sp>
    <dsp:sp modelId="{79D96320-34F4-454E-9188-29A0414C91D5}">
      <dsp:nvSpPr>
        <dsp:cNvPr id="0" name=""/>
        <dsp:cNvSpPr/>
      </dsp:nvSpPr>
      <dsp:spPr>
        <a:xfrm rot="7560000">
          <a:off x="2426528" y="2895548"/>
          <a:ext cx="22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930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14A7D-3213-4F71-8594-EA47EF730A28}">
      <dsp:nvSpPr>
        <dsp:cNvPr id="0" name=""/>
        <dsp:cNvSpPr/>
      </dsp:nvSpPr>
      <dsp:spPr>
        <a:xfrm>
          <a:off x="1413537" y="2986535"/>
          <a:ext cx="1262741" cy="1178130"/>
        </a:xfrm>
        <a:prstGeom prst="roundRect">
          <a:avLst/>
        </a:prstGeom>
        <a:solidFill>
          <a:schemeClr val="accent2">
            <a:shade val="80000"/>
            <a:hueOff val="-473283"/>
            <a:satOff val="8852"/>
            <a:lumOff val="239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КОНСАЛТИНГ</a:t>
          </a:r>
          <a:endParaRPr lang="ru-RU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1049" y="3044047"/>
        <a:ext cx="1147717" cy="1063106"/>
      </dsp:txXfrm>
    </dsp:sp>
    <dsp:sp modelId="{0C6BB5C8-72E3-49C9-8278-0CA738E12831}">
      <dsp:nvSpPr>
        <dsp:cNvPr id="0" name=""/>
        <dsp:cNvSpPr/>
      </dsp:nvSpPr>
      <dsp:spPr>
        <a:xfrm rot="11880000">
          <a:off x="2046502" y="1934820"/>
          <a:ext cx="4017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728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4DC86-4224-46AF-AC06-35881F5BA61D}">
      <dsp:nvSpPr>
        <dsp:cNvPr id="0" name=""/>
        <dsp:cNvSpPr/>
      </dsp:nvSpPr>
      <dsp:spPr>
        <a:xfrm>
          <a:off x="793592" y="1078540"/>
          <a:ext cx="1262741" cy="1178130"/>
        </a:xfrm>
        <a:prstGeom prst="roundRect">
          <a:avLst/>
        </a:prstGeom>
        <a:solidFill>
          <a:schemeClr val="accent2">
            <a:shade val="80000"/>
            <a:hueOff val="-591604"/>
            <a:satOff val="11065"/>
            <a:lumOff val="298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свой бизнес</a:t>
          </a:r>
          <a:endParaRPr lang="ru-RU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1104" y="1136052"/>
        <a:ext cx="1147717" cy="1063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4B857-6F5D-8B4F-88F7-161748FDA56C}">
      <dsp:nvSpPr>
        <dsp:cNvPr id="0" name=""/>
        <dsp:cNvSpPr/>
      </dsp:nvSpPr>
      <dsp:spPr>
        <a:xfrm>
          <a:off x="-3939640" y="-604876"/>
          <a:ext cx="4695084" cy="4695084"/>
        </a:xfrm>
        <a:prstGeom prst="blockArc">
          <a:avLst>
            <a:gd name="adj1" fmla="val 18900000"/>
            <a:gd name="adj2" fmla="val 2700000"/>
            <a:gd name="adj3" fmla="val 46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7AEB4-9684-284D-B706-B38C388B5168}">
      <dsp:nvSpPr>
        <dsp:cNvPr id="0" name=""/>
        <dsp:cNvSpPr/>
      </dsp:nvSpPr>
      <dsp:spPr>
        <a:xfrm>
          <a:off x="485814" y="348533"/>
          <a:ext cx="6288038" cy="697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29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Банки, финансовые корпорации, </a:t>
          </a:r>
          <a:r>
            <a:rPr lang="ru-RU" sz="2200" kern="1200" dirty="0" err="1" smtClean="0"/>
            <a:t>инвестфонды</a:t>
          </a:r>
          <a:endParaRPr lang="en-US" sz="2200" kern="1200" dirty="0"/>
        </a:p>
      </dsp:txBody>
      <dsp:txXfrm>
        <a:off x="485814" y="348533"/>
        <a:ext cx="6288038" cy="697066"/>
      </dsp:txXfrm>
    </dsp:sp>
    <dsp:sp modelId="{67595F07-91A1-F244-9E41-C7FDB4B53086}">
      <dsp:nvSpPr>
        <dsp:cNvPr id="0" name=""/>
        <dsp:cNvSpPr/>
      </dsp:nvSpPr>
      <dsp:spPr>
        <a:xfrm>
          <a:off x="50148" y="261399"/>
          <a:ext cx="871332" cy="871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F8E2E-ACD2-3C46-A194-2CCA904E2D36}">
      <dsp:nvSpPr>
        <dsp:cNvPr id="0" name=""/>
        <dsp:cNvSpPr/>
      </dsp:nvSpPr>
      <dsp:spPr>
        <a:xfrm>
          <a:off x="739197" y="1394132"/>
          <a:ext cx="6034654" cy="697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29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Госслужба: Центробанк, Минфин и др.</a:t>
          </a:r>
          <a:endParaRPr lang="en-US" sz="2200" kern="1200" dirty="0"/>
        </a:p>
      </dsp:txBody>
      <dsp:txXfrm>
        <a:off x="739197" y="1394132"/>
        <a:ext cx="6034654" cy="697066"/>
      </dsp:txXfrm>
    </dsp:sp>
    <dsp:sp modelId="{F4A8C957-5475-4242-8116-4F42515F7824}">
      <dsp:nvSpPr>
        <dsp:cNvPr id="0" name=""/>
        <dsp:cNvSpPr/>
      </dsp:nvSpPr>
      <dsp:spPr>
        <a:xfrm>
          <a:off x="303531" y="1306999"/>
          <a:ext cx="871332" cy="871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AC33C-EDA9-204F-AB69-9845C16CC310}">
      <dsp:nvSpPr>
        <dsp:cNvPr id="0" name=""/>
        <dsp:cNvSpPr/>
      </dsp:nvSpPr>
      <dsp:spPr>
        <a:xfrm>
          <a:off x="485814" y="2439731"/>
          <a:ext cx="6288038" cy="697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29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Индустрия</a:t>
          </a:r>
          <a:endParaRPr lang="en-US" sz="2200" kern="1200" dirty="0"/>
        </a:p>
      </dsp:txBody>
      <dsp:txXfrm>
        <a:off x="485814" y="2439731"/>
        <a:ext cx="6288038" cy="697066"/>
      </dsp:txXfrm>
    </dsp:sp>
    <dsp:sp modelId="{92C3266D-9C8B-754B-8241-29E79523646D}">
      <dsp:nvSpPr>
        <dsp:cNvPr id="0" name=""/>
        <dsp:cNvSpPr/>
      </dsp:nvSpPr>
      <dsp:spPr>
        <a:xfrm>
          <a:off x="50148" y="2352598"/>
          <a:ext cx="871332" cy="871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25,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25,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25,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25,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25,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25,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bobrovavm@polyusgold.co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png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-graduates.ru/career/" TargetMode="External"/><Relationship Id="rId2" Type="http://schemas.openxmlformats.org/officeDocument/2006/relationships/hyperlink" Target="http://jump-jti.ru/stud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lent.ikea.ru/viewform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978" y="4293569"/>
            <a:ext cx="6770911" cy="154527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2D506B"/>
                </a:solidFill>
              </a:rPr>
              <a:t/>
            </a:r>
            <a:br>
              <a:rPr lang="en-US" b="1" dirty="0" smtClean="0">
                <a:solidFill>
                  <a:srgbClr val="2D506B"/>
                </a:solidFill>
              </a:rPr>
            </a:br>
            <a:r>
              <a:rPr lang="en-US" b="1" dirty="0">
                <a:solidFill>
                  <a:srgbClr val="2D506B"/>
                </a:solidFill>
              </a:rPr>
              <a:t/>
            </a:r>
            <a:br>
              <a:rPr lang="en-US" b="1" dirty="0">
                <a:solidFill>
                  <a:srgbClr val="2D506B"/>
                </a:solidFill>
              </a:rPr>
            </a:br>
            <a:r>
              <a:rPr lang="en-US" b="1" dirty="0" smtClean="0">
                <a:solidFill>
                  <a:srgbClr val="2D506B"/>
                </a:solidFill>
              </a:rPr>
              <a:t/>
            </a:r>
            <a:br>
              <a:rPr lang="en-US" b="1" dirty="0" smtClean="0">
                <a:solidFill>
                  <a:srgbClr val="2D506B"/>
                </a:solidFill>
              </a:rPr>
            </a:br>
            <a:r>
              <a:rPr lang="en-US" b="1" dirty="0">
                <a:solidFill>
                  <a:srgbClr val="2D506B"/>
                </a:solidFill>
              </a:rPr>
              <a:t/>
            </a:r>
            <a:br>
              <a:rPr lang="en-US" b="1" dirty="0">
                <a:solidFill>
                  <a:srgbClr val="2D506B"/>
                </a:solidFill>
              </a:rPr>
            </a:br>
            <a:r>
              <a:rPr lang="ru-RU" b="1" dirty="0" smtClean="0">
                <a:solidFill>
                  <a:srgbClr val="2D506B"/>
                </a:solidFill>
              </a:rPr>
              <a:t>Первое впечатление. </a:t>
            </a:r>
            <a:br>
              <a:rPr lang="ru-RU" b="1" dirty="0" smtClean="0">
                <a:solidFill>
                  <a:srgbClr val="2D506B"/>
                </a:solidFill>
              </a:rPr>
            </a:br>
            <a:r>
              <a:rPr lang="ru-RU" b="1" dirty="0" smtClean="0">
                <a:solidFill>
                  <a:srgbClr val="2D506B"/>
                </a:solidFill>
              </a:rPr>
              <a:t>На что обращают внимание </a:t>
            </a:r>
            <a:r>
              <a:rPr lang="en-US" b="1" dirty="0" smtClean="0">
                <a:solidFill>
                  <a:srgbClr val="2D506B"/>
                </a:solidFill>
              </a:rPr>
              <a:t>HR, </a:t>
            </a:r>
            <a:r>
              <a:rPr lang="ru-RU" b="1" dirty="0" smtClean="0">
                <a:solidFill>
                  <a:srgbClr val="2D506B"/>
                </a:solidFill>
              </a:rPr>
              <a:t/>
            </a:r>
            <a:br>
              <a:rPr lang="ru-RU" b="1" dirty="0" smtClean="0">
                <a:solidFill>
                  <a:srgbClr val="2D506B"/>
                </a:solidFill>
              </a:rPr>
            </a:br>
            <a:r>
              <a:rPr lang="ru-RU" b="1" strike="sngStrike" dirty="0" smtClean="0">
                <a:solidFill>
                  <a:srgbClr val="2D506B"/>
                </a:solidFill>
              </a:rPr>
              <a:t>решая судьбу соискателя</a:t>
            </a:r>
            <a:endParaRPr lang="en-US" b="1" strike="sngStrike" dirty="0">
              <a:solidFill>
                <a:srgbClr val="2D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компанию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2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0292" y="-15681"/>
            <a:ext cx="9944284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03" y="1855360"/>
            <a:ext cx="8207377" cy="4385244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Критерий</a:t>
            </a:r>
            <a:r>
              <a:rPr lang="en-US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поиска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</a:t>
            </a:r>
            <a:r>
              <a:rPr lang="en-US" sz="200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может</a:t>
            </a:r>
            <a:r>
              <a:rPr lang="en-US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любой</a:t>
            </a: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00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</a:t>
            </a:r>
            <a:r>
              <a:rPr lang="en-US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личный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endParaRPr lang="ru-RU" sz="2000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00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поэтому</a:t>
            </a:r>
            <a:r>
              <a:rPr lang="en-US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кому-то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может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показаться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странным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совсем</a:t>
            </a:r>
            <a:r>
              <a:rPr lang="en-US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err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правильным</a:t>
            </a:r>
            <a:r>
              <a:rPr lang="ru-RU" sz="20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  <a:p>
            <a:pPr algn="ctr"/>
            <a:endParaRPr lang="ru-RU" sz="200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AutoNum type="arabicPeriod"/>
            </a:pP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Попросите </a:t>
            </a: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описать работу с помощью имен прилагательных (Интересная? </a:t>
            </a:r>
            <a:r>
              <a:rPr lang="ru-RU" sz="200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Конкуретная</a:t>
            </a: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Напряженная? Перспективная?)</a:t>
            </a:r>
          </a:p>
          <a:p>
            <a:pPr>
              <a:buAutoNum type="arabicPeriod"/>
            </a:pP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Познакомьтесь с потенциальными коллегами и </a:t>
            </a:r>
            <a:r>
              <a:rPr lang="ru-RU" sz="200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погуглите</a:t>
            </a: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потенциального начальника</a:t>
            </a:r>
          </a:p>
          <a:p>
            <a:pPr>
              <a:buAutoNum type="arabicPeriod"/>
            </a:pP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Оцените условия работы (как добираться, сколько часов работать, шумность, темп работы, структурированность работы, можете ли быть собой или необходимо адаптироваться, коллектив..)</a:t>
            </a:r>
          </a:p>
          <a:p>
            <a:pPr>
              <a:buAutoNum type="arabicPeriod"/>
            </a:pPr>
            <a:endParaRPr lang="ru-RU" sz="2000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AutoNum type="arabicPeriod"/>
            </a:pP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Рейтинг и работодателей (коммерсант, </a:t>
            </a:r>
            <a:r>
              <a:rPr lang="ru-RU" sz="200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хэдхантер</a:t>
            </a: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…</a:t>
            </a:r>
          </a:p>
          <a:p>
            <a:pPr>
              <a:buAutoNum type="arabicPeriod"/>
            </a:pP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крупнее компания – </a:t>
            </a:r>
            <a:r>
              <a:rPr lang="ru-RU" sz="200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обхяснить</a:t>
            </a: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(чем больше компания, тем </a:t>
            </a:r>
            <a:r>
              <a:rPr lang="ru-RU" sz="200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болеео</a:t>
            </a: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отстроенные бизнес- процессы, но не будьте </a:t>
            </a:r>
            <a:r>
              <a:rPr lang="ru-RU" sz="200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зашоренными</a:t>
            </a: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не гонитесь) </a:t>
            </a:r>
          </a:p>
          <a:p>
            <a:pPr>
              <a:buAutoNum type="arabicPeriod"/>
            </a:pPr>
            <a:r>
              <a:rPr lang="ru-RU" sz="20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хотите рискнуть – а вы можете позволить себе рискнуть, </a:t>
            </a:r>
          </a:p>
          <a:p>
            <a:pPr>
              <a:buAutoNum type="arabicPeriod"/>
            </a:pPr>
            <a:endParaRPr lang="ru-RU" sz="200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000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00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00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5360" y="5181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 каким критериям оценить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помешает?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22329" b="22329"/>
          <a:stretch>
            <a:fillRect/>
          </a:stretch>
        </p:blipFill>
        <p:spPr>
          <a:xfrm>
            <a:off x="4442931" y="485284"/>
            <a:ext cx="4581799" cy="21808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30708"/>
            <a:ext cx="7520940" cy="2914785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1. Конкуренты</a:t>
            </a:r>
          </a:p>
          <a:p>
            <a:r>
              <a:rPr lang="ru-RU" sz="2000" b="0" dirty="0" smtClean="0"/>
              <a:t>2. Ты сам </a:t>
            </a:r>
          </a:p>
          <a:p>
            <a:pPr marL="0" indent="0"/>
            <a:endParaRPr lang="ru-RU" sz="2000" b="0" dirty="0" smtClean="0"/>
          </a:p>
          <a:p>
            <a:pPr marL="0" indent="0"/>
            <a:r>
              <a:rPr lang="ru-RU" sz="2000" b="0" dirty="0" smtClean="0"/>
              <a:t>Как происходит знакомство с соискателем?</a:t>
            </a:r>
          </a:p>
          <a:p>
            <a:pPr marL="285750" indent="-285750">
              <a:buFontTx/>
              <a:buChar char="-"/>
            </a:pPr>
            <a:r>
              <a:rPr lang="ru-RU" sz="2000" b="0" dirty="0" smtClean="0"/>
              <a:t>Резюме</a:t>
            </a:r>
          </a:p>
          <a:p>
            <a:pPr marL="285750" indent="-285750">
              <a:buFontTx/>
              <a:buChar char="-"/>
            </a:pPr>
            <a:r>
              <a:rPr lang="ru-RU" sz="2000" b="0" dirty="0" smtClean="0"/>
              <a:t>Телефонный звонок</a:t>
            </a:r>
          </a:p>
          <a:p>
            <a:pPr marL="285750" indent="-285750">
              <a:buFontTx/>
              <a:buChar char="-"/>
            </a:pPr>
            <a:r>
              <a:rPr lang="ru-RU" sz="2000" b="0" dirty="0" smtClean="0"/>
              <a:t>Социальные сети</a:t>
            </a:r>
            <a:endParaRPr lang="en-US" sz="2000" b="0" dirty="0" smtClean="0"/>
          </a:p>
        </p:txBody>
      </p:sp>
      <p:sp>
        <p:nvSpPr>
          <p:cNvPr id="6" name="Rectangle 6"/>
          <p:cNvSpPr/>
          <p:nvPr/>
        </p:nvSpPr>
        <p:spPr>
          <a:xfrm>
            <a:off x="3464767" y="5523160"/>
            <a:ext cx="529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Нет ничего более стимулирующего, чем когда всё идёт не так, как </a:t>
            </a:r>
            <a:r>
              <a:rPr lang="ru-RU" sz="2000" dirty="0" smtClean="0"/>
              <a:t>надо</a:t>
            </a:r>
          </a:p>
          <a:p>
            <a:pPr algn="ctr"/>
            <a:r>
              <a:rPr lang="en-US" sz="2000" dirty="0" smtClean="0"/>
              <a:t>(</a:t>
            </a:r>
            <a:r>
              <a:rPr lang="ru-RU" sz="2000" dirty="0" smtClean="0"/>
              <a:t>Шерлок Холмс)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869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 – начнем с ошибок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77466"/>
            <a:ext cx="7972212" cy="3579849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2000" b="0" dirty="0"/>
              <a:t>Неудачное фото </a:t>
            </a:r>
          </a:p>
          <a:p>
            <a:pPr lvl="0">
              <a:buFont typeface="+mj-lt"/>
              <a:buAutoNum type="arabicPeriod"/>
            </a:pPr>
            <a:r>
              <a:rPr lang="en-US" sz="2000" b="0" dirty="0" err="1"/>
              <a:t>Грамматические</a:t>
            </a:r>
            <a:r>
              <a:rPr lang="en-US" sz="2000" b="0" dirty="0"/>
              <a:t> </a:t>
            </a:r>
            <a:r>
              <a:rPr lang="en-US" sz="2000" b="0" dirty="0" err="1"/>
              <a:t>ошибки</a:t>
            </a:r>
            <a:r>
              <a:rPr lang="en-US" sz="2000" b="0" dirty="0"/>
              <a:t> </a:t>
            </a:r>
            <a:endParaRPr lang="ru-RU" sz="2000" b="0" dirty="0"/>
          </a:p>
          <a:p>
            <a:pPr lvl="0">
              <a:buFont typeface="+mj-lt"/>
              <a:buAutoNum type="arabicPeriod"/>
            </a:pPr>
            <a:r>
              <a:rPr lang="en-US" sz="2000" b="0" dirty="0" err="1"/>
              <a:t>Плохая</a:t>
            </a:r>
            <a:r>
              <a:rPr lang="en-US" sz="2000" b="0" dirty="0"/>
              <a:t> </a:t>
            </a:r>
            <a:r>
              <a:rPr lang="en-US" sz="2000" b="0" dirty="0" err="1"/>
              <a:t>читабельность</a:t>
            </a:r>
            <a:r>
              <a:rPr lang="en-US" sz="2000" b="0" dirty="0"/>
              <a:t> </a:t>
            </a:r>
            <a:endParaRPr lang="ru-RU" sz="2000" b="0" dirty="0" smtClean="0"/>
          </a:p>
          <a:p>
            <a:pPr lvl="0">
              <a:buFont typeface="+mj-lt"/>
              <a:buAutoNum type="arabicPeriod"/>
            </a:pPr>
            <a:r>
              <a:rPr lang="en-US" sz="2000" b="0" dirty="0" err="1" smtClean="0"/>
              <a:t>Отсутствие</a:t>
            </a:r>
            <a:r>
              <a:rPr lang="en-US" sz="2000" b="0" dirty="0" smtClean="0"/>
              <a:t> </a:t>
            </a:r>
            <a:r>
              <a:rPr lang="ru-RU" sz="2000" b="0" dirty="0" smtClean="0"/>
              <a:t>обязанностей</a:t>
            </a:r>
            <a:endParaRPr lang="ru-RU" sz="2000" b="0" dirty="0"/>
          </a:p>
          <a:p>
            <a:pPr lvl="0">
              <a:buFont typeface="+mj-lt"/>
              <a:buAutoNum type="arabicPeriod"/>
            </a:pPr>
            <a:r>
              <a:rPr lang="en-US" sz="2000" b="0" dirty="0" err="1" smtClean="0"/>
              <a:t>Скромность</a:t>
            </a:r>
            <a:endParaRPr lang="ru-RU" sz="2000" b="0" dirty="0"/>
          </a:p>
          <a:p>
            <a:pPr lvl="0">
              <a:buFont typeface="+mj-lt"/>
              <a:buAutoNum type="arabicPeriod"/>
            </a:pPr>
            <a:r>
              <a:rPr lang="en-US" sz="2000" b="0" dirty="0" err="1"/>
              <a:t>Лишние</a:t>
            </a:r>
            <a:r>
              <a:rPr lang="en-US" sz="2000" b="0" dirty="0"/>
              <a:t> </a:t>
            </a:r>
            <a:r>
              <a:rPr lang="en-US" sz="2000" b="0" dirty="0" err="1" smtClean="0"/>
              <a:t>детали</a:t>
            </a:r>
            <a:endParaRPr lang="ru-RU" sz="2000" b="0" dirty="0"/>
          </a:p>
          <a:p>
            <a:pPr lvl="0">
              <a:buFont typeface="+mj-lt"/>
              <a:buAutoNum type="arabicPeriod"/>
            </a:pPr>
            <a:r>
              <a:rPr lang="ru-RU" sz="2000" b="0" dirty="0" smtClean="0"/>
              <a:t>Сложно </a:t>
            </a:r>
            <a:r>
              <a:rPr lang="ru-RU" sz="2000" b="0" dirty="0" smtClean="0"/>
              <a:t>увидеть контакты или их нет</a:t>
            </a:r>
            <a:endParaRPr lang="ru-RU" sz="2000" b="0" dirty="0"/>
          </a:p>
          <a:p>
            <a:pPr lvl="0">
              <a:buFont typeface="+mj-lt"/>
              <a:buAutoNum type="arabicPeriod"/>
            </a:pPr>
            <a:r>
              <a:rPr lang="en-US" sz="2000" b="0" dirty="0" err="1" smtClean="0"/>
              <a:t>Оригинально</a:t>
            </a:r>
            <a:r>
              <a:rPr lang="ru-RU" sz="2000" b="0" dirty="0" err="1" smtClean="0"/>
              <a:t>сть</a:t>
            </a:r>
            <a:endParaRPr lang="ru-RU" sz="2000" b="0" dirty="0"/>
          </a:p>
          <a:p>
            <a:pPr>
              <a:buFont typeface="+mj-lt"/>
              <a:buAutoNum type="arabicPeriod"/>
            </a:pPr>
            <a:r>
              <a:rPr lang="ru-RU" sz="2000" b="0" dirty="0" smtClean="0"/>
              <a:t>Детали</a:t>
            </a:r>
            <a:endParaRPr lang="ru-RU" sz="2000" b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93996" y="5517963"/>
            <a:ext cx="4530849" cy="1004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/>
              <a:t>Театр начинается с вешалки, </a:t>
            </a:r>
            <a:endParaRPr lang="ru-RU" sz="2000" b="0" dirty="0" smtClean="0"/>
          </a:p>
          <a:p>
            <a:pPr algn="ctr"/>
            <a:r>
              <a:rPr lang="ru-RU" sz="2000" b="0" dirty="0" smtClean="0"/>
              <a:t>а </a:t>
            </a:r>
            <a:r>
              <a:rPr lang="ru-RU" sz="2000" b="0" dirty="0" smtClean="0"/>
              <a:t>резюме – с </a:t>
            </a:r>
            <a:r>
              <a:rPr lang="ru-RU" sz="2000" b="0" dirty="0" err="1" smtClean="0"/>
              <a:t>имейла</a:t>
            </a:r>
            <a:r>
              <a:rPr lang="ru-RU" sz="2000" b="0" dirty="0" smtClean="0"/>
              <a:t>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8727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Неудачные резюме</a:t>
            </a:r>
            <a:endParaRPr lang="en-US" dirty="0"/>
          </a:p>
        </p:txBody>
      </p:sp>
      <p:pic>
        <p:nvPicPr>
          <p:cNvPr id="7" name="Picture 6" descr="Снимок экрана 2015-09-20 в 11.11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2" y="914400"/>
            <a:ext cx="7570591" cy="58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Неудачные резюме - 2</a:t>
            </a:r>
            <a:endParaRPr lang="en-US" dirty="0"/>
          </a:p>
        </p:txBody>
      </p:sp>
      <p:pic>
        <p:nvPicPr>
          <p:cNvPr id="4" name="Picture 3" descr="Снимок экрана 2015-09-20 в 11.1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2" y="890565"/>
            <a:ext cx="7857958" cy="57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875" y="5789472"/>
            <a:ext cx="3904915" cy="548640"/>
          </a:xfrm>
        </p:spPr>
        <p:txBody>
          <a:bodyPr/>
          <a:lstStyle/>
          <a:p>
            <a:pPr algn="r"/>
            <a:r>
              <a:rPr lang="ru-RU" dirty="0" smtClean="0"/>
              <a:t>Неудачные фото </a:t>
            </a:r>
            <a:endParaRPr lang="en-US" dirty="0"/>
          </a:p>
        </p:txBody>
      </p:sp>
      <p:pic>
        <p:nvPicPr>
          <p:cNvPr id="6" name="Picture 5" descr="Снимок экрана 2015-09-20 в 11.47.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80" y="228064"/>
            <a:ext cx="4123523" cy="4734415"/>
          </a:xfrm>
          <a:prstGeom prst="rect">
            <a:avLst/>
          </a:prstGeom>
        </p:spPr>
      </p:pic>
      <p:pic>
        <p:nvPicPr>
          <p:cNvPr id="7" name="Picture 6" descr="Снимок экрана 2015-09-20 в 11.49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50" y="1649500"/>
            <a:ext cx="1899470" cy="3720611"/>
          </a:xfrm>
          <a:prstGeom prst="rect">
            <a:avLst/>
          </a:prstGeom>
        </p:spPr>
      </p:pic>
      <p:pic>
        <p:nvPicPr>
          <p:cNvPr id="8" name="Picture 7" descr="Снимок экрана 2015-09-20 в 11.49.3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7" y="3688421"/>
            <a:ext cx="3871043" cy="3169579"/>
          </a:xfrm>
          <a:prstGeom prst="rect">
            <a:avLst/>
          </a:prstGeom>
        </p:spPr>
      </p:pic>
      <p:pic>
        <p:nvPicPr>
          <p:cNvPr id="9" name="Picture 8" descr="Снимок экрана 2015-09-20 в 11.50.0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2" y="15299"/>
            <a:ext cx="3148164" cy="36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Оригинальные резюме</a:t>
            </a:r>
            <a:endParaRPr lang="en-US" dirty="0"/>
          </a:p>
        </p:txBody>
      </p:sp>
      <p:pic>
        <p:nvPicPr>
          <p:cNvPr id="6" name="Picture 5" descr="Снимок экрана 2015-09-20 в 11.3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" y="945760"/>
            <a:ext cx="4367510" cy="5451644"/>
          </a:xfrm>
          <a:prstGeom prst="rect">
            <a:avLst/>
          </a:prstGeom>
        </p:spPr>
      </p:pic>
      <p:pic>
        <p:nvPicPr>
          <p:cNvPr id="7" name="Picture 6" descr="Снимок экрана 2015-09-20 в 11.39.3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45" y="898719"/>
            <a:ext cx="4456379" cy="58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Оригинальные резюме - 2</a:t>
            </a:r>
            <a:endParaRPr lang="en-US" dirty="0"/>
          </a:p>
        </p:txBody>
      </p:sp>
      <p:pic>
        <p:nvPicPr>
          <p:cNvPr id="6" name="Picture 5" descr="Снимок экрана 2015-09-20 в 11.3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3" y="1510236"/>
            <a:ext cx="6269200" cy="5098382"/>
          </a:xfrm>
          <a:prstGeom prst="rect">
            <a:avLst/>
          </a:prstGeom>
        </p:spPr>
      </p:pic>
      <p:pic>
        <p:nvPicPr>
          <p:cNvPr id="5" name="Picture 4" descr="Снимок экрана 2015-09-20 в 11.39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46" y="349921"/>
            <a:ext cx="3863339" cy="43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896788"/>
            <a:ext cx="7940857" cy="3948303"/>
          </a:xfrm>
        </p:spPr>
        <p:txBody>
          <a:bodyPr>
            <a:noAutofit/>
          </a:bodyPr>
          <a:lstStyle/>
          <a:p>
            <a:pPr marL="0" indent="0"/>
            <a:r>
              <a:rPr lang="ru-RU" b="0" dirty="0" smtClean="0"/>
              <a:t>ОФОРМЛЕНИЕ</a:t>
            </a:r>
          </a:p>
          <a:p>
            <a:pPr>
              <a:buFont typeface="Wingdings" charset="2"/>
              <a:buChar char="²"/>
            </a:pPr>
            <a:r>
              <a:rPr lang="ru-RU" b="0" dirty="0" smtClean="0"/>
              <a:t>Название «</a:t>
            </a:r>
            <a:r>
              <a:rPr lang="ru-RU" b="0" dirty="0" err="1" smtClean="0"/>
              <a:t>ФамилияИмя_Резюме</a:t>
            </a:r>
            <a:r>
              <a:rPr lang="ru-RU" b="0" dirty="0" smtClean="0"/>
              <a:t>»</a:t>
            </a:r>
          </a:p>
          <a:p>
            <a:pPr>
              <a:buFont typeface="Wingdings" charset="2"/>
              <a:buChar char="²"/>
            </a:pPr>
            <a:r>
              <a:rPr lang="ru-RU" b="0" dirty="0" smtClean="0"/>
              <a:t>Два-три листа – это ОК</a:t>
            </a:r>
            <a:endParaRPr lang="ru-RU" b="0" dirty="0" smtClean="0"/>
          </a:p>
          <a:p>
            <a:pPr>
              <a:buFont typeface="Wingdings" charset="2"/>
              <a:buChar char="²"/>
            </a:pPr>
            <a:r>
              <a:rPr lang="ru-RU" b="0" dirty="0" smtClean="0"/>
              <a:t>Шрифт 12 (ФИО и контакты можно крупнее</a:t>
            </a:r>
            <a:r>
              <a:rPr lang="ru-RU" b="0" dirty="0" smtClean="0"/>
              <a:t>) и </a:t>
            </a:r>
            <a:r>
              <a:rPr lang="ru-RU" b="0" dirty="0" err="1" smtClean="0"/>
              <a:t>акцкенты</a:t>
            </a:r>
            <a:endParaRPr lang="ru-RU" b="0" dirty="0" smtClean="0"/>
          </a:p>
          <a:p>
            <a:pPr marL="0" indent="0"/>
            <a:endParaRPr lang="ru-RU" b="0" dirty="0" smtClean="0"/>
          </a:p>
          <a:p>
            <a:pPr marL="0" indent="0"/>
            <a:r>
              <a:rPr lang="ru-RU" b="0" dirty="0" smtClean="0"/>
              <a:t>СТРУКТУРА И СОДЕРЖАНИЕ</a:t>
            </a:r>
          </a:p>
          <a:p>
            <a:pPr>
              <a:buFont typeface="+mj-lt"/>
              <a:buAutoNum type="arabicPeriod"/>
            </a:pPr>
            <a:r>
              <a:rPr lang="ru-RU" b="0" dirty="0" smtClean="0"/>
              <a:t>ФИО, </a:t>
            </a:r>
            <a:r>
              <a:rPr lang="ru-RU" b="0" dirty="0" smtClean="0"/>
              <a:t>контакты, дата рождения</a:t>
            </a:r>
          </a:p>
          <a:p>
            <a:pPr>
              <a:buFont typeface="+mj-lt"/>
              <a:buAutoNum type="arabicPeriod"/>
            </a:pPr>
            <a:r>
              <a:rPr lang="ru-RU" b="0" dirty="0" smtClean="0"/>
              <a:t>Образование (базовое </a:t>
            </a:r>
            <a:r>
              <a:rPr lang="ru-RU" b="0" dirty="0" smtClean="0"/>
              <a:t>с названием ВУЗа, факультета, специальности, даты поступления и окончания и дополнительное, включающее все курсы и </a:t>
            </a:r>
            <a:r>
              <a:rPr lang="ru-RU" b="0" dirty="0" smtClean="0"/>
              <a:t>тренинги)</a:t>
            </a:r>
            <a:endParaRPr lang="ru-RU" b="0" dirty="0" smtClean="0"/>
          </a:p>
          <a:p>
            <a:pPr>
              <a:buAutoNum type="arabicPeriod"/>
            </a:pPr>
            <a:r>
              <a:rPr lang="ru-RU" b="0" dirty="0" smtClean="0"/>
              <a:t>Опыт </a:t>
            </a:r>
            <a:r>
              <a:rPr lang="ru-RU" b="0" dirty="0" smtClean="0"/>
              <a:t>работы (включая </a:t>
            </a:r>
            <a:r>
              <a:rPr lang="ru-RU" b="0" dirty="0" smtClean="0"/>
              <a:t>практику и стажировку с точным названием организаций, департаментов и выполняемых задач + </a:t>
            </a:r>
            <a:r>
              <a:rPr lang="ru-RU" b="0" dirty="0" smtClean="0"/>
              <a:t>достижений)</a:t>
            </a:r>
            <a:endParaRPr lang="ru-RU" b="0" dirty="0" smtClean="0"/>
          </a:p>
          <a:p>
            <a:pPr>
              <a:buAutoNum type="arabicPeriod"/>
            </a:pPr>
            <a:r>
              <a:rPr lang="ru-RU" b="0" dirty="0" smtClean="0"/>
              <a:t>Дополнительная информация (владение </a:t>
            </a:r>
            <a:r>
              <a:rPr lang="ru-RU" b="0" dirty="0" smtClean="0"/>
              <a:t>языками, наличие водительских прав, семейное положение, </a:t>
            </a:r>
            <a:r>
              <a:rPr lang="ru-RU" b="0" dirty="0" smtClean="0"/>
              <a:t>хобби)</a:t>
            </a:r>
            <a:endParaRPr lang="ru-RU" b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21547" y="5644768"/>
            <a:ext cx="5216279" cy="905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 smtClean="0"/>
              <a:t>КАК УКАЗАТЬ </a:t>
            </a:r>
            <a:r>
              <a:rPr lang="ru-RU" sz="2000" dirty="0" smtClean="0">
                <a:solidFill>
                  <a:srgbClr val="800000"/>
                </a:solidFill>
              </a:rPr>
              <a:t>ЦЕЛЬ </a:t>
            </a:r>
            <a:r>
              <a:rPr lang="ru-RU" sz="2000" dirty="0" smtClean="0"/>
              <a:t>И</a:t>
            </a:r>
            <a:r>
              <a:rPr lang="ru-RU" sz="2000" dirty="0" smtClean="0">
                <a:solidFill>
                  <a:srgbClr val="800000"/>
                </a:solidFill>
              </a:rPr>
              <a:t> ОЖИДАНИЯ ПО ВОЗНАГРАЖДЕНИЮ</a:t>
            </a:r>
            <a:r>
              <a:rPr lang="ru-RU" sz="2000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2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endParaRPr lang="en-US" dirty="0"/>
          </a:p>
        </p:txBody>
      </p:sp>
      <p:pic>
        <p:nvPicPr>
          <p:cNvPr id="4" name="Picture 3" descr="Снимок экрана 2015-09-20 в 13.4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365760"/>
            <a:ext cx="7201905" cy="5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pic>
        <p:nvPicPr>
          <p:cNvPr id="4" name="Picture 3" descr="Снимок экрана 2015-09-18 в 23.2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23" y="99201"/>
            <a:ext cx="4456377" cy="33332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407" y="2322077"/>
            <a:ext cx="7520940" cy="24349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ru-RU" sz="2000" b="0" dirty="0" smtClean="0"/>
              <a:t>с чего начать? кто поможет? что может помешать?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ru-RU" sz="2000" b="0" dirty="0"/>
              <a:t>ч</a:t>
            </a:r>
            <a:r>
              <a:rPr lang="ru-RU" sz="2000" b="0" dirty="0" smtClean="0"/>
              <a:t>то я хочу?</a:t>
            </a:r>
            <a:endParaRPr lang="ru-RU" sz="2000" b="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ru-RU" sz="2000" b="0" dirty="0" smtClean="0"/>
              <a:t>хорошее </a:t>
            </a:r>
            <a:r>
              <a:rPr lang="ru-RU" sz="2000" b="0" dirty="0"/>
              <a:t>р</a:t>
            </a:r>
            <a:r>
              <a:rPr lang="ru-RU" sz="2000" b="0" dirty="0" smtClean="0"/>
              <a:t>езюме и не очень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ru-RU" sz="2000" b="0" dirty="0" smtClean="0"/>
              <a:t>сопроводительное письмо?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ru-RU" sz="2000" b="0" dirty="0" smtClean="0"/>
              <a:t>социальная сеть – друг или враг?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6860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endParaRPr lang="en-US" dirty="0"/>
          </a:p>
        </p:txBody>
      </p:sp>
      <p:pic>
        <p:nvPicPr>
          <p:cNvPr id="5" name="Picture 4" descr="Снимок экрана 2015-09-20 в 13.41.2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8" y="392264"/>
            <a:ext cx="7779418" cy="51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Сопроводительное письмо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93628" y="-250878"/>
            <a:ext cx="11107622" cy="71088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12661"/>
            <a:ext cx="8321040" cy="3617145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Должно содержать </a:t>
            </a:r>
          </a:p>
          <a:p>
            <a:pPr>
              <a:buFont typeface="Wingdings" charset="2"/>
              <a:buChar char="ü"/>
            </a:pPr>
            <a:r>
              <a:rPr lang="ru-RU" sz="2000" b="0" dirty="0" smtClean="0"/>
              <a:t>Вашу мотивацию </a:t>
            </a:r>
            <a:endParaRPr lang="ru-RU" sz="2000" b="0" dirty="0" smtClean="0"/>
          </a:p>
          <a:p>
            <a:pPr>
              <a:buFont typeface="Wingdings" charset="2"/>
              <a:buChar char="ü"/>
            </a:pPr>
            <a:r>
              <a:rPr lang="ru-RU" sz="2000" b="0" dirty="0" smtClean="0"/>
              <a:t>Вашу ценность</a:t>
            </a:r>
            <a:endParaRPr lang="ru-RU" sz="2000" b="0" dirty="0" smtClean="0"/>
          </a:p>
          <a:p>
            <a:endParaRPr lang="ru-RU" sz="2000" b="0" dirty="0"/>
          </a:p>
          <a:p>
            <a:r>
              <a:rPr lang="ru-RU" sz="2000" b="0" dirty="0" smtClean="0"/>
              <a:t>Несколько </a:t>
            </a:r>
            <a:r>
              <a:rPr lang="ru-RU" sz="2000" b="0" dirty="0" smtClean="0"/>
              <a:t>советов </a:t>
            </a:r>
          </a:p>
          <a:p>
            <a:pPr>
              <a:buFont typeface="Wingdings" charset="2"/>
              <a:buChar char="ü"/>
            </a:pPr>
            <a:r>
              <a:rPr lang="en-US" sz="2000" b="0" dirty="0" err="1" smtClean="0"/>
              <a:t>Резюме</a:t>
            </a:r>
            <a:r>
              <a:rPr lang="en-US" sz="2000" b="0" dirty="0" smtClean="0"/>
              <a:t> </a:t>
            </a:r>
            <a:r>
              <a:rPr lang="ru-RU" sz="2000" b="0" dirty="0" smtClean="0"/>
              <a:t>=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сопроводительное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письмо</a:t>
            </a:r>
            <a:r>
              <a:rPr lang="ru-RU" sz="2000" b="0" dirty="0" smtClean="0"/>
              <a:t>?</a:t>
            </a:r>
            <a:r>
              <a:rPr lang="en-US" sz="2000" b="0" dirty="0" smtClean="0"/>
              <a:t> </a:t>
            </a:r>
            <a:endParaRPr lang="ru-RU" sz="2000" b="0" dirty="0" smtClean="0"/>
          </a:p>
          <a:p>
            <a:pPr>
              <a:buFont typeface="Wingdings" charset="2"/>
              <a:buChar char="ü"/>
            </a:pPr>
            <a:r>
              <a:rPr lang="ru-RU" sz="2000" b="0" dirty="0" smtClean="0"/>
              <a:t>Э</a:t>
            </a:r>
            <a:r>
              <a:rPr lang="en-US" sz="2000" b="0" dirty="0" err="1" smtClean="0"/>
              <a:t>тикет</a:t>
            </a:r>
            <a:r>
              <a:rPr lang="en-US" sz="2000" b="0" dirty="0" smtClean="0"/>
              <a:t> </a:t>
            </a:r>
            <a:endParaRPr lang="ru-RU" sz="2000" b="0" dirty="0" smtClean="0"/>
          </a:p>
          <a:p>
            <a:pPr>
              <a:buFont typeface="Wingdings" charset="2"/>
              <a:buChar char="ü"/>
            </a:pPr>
            <a:r>
              <a:rPr lang="en-US" sz="3000" dirty="0" err="1" smtClean="0">
                <a:solidFill>
                  <a:srgbClr val="7030A0"/>
                </a:solidFill>
              </a:rPr>
              <a:t>Выделитесь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из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</a:rPr>
              <a:t>толпы</a:t>
            </a:r>
            <a:endParaRPr lang="ru-RU" sz="3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нимок экрана 2015-09-20 в 14.0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1" y="0"/>
            <a:ext cx="6286857" cy="5899515"/>
          </a:xfrm>
          <a:prstGeom prst="rect">
            <a:avLst/>
          </a:prstGeom>
        </p:spPr>
      </p:pic>
      <p:pic>
        <p:nvPicPr>
          <p:cNvPr id="6" name="Picture 5" descr="Снимок экрана 2015-09-20 в 14.01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1" y="5883835"/>
            <a:ext cx="6291259" cy="98489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06823" y="78399"/>
            <a:ext cx="2837177" cy="64758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«ДОБРЫЙ ДЕНЬ»</a:t>
            </a:r>
          </a:p>
          <a:p>
            <a:pPr algn="ctr"/>
            <a:r>
              <a:rPr lang="ru-RU" dirty="0" smtClean="0">
                <a:solidFill>
                  <a:srgbClr val="FF6600"/>
                </a:solidFill>
              </a:rPr>
              <a:t>ЦЕЛЬ</a:t>
            </a:r>
          </a:p>
          <a:p>
            <a:pPr algn="ctr"/>
            <a:endParaRPr lang="ru-RU" dirty="0" smtClean="0">
              <a:solidFill>
                <a:srgbClr val="FF6600"/>
              </a:solidFill>
            </a:endParaRPr>
          </a:p>
          <a:p>
            <a:pPr algn="ctr"/>
            <a:endParaRPr lang="ru-RU" dirty="0">
              <a:solidFill>
                <a:srgbClr val="FF6600"/>
              </a:solidFill>
            </a:endParaRPr>
          </a:p>
          <a:p>
            <a:pPr algn="ctr"/>
            <a:r>
              <a:rPr lang="ru-RU" dirty="0" smtClean="0">
                <a:solidFill>
                  <a:srgbClr val="FF6600"/>
                </a:solidFill>
              </a:rPr>
              <a:t>ПОЧЕМУ ИНТЕРЕСНА ВАКАНСИЯ</a:t>
            </a:r>
          </a:p>
          <a:p>
            <a:pPr algn="ctr"/>
            <a:endParaRPr lang="ru-RU" dirty="0">
              <a:solidFill>
                <a:srgbClr val="FF6600"/>
              </a:solidFill>
            </a:endParaRPr>
          </a:p>
          <a:p>
            <a:pPr algn="ctr"/>
            <a:endParaRPr lang="ru-RU" dirty="0" smtClean="0">
              <a:solidFill>
                <a:srgbClr val="FF6600"/>
              </a:solidFill>
            </a:endParaRPr>
          </a:p>
          <a:p>
            <a:pPr algn="ctr"/>
            <a:r>
              <a:rPr lang="ru-RU" dirty="0" smtClean="0">
                <a:solidFill>
                  <a:srgbClr val="FF6600"/>
                </a:solidFill>
              </a:rPr>
              <a:t>ПОЧЕМУ ИНТЕРЕСНА КОМПАНИЯ</a:t>
            </a:r>
          </a:p>
          <a:p>
            <a:pPr algn="ctr"/>
            <a:endParaRPr lang="ru-RU" dirty="0">
              <a:solidFill>
                <a:srgbClr val="FF6600"/>
              </a:solidFill>
            </a:endParaRPr>
          </a:p>
          <a:p>
            <a:pPr algn="ctr"/>
            <a:endParaRPr lang="ru-RU" dirty="0" smtClean="0">
              <a:solidFill>
                <a:srgbClr val="FF6600"/>
              </a:solidFill>
            </a:endParaRPr>
          </a:p>
          <a:p>
            <a:pPr algn="ctr"/>
            <a:endParaRPr lang="ru-RU" dirty="0" smtClean="0">
              <a:solidFill>
                <a:srgbClr val="FF6600"/>
              </a:solidFill>
            </a:endParaRPr>
          </a:p>
          <a:p>
            <a:pPr algn="ctr"/>
            <a:endParaRPr lang="ru-RU" dirty="0" smtClean="0">
              <a:solidFill>
                <a:srgbClr val="FF6600"/>
              </a:solidFill>
            </a:endParaRPr>
          </a:p>
          <a:p>
            <a:pPr algn="ctr"/>
            <a:r>
              <a:rPr lang="ru-RU" dirty="0" smtClean="0">
                <a:solidFill>
                  <a:srgbClr val="FF6600"/>
                </a:solidFill>
              </a:rPr>
              <a:t>ЧТО Я МОГУ БЫТЬ ПОЛЕЗЕН КОМПАНИИ</a:t>
            </a:r>
          </a:p>
          <a:p>
            <a:pPr algn="ctr"/>
            <a:endParaRPr lang="ru-RU" dirty="0">
              <a:solidFill>
                <a:srgbClr val="FF6600"/>
              </a:solidFill>
            </a:endParaRPr>
          </a:p>
          <a:p>
            <a:pPr algn="ctr"/>
            <a:endParaRPr lang="ru-RU" dirty="0" smtClean="0">
              <a:solidFill>
                <a:srgbClr val="FF6600"/>
              </a:solidFill>
            </a:endParaRPr>
          </a:p>
          <a:p>
            <a:pPr algn="ctr"/>
            <a:endParaRPr lang="ru-RU" dirty="0">
              <a:solidFill>
                <a:srgbClr val="FF6600"/>
              </a:solidFill>
            </a:endParaRPr>
          </a:p>
          <a:p>
            <a:pPr algn="ctr"/>
            <a:endParaRPr lang="ru-RU" dirty="0" smtClean="0">
              <a:solidFill>
                <a:srgbClr val="FF6600"/>
              </a:solidFill>
            </a:endParaRPr>
          </a:p>
          <a:p>
            <a:pPr algn="ctr"/>
            <a:r>
              <a:rPr lang="ru-RU" dirty="0" smtClean="0">
                <a:solidFill>
                  <a:srgbClr val="FF6600"/>
                </a:solidFill>
              </a:rPr>
              <a:t>БЛАГОДАРЮ ЗА ВАШЕ ВРЕМЯ</a:t>
            </a:r>
            <a:endParaRPr lang="ru-RU" dirty="0">
              <a:solidFill>
                <a:srgbClr val="FF6600"/>
              </a:solidFill>
            </a:endParaRPr>
          </a:p>
          <a:p>
            <a:pPr algn="ctr"/>
            <a:r>
              <a:rPr lang="ru-RU" dirty="0" smtClean="0">
                <a:solidFill>
                  <a:srgbClr val="FF6600"/>
                </a:solidFill>
              </a:rPr>
              <a:t>«С УВАЖЕНИЕМ»</a:t>
            </a:r>
          </a:p>
        </p:txBody>
      </p:sp>
    </p:spTree>
    <p:extLst>
      <p:ext uri="{BB962C8B-B14F-4D97-AF65-F5344CB8AC3E}">
        <p14:creationId xmlns:p14="http://schemas.microsoft.com/office/powerpoint/2010/main" val="6251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Снимок экрана 2015-09-20 в 11.4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71680"/>
            <a:ext cx="73533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65760"/>
            <a:ext cx="8113311" cy="548640"/>
          </a:xfrm>
        </p:spPr>
        <p:txBody>
          <a:bodyPr/>
          <a:lstStyle/>
          <a:p>
            <a:r>
              <a:rPr lang="ru-RU" dirty="0" smtClean="0"/>
              <a:t>Телефонный звонок – тест на адекватность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638196"/>
            <a:ext cx="7846791" cy="286753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ru-RU" sz="2000" b="0" dirty="0" smtClean="0"/>
              <a:t>Звонить всегда будут в неудобное </a:t>
            </a:r>
            <a:r>
              <a:rPr lang="ru-RU" sz="2000" b="0" dirty="0" smtClean="0"/>
              <a:t>время</a:t>
            </a:r>
            <a:endParaRPr lang="ru-RU" sz="2000" b="0" dirty="0" smtClean="0"/>
          </a:p>
          <a:p>
            <a:pPr>
              <a:buFont typeface="Wingdings" charset="2"/>
              <a:buChar char="Ø"/>
            </a:pPr>
            <a:r>
              <a:rPr lang="ru-RU" sz="2000" b="0" dirty="0" smtClean="0"/>
              <a:t>Будут </a:t>
            </a:r>
            <a:r>
              <a:rPr lang="ru-RU" sz="2000" b="0" dirty="0" smtClean="0"/>
              <a:t>задавать неудобные </a:t>
            </a:r>
            <a:r>
              <a:rPr lang="ru-RU" sz="2000" b="0" dirty="0" smtClean="0"/>
              <a:t>вопросы</a:t>
            </a:r>
            <a:endParaRPr lang="ru-RU" sz="2000" b="0" dirty="0" smtClean="0"/>
          </a:p>
          <a:p>
            <a:pPr>
              <a:buFont typeface="Wingdings" charset="2"/>
              <a:buChar char="Ø"/>
            </a:pPr>
            <a:r>
              <a:rPr lang="ru-RU" sz="2000" b="0" dirty="0" smtClean="0"/>
              <a:t>«</a:t>
            </a:r>
            <a:r>
              <a:rPr lang="ru-RU" sz="2000" b="0" dirty="0" smtClean="0"/>
              <a:t>Спасибо, что позвонили» </a:t>
            </a:r>
            <a:endParaRPr lang="ru-RU" sz="2000" b="0" dirty="0" smtClean="0"/>
          </a:p>
          <a:p>
            <a:pPr>
              <a:buFont typeface="Wingdings" charset="2"/>
              <a:buChar char="Ø"/>
            </a:pPr>
            <a:r>
              <a:rPr lang="ru-RU" sz="2000" b="0" dirty="0" smtClean="0"/>
              <a:t>«</a:t>
            </a:r>
            <a:r>
              <a:rPr lang="ru-RU" sz="2000" b="0" dirty="0" smtClean="0"/>
              <a:t>Вы </a:t>
            </a:r>
            <a:r>
              <a:rPr lang="ru-RU" sz="2000" b="0" dirty="0"/>
              <a:t>мне сначала расскажите, что у вас за вакансия, а потом я подумаю, отвечать ли на ваши </a:t>
            </a:r>
            <a:r>
              <a:rPr lang="ru-RU" sz="2000" b="0" dirty="0" smtClean="0"/>
              <a:t>вопросы»</a:t>
            </a:r>
          </a:p>
          <a:p>
            <a:pPr>
              <a:buFont typeface="Wingdings" charset="2"/>
              <a:buChar char="Ø"/>
            </a:pPr>
            <a:r>
              <a:rPr lang="ru-RU" sz="2000" b="0" dirty="0" smtClean="0"/>
              <a:t>Направьте мне описание позиции</a:t>
            </a:r>
          </a:p>
          <a:p>
            <a:pPr>
              <a:buFont typeface="Wingdings" charset="2"/>
              <a:buChar char="Ø"/>
            </a:pPr>
            <a:r>
              <a:rPr lang="ru-RU" sz="2000" b="0" dirty="0" smtClean="0"/>
              <a:t>«Правило </a:t>
            </a:r>
            <a:r>
              <a:rPr lang="ru-RU" sz="2000" b="0" dirty="0"/>
              <a:t>24 </a:t>
            </a:r>
            <a:r>
              <a:rPr lang="ru-RU" sz="2000" b="0" dirty="0" smtClean="0"/>
              <a:t>часов»</a:t>
            </a:r>
            <a:endParaRPr lang="ru-RU" sz="2000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57148" y="5676126"/>
            <a:ext cx="5785054" cy="865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/>
              <a:t>Невозможно произвести первое впечатление дважды</a:t>
            </a:r>
          </a:p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5615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Социальные сети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3" y="1354702"/>
            <a:ext cx="5764694" cy="2908719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Это отличный ресурс для:</a:t>
            </a:r>
          </a:p>
          <a:p>
            <a:endParaRPr lang="ru-RU" sz="2000" b="0" dirty="0" smtClean="0"/>
          </a:p>
          <a:p>
            <a:pPr>
              <a:buFont typeface="Wingdings" charset="2"/>
              <a:buChar char="u"/>
            </a:pPr>
            <a:r>
              <a:rPr lang="ru-RU" sz="2000" b="0" dirty="0" smtClean="0"/>
              <a:t>Создания личного бренда и </a:t>
            </a:r>
            <a:r>
              <a:rPr lang="ru-RU" sz="2000" b="0" dirty="0" err="1" smtClean="0"/>
              <a:t>самопрезентации</a:t>
            </a:r>
            <a:endParaRPr lang="ru-RU" sz="2000" b="0" dirty="0" smtClean="0"/>
          </a:p>
          <a:p>
            <a:pPr>
              <a:buFont typeface="Wingdings" charset="2"/>
              <a:buChar char="u"/>
            </a:pPr>
            <a:r>
              <a:rPr lang="ru-RU" sz="2000" b="0" dirty="0" smtClean="0"/>
              <a:t>Новых знакомств и </a:t>
            </a:r>
            <a:r>
              <a:rPr lang="ru-RU" sz="2000" b="0" dirty="0" err="1" smtClean="0"/>
              <a:t>нетворкинга</a:t>
            </a:r>
            <a:endParaRPr lang="ru-RU" sz="2000" b="0" dirty="0" smtClean="0"/>
          </a:p>
          <a:p>
            <a:pPr>
              <a:buFont typeface="Wingdings" charset="2"/>
              <a:buChar char="u"/>
            </a:pPr>
            <a:r>
              <a:rPr lang="ru-RU" sz="2000" b="0" dirty="0" smtClean="0"/>
              <a:t>Поиска работы</a:t>
            </a:r>
          </a:p>
          <a:p>
            <a:pPr>
              <a:buFont typeface="Wingdings" charset="2"/>
              <a:buChar char="u"/>
            </a:pPr>
            <a:r>
              <a:rPr lang="en-US" sz="2000" b="0" dirty="0"/>
              <a:t>LinkedIn, </a:t>
            </a:r>
            <a:r>
              <a:rPr lang="ru-RU" sz="2000" b="0" dirty="0" err="1"/>
              <a:t>П</a:t>
            </a:r>
            <a:r>
              <a:rPr lang="ru-RU" sz="2000" b="0" dirty="0" err="1" smtClean="0"/>
              <a:t>рофессионалы.ру</a:t>
            </a:r>
            <a:r>
              <a:rPr lang="ru-RU" sz="2000" b="0" dirty="0"/>
              <a:t>, </a:t>
            </a:r>
            <a:r>
              <a:rPr lang="ru-RU" sz="2000" b="0" dirty="0" err="1" smtClean="0"/>
              <a:t>МойКруг</a:t>
            </a:r>
            <a:r>
              <a:rPr lang="ru-RU" sz="2000" b="0" dirty="0" smtClean="0"/>
              <a:t>, другие отраслевые  типа </a:t>
            </a:r>
            <a:r>
              <a:rPr lang="ru-RU" sz="2000" b="0" dirty="0" err="1" smtClean="0"/>
              <a:t>Хабрахабр</a:t>
            </a:r>
            <a:endParaRPr lang="ru-RU" sz="2000" b="0" dirty="0" smtClean="0"/>
          </a:p>
          <a:p>
            <a:pPr>
              <a:buFont typeface="Wingdings" charset="2"/>
              <a:buChar char="u"/>
            </a:pPr>
            <a:endParaRPr lang="en-US" sz="20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06055"/>
            <a:ext cx="7654151" cy="246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811" y="2899471"/>
            <a:ext cx="2651652" cy="1843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810" y="1089662"/>
            <a:ext cx="2651651" cy="16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Вредные социальные сети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592" y="46177"/>
            <a:ext cx="2195699" cy="4971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8" y="2435351"/>
            <a:ext cx="2296110" cy="306829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7028" y="1089662"/>
            <a:ext cx="5134554" cy="3802471"/>
          </a:xfrm>
        </p:spPr>
        <p:txBody>
          <a:bodyPr>
            <a:noAutofit/>
          </a:bodyPr>
          <a:lstStyle/>
          <a:p>
            <a:pPr marL="0" indent="0"/>
            <a:r>
              <a:rPr lang="ru-RU" sz="2000" b="0" dirty="0" smtClean="0"/>
              <a:t>ВК, Одноклассники, </a:t>
            </a:r>
            <a:r>
              <a:rPr lang="en-US" sz="2000" b="0" dirty="0" smtClean="0"/>
              <a:t>Facebook, </a:t>
            </a:r>
            <a:r>
              <a:rPr lang="en-US" sz="2000" b="0" dirty="0" err="1" smtClean="0"/>
              <a:t>Instagram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Tumblr</a:t>
            </a:r>
            <a:r>
              <a:rPr lang="en-US" sz="2000" b="0" dirty="0" smtClean="0"/>
              <a:t>, Twitter </a:t>
            </a:r>
            <a:r>
              <a:rPr lang="ru-RU" sz="2000" b="0" dirty="0" smtClean="0"/>
              <a:t>и другие развлекательные</a:t>
            </a:r>
            <a:endParaRPr lang="en-US" sz="20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526" y="2059947"/>
            <a:ext cx="3177519" cy="47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160344" cy="54864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Социальные сети – не вырубишь топором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96" y="5334203"/>
            <a:ext cx="3885293" cy="611516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/>
              <a:t>Менеджер по социальным сетям </a:t>
            </a:r>
          </a:p>
          <a:p>
            <a:pPr algn="ctr"/>
            <a:r>
              <a:rPr lang="ru-RU" sz="2000" b="0" dirty="0" smtClean="0"/>
              <a:t>Екатерина Лобанова </a:t>
            </a:r>
          </a:p>
          <a:p>
            <a:pPr algn="ctr"/>
            <a:r>
              <a:rPr lang="ru-RU" sz="2000" b="0" dirty="0" smtClean="0"/>
              <a:t>и</a:t>
            </a:r>
            <a:r>
              <a:rPr lang="en-US" sz="2000" b="0" dirty="0" smtClean="0"/>
              <a:t> </a:t>
            </a:r>
            <a:r>
              <a:rPr lang="ru-RU" sz="2000" b="0" dirty="0" smtClean="0"/>
              <a:t>Сбербанк</a:t>
            </a:r>
          </a:p>
          <a:p>
            <a:pPr algn="ctr"/>
            <a:endParaRPr lang="ru-RU" sz="2000" b="0" dirty="0"/>
          </a:p>
          <a:p>
            <a:pPr algn="ctr"/>
            <a:endParaRPr lang="en-US" sz="2000" b="0" dirty="0"/>
          </a:p>
        </p:txBody>
      </p:sp>
      <p:pic>
        <p:nvPicPr>
          <p:cNvPr id="4" name="Picture 3" descr="VljQsTfZTEL_ydV6rZVI1w-arti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2" y="1304465"/>
            <a:ext cx="4956251" cy="303886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06311" y="5329802"/>
            <a:ext cx="3338019" cy="474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/>
              <a:t>Стюардесса </a:t>
            </a:r>
          </a:p>
          <a:p>
            <a:pPr algn="ctr"/>
            <a:r>
              <a:rPr lang="ru-RU" sz="2000" b="0" dirty="0" smtClean="0"/>
              <a:t>Екатерина Соловьёва </a:t>
            </a:r>
          </a:p>
          <a:p>
            <a:pPr algn="ctr"/>
            <a:r>
              <a:rPr lang="ru-RU" sz="2000" b="0" dirty="0" smtClean="0"/>
              <a:t>и «Аэрофлот»</a:t>
            </a:r>
          </a:p>
          <a:p>
            <a:pPr algn="ctr"/>
            <a:endParaRPr lang="ru-RU" sz="2000" b="0" dirty="0" smtClean="0"/>
          </a:p>
          <a:p>
            <a:pPr algn="ctr"/>
            <a:endParaRPr lang="en-US" sz="2000" b="0" dirty="0"/>
          </a:p>
        </p:txBody>
      </p:sp>
      <p:pic>
        <p:nvPicPr>
          <p:cNvPr id="8" name="Picture 7" descr="8TDpDr_WnEmHzCli0ntumQ-arti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47" y="1438961"/>
            <a:ext cx="3588857" cy="30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 заключение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048" y="1355554"/>
            <a:ext cx="7324852" cy="329595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Работодатель должен увидеть в Вас потенциального коллегу</a:t>
            </a:r>
            <a:endParaRPr lang="en-US" sz="2000" dirty="0" smtClean="0"/>
          </a:p>
          <a:p>
            <a:pPr algn="ctr"/>
            <a:endParaRPr lang="en-US" sz="2000" b="0" dirty="0"/>
          </a:p>
          <a:p>
            <a:r>
              <a:rPr lang="ru-RU" sz="2000" dirty="0" smtClean="0"/>
              <a:t>Можно почитать:                                           </a:t>
            </a:r>
            <a:r>
              <a:rPr lang="ru-RU" sz="2000" b="0" dirty="0" smtClean="0"/>
              <a:t>Игорь </a:t>
            </a:r>
            <a:r>
              <a:rPr lang="ru-RU" sz="2000" b="0" dirty="0"/>
              <a:t>Манн «Номер 1»</a:t>
            </a:r>
          </a:p>
          <a:p>
            <a:pPr algn="r"/>
            <a:r>
              <a:rPr lang="ru-RU" sz="2000" b="0" dirty="0"/>
              <a:t>Джон Миллер «</a:t>
            </a:r>
            <a:r>
              <a:rPr lang="ru-RU" sz="2000" b="0" dirty="0" err="1"/>
              <a:t>Проактивное</a:t>
            </a:r>
            <a:r>
              <a:rPr lang="ru-RU" sz="2000" b="0" dirty="0"/>
              <a:t> мышление»</a:t>
            </a:r>
          </a:p>
          <a:p>
            <a:pPr algn="r"/>
            <a:r>
              <a:rPr lang="ru-RU" sz="2000" b="0" dirty="0" err="1"/>
              <a:t>Нассим</a:t>
            </a:r>
            <a:r>
              <a:rPr lang="ru-RU" sz="2000" b="0" dirty="0"/>
              <a:t> </a:t>
            </a:r>
            <a:r>
              <a:rPr lang="ru-RU" sz="2000" b="0" dirty="0" err="1"/>
              <a:t>Талеб</a:t>
            </a:r>
            <a:r>
              <a:rPr lang="ru-RU" sz="2000" b="0" dirty="0"/>
              <a:t> «</a:t>
            </a:r>
            <a:r>
              <a:rPr lang="ru-RU" sz="2000" b="0" dirty="0" err="1"/>
              <a:t>Антихрупкость</a:t>
            </a:r>
            <a:r>
              <a:rPr lang="ru-RU" sz="2000" b="0" dirty="0"/>
              <a:t>»</a:t>
            </a:r>
          </a:p>
          <a:p>
            <a:pPr algn="r"/>
            <a:r>
              <a:rPr lang="ru-RU" sz="2000" b="0" dirty="0"/>
              <a:t>Тони </a:t>
            </a:r>
            <a:r>
              <a:rPr lang="ru-RU" sz="2000" b="0" dirty="0" err="1"/>
              <a:t>Шай</a:t>
            </a:r>
            <a:r>
              <a:rPr lang="ru-RU" sz="2000" b="0" dirty="0"/>
              <a:t> «Доставляя </a:t>
            </a:r>
            <a:r>
              <a:rPr lang="ru-RU" sz="2000" b="0" dirty="0" smtClean="0"/>
              <a:t>счастье»</a:t>
            </a:r>
          </a:p>
          <a:p>
            <a:pPr algn="r"/>
            <a:endParaRPr lang="ru-RU" sz="2000" b="0" dirty="0"/>
          </a:p>
          <a:p>
            <a:r>
              <a:rPr lang="ru-RU" sz="2000" dirty="0" smtClean="0"/>
              <a:t>Можно написать:                                   </a:t>
            </a:r>
            <a:r>
              <a:rPr lang="en-US" sz="2000" b="0" dirty="0" smtClean="0">
                <a:hlinkClick r:id="rId2"/>
              </a:rPr>
              <a:t>bobrovavm@polyusgold.com</a:t>
            </a:r>
            <a:endParaRPr lang="ru-RU" sz="2000" b="0" dirty="0" smtClean="0"/>
          </a:p>
          <a:p>
            <a:endParaRPr lang="ru-RU" sz="2000" b="0" dirty="0"/>
          </a:p>
          <a:p>
            <a:pPr algn="ctr"/>
            <a:endParaRPr lang="ru-RU" sz="2000" b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770245" y="5471994"/>
            <a:ext cx="4949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— </a:t>
            </a:r>
            <a:r>
              <a:rPr lang="ru-RU" sz="2000" dirty="0"/>
              <a:t>Как мотивировать себя что-то делать?</a:t>
            </a:r>
            <a:br>
              <a:rPr lang="ru-RU" sz="2000" dirty="0"/>
            </a:br>
            <a:r>
              <a:rPr lang="ru-RU" sz="2000" dirty="0"/>
              <a:t>— Да никак, оставайтесь в жопе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(Артемий Лебедев)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66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50080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успеха!</a:t>
            </a:r>
            <a:endParaRPr lang="en-US" dirty="0"/>
          </a:p>
        </p:txBody>
      </p:sp>
      <p:pic>
        <p:nvPicPr>
          <p:cNvPr id="4" name="Picture 3" descr="direction-Magento-melbourne-scene-part-2-in-house-or-outsource.jpg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35" y="0"/>
            <a:ext cx="9191035" cy="69480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85010"/>
            <a:ext cx="7520940" cy="74088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2000" dirty="0" smtClean="0"/>
              <a:t>Вероника Боброва</a:t>
            </a:r>
            <a:endParaRPr lang="en-US" sz="2000" dirty="0" smtClean="0"/>
          </a:p>
          <a:p>
            <a:pPr marL="68580" indent="0" algn="ctr">
              <a:buNone/>
            </a:pPr>
            <a:r>
              <a:rPr lang="ru-RU" sz="2000" dirty="0" smtClean="0"/>
              <a:t>Главный специалист отдела подбора персонала</a:t>
            </a:r>
            <a:r>
              <a:rPr lang="ru-RU" sz="2000" dirty="0"/>
              <a:t> </a:t>
            </a:r>
            <a:r>
              <a:rPr lang="ru-RU" sz="2000" dirty="0" smtClean="0"/>
              <a:t>«Полюс Золото»</a:t>
            </a:r>
          </a:p>
        </p:txBody>
      </p:sp>
    </p:spTree>
    <p:extLst>
      <p:ext uri="{BB962C8B-B14F-4D97-AF65-F5344CB8AC3E}">
        <p14:creationId xmlns:p14="http://schemas.microsoft.com/office/powerpoint/2010/main" val="20828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</a:t>
            </a:r>
            <a:r>
              <a:rPr lang="ru-RU" dirty="0" smtClean="0"/>
              <a:t>податься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68578" y="5504861"/>
            <a:ext cx="48477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Всегда выбирайте самый трудный путь - на нем вы не встретите </a:t>
            </a:r>
            <a:r>
              <a:rPr lang="ru-RU" sz="2000" dirty="0" smtClean="0"/>
              <a:t>конкурентов</a:t>
            </a:r>
          </a:p>
          <a:p>
            <a:pPr algn="ctr"/>
            <a:r>
              <a:rPr lang="ru-RU" sz="2000" dirty="0" smtClean="0"/>
              <a:t>(Шарль де Голль)</a:t>
            </a:r>
            <a:endParaRPr lang="en-US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1964127"/>
              </p:ext>
            </p:extLst>
          </p:nvPr>
        </p:nvGraphicFramePr>
        <p:xfrm>
          <a:off x="1562083" y="8309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98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Снимок экрана 2015-09-18 в 23.30.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14" y="1197197"/>
            <a:ext cx="1719688" cy="1883468"/>
          </a:xfrm>
          <a:prstGeom prst="rect">
            <a:avLst/>
          </a:prstGeom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888276" y="3341929"/>
            <a:ext cx="7420773" cy="12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b="0" dirty="0" smtClean="0"/>
              <a:t>Кто </a:t>
            </a:r>
            <a:r>
              <a:rPr lang="ru-RU" sz="2000" b="0" dirty="0"/>
              <a:t>я? </a:t>
            </a:r>
            <a:endParaRPr lang="ru-RU" sz="2000" b="0" dirty="0" smtClean="0"/>
          </a:p>
          <a:p>
            <a:pPr marL="0" indent="0" algn="ctr"/>
            <a:r>
              <a:rPr lang="ru-RU" sz="2000" b="0" dirty="0" smtClean="0"/>
              <a:t>Что я хочу </a:t>
            </a:r>
            <a:r>
              <a:rPr lang="ru-RU" sz="2000" b="0" dirty="0"/>
              <a:t>делать? </a:t>
            </a:r>
            <a:endParaRPr lang="ru-RU" sz="2000" b="0" dirty="0" smtClean="0"/>
          </a:p>
          <a:p>
            <a:pPr marL="0" indent="0" algn="ctr"/>
            <a:r>
              <a:rPr lang="ru-RU" sz="2000" b="0" dirty="0" smtClean="0"/>
              <a:t>Сколько я готов </a:t>
            </a:r>
            <a:r>
              <a:rPr lang="ru-RU" sz="2000" b="0" dirty="0" smtClean="0"/>
              <a:t>получать</a:t>
            </a:r>
            <a:r>
              <a:rPr lang="ru-RU" sz="2000" b="0" dirty="0" smtClean="0"/>
              <a:t>?</a:t>
            </a:r>
            <a:endParaRPr lang="en-US" sz="2000" b="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 чего начать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64767" y="5523160"/>
            <a:ext cx="529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Стремись </a:t>
            </a:r>
            <a:r>
              <a:rPr lang="ru-RU" sz="2000" dirty="0"/>
              <a:t>не к тому, чтобы добиться успеха, а к тому, чтобы твоя жизнь имела </a:t>
            </a:r>
            <a:r>
              <a:rPr lang="ru-RU" sz="2000" dirty="0" smtClean="0"/>
              <a:t>смысл</a:t>
            </a:r>
            <a:endParaRPr lang="en-US" sz="2000" dirty="0" smtClean="0"/>
          </a:p>
          <a:p>
            <a:pPr algn="ctr"/>
            <a:r>
              <a:rPr lang="en-US" sz="2000" dirty="0" smtClean="0"/>
              <a:t>(</a:t>
            </a:r>
            <a:r>
              <a:rPr lang="ru-RU" sz="2000" dirty="0" smtClean="0"/>
              <a:t>Альберт Эйнштейн)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933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Консалтинг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94" y="1013541"/>
            <a:ext cx="5615307" cy="1631688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возможность обрасти связями </a:t>
            </a:r>
          </a:p>
          <a:p>
            <a:r>
              <a:rPr lang="en-US" sz="2000" b="0" dirty="0" smtClean="0"/>
              <a:t>“best practices”</a:t>
            </a:r>
            <a:r>
              <a:rPr lang="ru-RU" sz="2000" b="0" dirty="0" smtClean="0"/>
              <a:t> и конкурентоспособный опыт</a:t>
            </a:r>
          </a:p>
          <a:p>
            <a:pPr marL="0" indent="0"/>
            <a:endParaRPr lang="ru-RU" sz="2000" b="0" dirty="0" smtClean="0"/>
          </a:p>
          <a:p>
            <a:pPr marL="0" indent="0"/>
            <a:r>
              <a:rPr lang="ru-RU" sz="2000" b="0" dirty="0" smtClean="0"/>
              <a:t>ненормированный рабочий день  </a:t>
            </a:r>
          </a:p>
        </p:txBody>
      </p:sp>
      <p:pic>
        <p:nvPicPr>
          <p:cNvPr id="4" name="Picture 3" descr="Снимок экрана 2015-09-19 в 0.2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09" y="695040"/>
            <a:ext cx="3013515" cy="4275493"/>
          </a:xfrm>
          <a:prstGeom prst="rect">
            <a:avLst/>
          </a:prstGeom>
        </p:spPr>
      </p:pic>
      <p:pic>
        <p:nvPicPr>
          <p:cNvPr id="6" name="Picture 5" descr="36607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8" y="2154888"/>
            <a:ext cx="604772" cy="604772"/>
          </a:xfrm>
          <a:prstGeom prst="rect">
            <a:avLst/>
          </a:prstGeom>
        </p:spPr>
      </p:pic>
      <p:pic>
        <p:nvPicPr>
          <p:cNvPr id="7" name="Picture 6" descr="1291426283951874779red-plus-med-m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0" y="1205462"/>
            <a:ext cx="464486" cy="46293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0249" y="2938977"/>
            <a:ext cx="5615307" cy="1912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/>
              <a:t>«Большая четверка» аудиторских компаний:   PWC, KPMG, </a:t>
            </a:r>
            <a:r>
              <a:rPr lang="ru-RU" sz="2000" b="0" dirty="0" err="1" smtClean="0"/>
              <a:t>E</a:t>
            </a:r>
            <a:r>
              <a:rPr lang="en-US" sz="2000" b="0" dirty="0" smtClean="0"/>
              <a:t>Y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Deloitte</a:t>
            </a:r>
            <a:r>
              <a:rPr lang="ru-RU" sz="2000" b="0" dirty="0" smtClean="0"/>
              <a:t>. </a:t>
            </a:r>
          </a:p>
          <a:p>
            <a:pPr algn="ctr"/>
            <a:r>
              <a:rPr lang="ru-RU" sz="2000" b="0" dirty="0" smtClean="0"/>
              <a:t>Крупные российские и западные консалтинговые компании: </a:t>
            </a:r>
            <a:r>
              <a:rPr lang="en-US" sz="2000" b="0" dirty="0" smtClean="0"/>
              <a:t>McKinsey, BCG, </a:t>
            </a:r>
            <a:r>
              <a:rPr lang="ru-RU" sz="2000" b="0" dirty="0"/>
              <a:t>БДО, </a:t>
            </a:r>
            <a:r>
              <a:rPr lang="en-US" sz="2000" b="0" dirty="0" smtClean="0"/>
              <a:t>AT </a:t>
            </a:r>
            <a:r>
              <a:rPr lang="en-US" sz="2000" b="0" dirty="0" smtClean="0"/>
              <a:t>Kearney, Accenture</a:t>
            </a:r>
            <a:r>
              <a:rPr lang="ru-RU" sz="2000" b="0" dirty="0" smtClean="0"/>
              <a:t>, БДО, </a:t>
            </a:r>
            <a:r>
              <a:rPr lang="en-US" sz="2000" b="0" dirty="0" smtClean="0"/>
              <a:t>Bain an</a:t>
            </a:r>
            <a:r>
              <a:rPr lang="en-US" sz="2000" b="0" dirty="0"/>
              <a:t>d</a:t>
            </a:r>
            <a:r>
              <a:rPr lang="en-US" sz="2000" b="0" dirty="0" smtClean="0"/>
              <a:t> </a:t>
            </a:r>
            <a:r>
              <a:rPr lang="en-US" sz="2000" b="0" dirty="0" smtClean="0"/>
              <a:t>Co, Booz Allen Hamilton, </a:t>
            </a:r>
            <a:r>
              <a:rPr lang="ru-RU" sz="2000" b="0" dirty="0" smtClean="0"/>
              <a:t>и др. </a:t>
            </a:r>
          </a:p>
        </p:txBody>
      </p:sp>
      <p:sp>
        <p:nvSpPr>
          <p:cNvPr id="9" name="Rectangle 2"/>
          <p:cNvSpPr/>
          <p:nvPr/>
        </p:nvSpPr>
        <p:spPr>
          <a:xfrm>
            <a:off x="3193773" y="5504861"/>
            <a:ext cx="5375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Продавая советы можно заработать гораздо больше денег, чем следуя им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/>
              <a:t>(</a:t>
            </a:r>
            <a:r>
              <a:rPr lang="ru-RU" sz="2000" dirty="0" err="1"/>
              <a:t>Малкольм</a:t>
            </a:r>
            <a:r>
              <a:rPr lang="ru-RU" sz="2000" dirty="0"/>
              <a:t> </a:t>
            </a:r>
            <a:r>
              <a:rPr lang="ru-RU" sz="2000" dirty="0" err="1"/>
              <a:t>Форбс</a:t>
            </a:r>
            <a:r>
              <a:rPr lang="ru-RU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99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809" y="5042184"/>
            <a:ext cx="2581862" cy="1839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836" y="5041811"/>
            <a:ext cx="2704003" cy="1831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Реальный сектор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000" y="5042184"/>
            <a:ext cx="2448769" cy="1847313"/>
          </a:xfrm>
          <a:prstGeom prst="rect">
            <a:avLst/>
          </a:prstGeom>
        </p:spPr>
      </p:pic>
      <p:pic>
        <p:nvPicPr>
          <p:cNvPr id="5" name="Picture 4" descr="Снимок экрана 2015-09-19 в 1.23.1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1" y="5041811"/>
            <a:ext cx="2320288" cy="1831869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676776532"/>
              </p:ext>
            </p:extLst>
          </p:nvPr>
        </p:nvGraphicFramePr>
        <p:xfrm>
          <a:off x="1398576" y="1301430"/>
          <a:ext cx="6819900" cy="3485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919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graphicEl>
                                              <a:dgm id="{8CF4B857-6F5D-8B4F-88F7-161748FDA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>
                                            <p:graphicEl>
                                              <a:dgm id="{8CF4B857-6F5D-8B4F-88F7-161748FDA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graphicEl>
                                              <a:dgm id="{8CF4B857-6F5D-8B4F-88F7-161748FDA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">
                                            <p:graphicEl>
                                              <a:dgm id="{67595F07-91A1-F244-9E41-C7FDB4B5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">
                                            <p:graphicEl>
                                              <a:dgm id="{67595F07-91A1-F244-9E41-C7FDB4B5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">
                                            <p:graphicEl>
                                              <a:dgm id="{67595F07-91A1-F244-9E41-C7FDB4B5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">
                                            <p:graphicEl>
                                              <a:dgm id="{DDF7AEB4-9684-284D-B706-B38C388B5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>
                                            <p:graphicEl>
                                              <a:dgm id="{DDF7AEB4-9684-284D-B706-B38C388B5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>
                                            <p:graphicEl>
                                              <a:dgm id="{DDF7AEB4-9684-284D-B706-B38C388B5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">
                                            <p:graphicEl>
                                              <a:dgm id="{F4A8C957-5475-4242-8116-4F42515F7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>
                                            <p:graphicEl>
                                              <a:dgm id="{F4A8C957-5475-4242-8116-4F42515F7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">
                                            <p:graphicEl>
                                              <a:dgm id="{F4A8C957-5475-4242-8116-4F42515F7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7">
                                            <p:graphicEl>
                                              <a:dgm id="{63CF8E2E-ACD2-3C46-A194-2CCA904E2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">
                                            <p:graphicEl>
                                              <a:dgm id="{63CF8E2E-ACD2-3C46-A194-2CCA904E2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">
                                            <p:graphicEl>
                                              <a:dgm id="{63CF8E2E-ACD2-3C46-A194-2CCA904E2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7">
                                            <p:graphicEl>
                                              <a:dgm id="{92C3266D-9C8B-754B-8241-29E795236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">
                                            <p:graphicEl>
                                              <a:dgm id="{92C3266D-9C8B-754B-8241-29E795236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>
                                            <p:graphicEl>
                                              <a:dgm id="{92C3266D-9C8B-754B-8241-29E795236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7">
                                            <p:graphicEl>
                                              <a:dgm id="{BE3AC33C-EDA9-204F-AB69-9845C16C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7">
                                            <p:graphicEl>
                                              <a:dgm id="{BE3AC33C-EDA9-204F-AB69-9845C16C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>
                                            <p:graphicEl>
                                              <a:dgm id="{BE3AC33C-EDA9-204F-AB69-9845C16C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368638"/>
            <a:ext cx="5250295" cy="2957706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000" b="0" dirty="0" smtClean="0"/>
              <a:t>Готовиться </a:t>
            </a:r>
            <a:r>
              <a:rPr lang="ru-RU" sz="2000" b="0" dirty="0" smtClean="0"/>
              <a:t>!</a:t>
            </a:r>
          </a:p>
          <a:p>
            <a:pPr>
              <a:buAutoNum type="arabicPeriod"/>
            </a:pPr>
            <a:r>
              <a:rPr lang="ru-RU" sz="2000" b="0" dirty="0" smtClean="0"/>
              <a:t>Знакомиться! </a:t>
            </a:r>
            <a:endParaRPr lang="ru-RU" sz="2000" b="0" dirty="0"/>
          </a:p>
          <a:p>
            <a:pPr>
              <a:buAutoNum type="arabicPeriod"/>
            </a:pPr>
            <a:r>
              <a:rPr lang="ru-RU" sz="2000" b="0" dirty="0" err="1" smtClean="0"/>
              <a:t>Гуглить</a:t>
            </a:r>
            <a:r>
              <a:rPr lang="ru-RU" sz="2000" b="0" dirty="0" smtClean="0"/>
              <a:t>! </a:t>
            </a:r>
          </a:p>
          <a:p>
            <a:pPr marL="0" indent="0"/>
            <a:r>
              <a:rPr lang="en-US" sz="2000" b="0" dirty="0"/>
              <a:t>JTI </a:t>
            </a:r>
            <a:r>
              <a:rPr lang="ru-RU" sz="2000" b="0" dirty="0" smtClean="0"/>
              <a:t>- </a:t>
            </a:r>
            <a:r>
              <a:rPr lang="ru-RU" sz="2000" b="0" dirty="0" smtClean="0"/>
              <a:t>Программа </a:t>
            </a:r>
            <a:r>
              <a:rPr lang="ru-RU" sz="2000" b="0" dirty="0"/>
              <a:t>стажировок JUMP </a:t>
            </a:r>
            <a:r>
              <a:rPr lang="en-US" sz="2000" b="0" dirty="0" smtClean="0"/>
              <a:t> </a:t>
            </a:r>
            <a:endParaRPr lang="ru-RU" sz="2000" b="0" dirty="0" smtClean="0"/>
          </a:p>
          <a:p>
            <a:pPr marL="0" indent="0"/>
            <a:r>
              <a:rPr lang="en-US" sz="2000" b="0" dirty="0" smtClean="0"/>
              <a:t>Unilever</a:t>
            </a:r>
            <a:r>
              <a:rPr lang="ru-RU" sz="2000" b="0" dirty="0" smtClean="0"/>
              <a:t> - </a:t>
            </a:r>
            <a:r>
              <a:rPr lang="en-US" sz="2000" b="0" dirty="0" smtClean="0"/>
              <a:t>LEADERSHIP </a:t>
            </a:r>
            <a:r>
              <a:rPr lang="en-US" sz="2000" b="0" dirty="0"/>
              <a:t>INTERNSHIP </a:t>
            </a:r>
            <a:r>
              <a:rPr lang="en-US" sz="2000" b="0" dirty="0" smtClean="0"/>
              <a:t>PROGRAM</a:t>
            </a:r>
            <a:endParaRPr lang="en-US" sz="2000" b="0" dirty="0"/>
          </a:p>
          <a:p>
            <a:pPr marL="0" indent="0"/>
            <a:r>
              <a:rPr lang="en-US" sz="2000" b="0" dirty="0"/>
              <a:t>Mars – </a:t>
            </a:r>
            <a:r>
              <a:rPr lang="en-US" sz="2000" b="0" dirty="0" smtClean="0"/>
              <a:t>Leadership</a:t>
            </a:r>
            <a:r>
              <a:rPr lang="en-US" sz="2000" b="0" dirty="0" smtClean="0"/>
              <a:t>/</a:t>
            </a:r>
            <a:r>
              <a:rPr lang="en-US" sz="2000" b="0" dirty="0" smtClean="0"/>
              <a:t>Internship </a:t>
            </a:r>
            <a:r>
              <a:rPr lang="en-US" sz="2000" b="0" dirty="0"/>
              <a:t>program </a:t>
            </a:r>
          </a:p>
          <a:p>
            <a:pPr marL="0" indent="0"/>
            <a:r>
              <a:rPr lang="en-US" sz="2000" b="0" dirty="0"/>
              <a:t>IKEA </a:t>
            </a:r>
            <a:r>
              <a:rPr lang="ru-RU" sz="2000" b="0" dirty="0" smtClean="0"/>
              <a:t>- </a:t>
            </a:r>
            <a:r>
              <a:rPr lang="en-US" sz="2000" b="0" dirty="0" smtClean="0"/>
              <a:t>Leadership program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73255" y="488801"/>
            <a:ext cx="2975211" cy="3960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C00000"/>
                </a:solidFill>
              </a:rPr>
              <a:t>EXECUTIVE SEARCH              </a:t>
            </a:r>
            <a:r>
              <a:rPr lang="en-US" b="0" dirty="0" err="1" smtClean="0"/>
              <a:t>Egon</a:t>
            </a:r>
            <a:r>
              <a:rPr lang="en-US" b="0" dirty="0" smtClean="0"/>
              <a:t> </a:t>
            </a:r>
            <a:r>
              <a:rPr lang="en-US" b="0" dirty="0" err="1" smtClean="0"/>
              <a:t>Zehnder</a:t>
            </a:r>
            <a:r>
              <a:rPr lang="en-US" b="0" dirty="0" smtClean="0"/>
              <a:t>, </a:t>
            </a:r>
            <a:r>
              <a:rPr lang="en-US" b="0" dirty="0"/>
              <a:t>, </a:t>
            </a:r>
            <a:r>
              <a:rPr lang="en-US" b="0" dirty="0" err="1" smtClean="0"/>
              <a:t>Amrop</a:t>
            </a:r>
            <a:r>
              <a:rPr lang="en-US" b="0" dirty="0"/>
              <a:t>,</a:t>
            </a:r>
            <a:r>
              <a:rPr lang="en-US" b="0" dirty="0" smtClean="0"/>
              <a:t> Odgers </a:t>
            </a:r>
            <a:r>
              <a:rPr lang="en-US" b="0" dirty="0" err="1" smtClean="0"/>
              <a:t>Berndtson</a:t>
            </a:r>
            <a:r>
              <a:rPr lang="en-US" b="0" dirty="0" smtClean="0"/>
              <a:t>..</a:t>
            </a:r>
            <a:endParaRPr lang="ru-RU" b="0" dirty="0" smtClean="0"/>
          </a:p>
          <a:p>
            <a:pPr algn="ctr"/>
            <a:endParaRPr lang="en-US" b="0" dirty="0" smtClean="0"/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MANAGEMENT SELECTION</a:t>
            </a:r>
            <a:r>
              <a:rPr lang="ru-RU" b="0" dirty="0" smtClean="0"/>
              <a:t> </a:t>
            </a:r>
            <a:r>
              <a:rPr lang="en-US" b="0" dirty="0" smtClean="0"/>
              <a:t>   Kelly Services</a:t>
            </a:r>
            <a:r>
              <a:rPr lang="en-US" b="0" dirty="0" smtClean="0">
                <a:solidFill>
                  <a:srgbClr val="FF0000"/>
                </a:solidFill>
              </a:rPr>
              <a:t>,</a:t>
            </a:r>
            <a:r>
              <a:rPr lang="en-US" b="0" dirty="0"/>
              <a:t> </a:t>
            </a:r>
            <a:r>
              <a:rPr lang="en-US" b="0" dirty="0" err="1"/>
              <a:t>Ancor</a:t>
            </a:r>
            <a:r>
              <a:rPr lang="en-US" b="0" dirty="0">
                <a:solidFill>
                  <a:srgbClr val="FF0000"/>
                </a:solidFill>
              </a:rPr>
              <a:t>,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HAYS, …Hunt, Quorum</a:t>
            </a:r>
          </a:p>
          <a:p>
            <a:pPr algn="ctr"/>
            <a:endParaRPr lang="ru-RU" b="0" dirty="0" smtClean="0"/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GRADUATE RECRUITMENT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/>
              <a:t>FutureToday</a:t>
            </a:r>
            <a:r>
              <a:rPr lang="en-US" b="0" dirty="0" smtClean="0"/>
              <a:t>                    (</a:t>
            </a:r>
            <a:r>
              <a:rPr lang="ru-RU" b="0" dirty="0" smtClean="0"/>
              <a:t>Кубок </a:t>
            </a:r>
            <a:r>
              <a:rPr lang="en-US" b="0" dirty="0" err="1" smtClean="0"/>
              <a:t>FutureToday</a:t>
            </a:r>
            <a:r>
              <a:rPr lang="en-US" b="0" dirty="0" smtClean="0"/>
              <a:t>) </a:t>
            </a:r>
          </a:p>
          <a:p>
            <a:pPr algn="ctr"/>
            <a:r>
              <a:rPr lang="en-US" dirty="0" smtClean="0"/>
              <a:t>Smart Step                           </a:t>
            </a:r>
            <a:r>
              <a:rPr lang="en-US" b="0" dirty="0" smtClean="0"/>
              <a:t>(</a:t>
            </a:r>
            <a:r>
              <a:rPr lang="ru-RU" b="0" dirty="0" smtClean="0"/>
              <a:t>Карьерный форум </a:t>
            </a:r>
            <a:r>
              <a:rPr lang="en-US" b="0" dirty="0" smtClean="0"/>
              <a:t>Fresh)</a:t>
            </a:r>
            <a:endParaRPr lang="ru-RU" b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82226" y="5578553"/>
            <a:ext cx="5318533" cy="742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 smtClean="0">
                <a:solidFill>
                  <a:srgbClr val="C00000"/>
                </a:solidFill>
              </a:rPr>
              <a:t>Обратиться в Службу содействия трудоустройству!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68125"/>
            <a:ext cx="7520940" cy="5541257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1200" dirty="0" smtClean="0"/>
              <a:t>Готовиться к тестированию</a:t>
            </a:r>
          </a:p>
          <a:p>
            <a:pPr>
              <a:buAutoNum type="arabicPeriod"/>
            </a:pPr>
            <a:r>
              <a:rPr lang="ru-RU" sz="1200" dirty="0" smtClean="0"/>
              <a:t>Смотреть сайт (отчетность, </a:t>
            </a:r>
            <a:r>
              <a:rPr lang="ru-RU" sz="1200" dirty="0" err="1" smtClean="0"/>
              <a:t>фин</a:t>
            </a:r>
            <a:r>
              <a:rPr lang="ru-RU" sz="1200" dirty="0" smtClean="0"/>
              <a:t> показатели, новости, </a:t>
            </a:r>
            <a:r>
              <a:rPr lang="ru-RU" sz="1200" dirty="0" err="1" smtClean="0"/>
              <a:t>корп</a:t>
            </a:r>
            <a:r>
              <a:rPr lang="ru-RU" sz="1200" dirty="0" smtClean="0"/>
              <a:t> культура</a:t>
            </a:r>
            <a:r>
              <a:rPr lang="en-US" sz="1200" dirty="0" smtClean="0"/>
              <a:t>)</a:t>
            </a:r>
            <a:r>
              <a:rPr lang="ru-RU" sz="1200" dirty="0" smtClean="0"/>
              <a:t>.</a:t>
            </a:r>
          </a:p>
          <a:p>
            <a:pPr>
              <a:buAutoNum type="arabicPeriod"/>
            </a:pPr>
            <a:r>
              <a:rPr lang="ru-RU" sz="1200" dirty="0" smtClean="0"/>
              <a:t>Выстраивать коммуникации – конференции, форумы, клубы, </a:t>
            </a:r>
            <a:r>
              <a:rPr lang="ru-RU" sz="1200" dirty="0" err="1" smtClean="0"/>
              <a:t>проф</a:t>
            </a:r>
            <a:r>
              <a:rPr lang="ru-RU" sz="1200" dirty="0" smtClean="0"/>
              <a:t> сообщества, (</a:t>
            </a:r>
            <a:r>
              <a:rPr lang="en-US" sz="1200" dirty="0" smtClean="0">
                <a:solidFill>
                  <a:srgbClr val="FF0000"/>
                </a:solidFill>
              </a:rPr>
              <a:t>ACCA)</a:t>
            </a:r>
            <a:r>
              <a:rPr lang="ru-RU" sz="1200" dirty="0" smtClean="0"/>
              <a:t>, </a:t>
            </a:r>
            <a:r>
              <a:rPr lang="ru-RU" sz="1200" dirty="0"/>
              <a:t>социальные сети </a:t>
            </a:r>
            <a:r>
              <a:rPr lang="en-US" sz="1200" dirty="0" smtClean="0"/>
              <a:t>– </a:t>
            </a:r>
            <a:r>
              <a:rPr lang="ru-RU" sz="1200" dirty="0" smtClean="0"/>
              <a:t>все это люди и, возможно, Ваши будущие работодатели или коллеги </a:t>
            </a:r>
          </a:p>
          <a:p>
            <a:pPr>
              <a:buAutoNum type="arabicPeriod"/>
            </a:pPr>
            <a:r>
              <a:rPr lang="ru-RU" sz="1200" dirty="0" smtClean="0"/>
              <a:t>Есть компании, которые могут помочь трудоустроиться – это рекрутинговые агентства, или иногда их называют </a:t>
            </a:r>
            <a:r>
              <a:rPr lang="ru-RU" sz="1200" dirty="0" err="1" smtClean="0"/>
              <a:t>хантерами</a:t>
            </a:r>
            <a:r>
              <a:rPr lang="ru-RU" sz="1200" dirty="0" smtClean="0"/>
              <a:t>. Есть разные </a:t>
            </a:r>
            <a:r>
              <a:rPr lang="en-US" sz="1200" dirty="0" smtClean="0"/>
              <a:t>(executive search, management selection, graduate recruitment)</a:t>
            </a:r>
            <a:endParaRPr lang="ru-RU" sz="1200" dirty="0" smtClean="0"/>
          </a:p>
          <a:p>
            <a:r>
              <a:rPr lang="en-US" sz="1200" dirty="0"/>
              <a:t>executive search – </a:t>
            </a:r>
            <a:r>
              <a:rPr lang="en-US" sz="1200" dirty="0" err="1"/>
              <a:t>Egon</a:t>
            </a:r>
            <a:r>
              <a:rPr lang="en-US" sz="1200" dirty="0"/>
              <a:t> </a:t>
            </a:r>
            <a:r>
              <a:rPr lang="en-US" sz="1200" dirty="0" err="1"/>
              <a:t>Zehnder</a:t>
            </a:r>
            <a:r>
              <a:rPr lang="en-US" sz="1200" dirty="0"/>
              <a:t>, </a:t>
            </a:r>
            <a:r>
              <a:rPr lang="en-US" sz="1200" dirty="0" err="1"/>
              <a:t>Odgers</a:t>
            </a:r>
            <a:r>
              <a:rPr lang="en-US" sz="1200" dirty="0"/>
              <a:t> </a:t>
            </a:r>
            <a:r>
              <a:rPr lang="en-US" sz="1200" dirty="0" err="1"/>
              <a:t>Berndtson</a:t>
            </a:r>
            <a:r>
              <a:rPr lang="en-US" sz="1200" dirty="0"/>
              <a:t>, </a:t>
            </a:r>
            <a:r>
              <a:rPr lang="en-US" sz="1200" dirty="0" err="1"/>
              <a:t>Amrop</a:t>
            </a:r>
            <a:r>
              <a:rPr lang="en-US" sz="1200" dirty="0"/>
              <a:t>..</a:t>
            </a:r>
          </a:p>
          <a:p>
            <a:r>
              <a:rPr lang="en-US" sz="1200" dirty="0"/>
              <a:t>management selection – </a:t>
            </a:r>
            <a:r>
              <a:rPr lang="en-US" sz="1200" dirty="0" err="1"/>
              <a:t>Ancor</a:t>
            </a:r>
            <a:r>
              <a:rPr lang="en-US" sz="1200" dirty="0">
                <a:solidFill>
                  <a:srgbClr val="FF0000"/>
                </a:solidFill>
              </a:rPr>
              <a:t>, Kelly Services, </a:t>
            </a:r>
            <a:r>
              <a:rPr lang="en-US" sz="1200" dirty="0"/>
              <a:t>HAYS, Contact, Spengler Fox, …Hunt, Quorum</a:t>
            </a:r>
          </a:p>
          <a:p>
            <a:r>
              <a:rPr lang="en-US" sz="1200" dirty="0" smtClean="0"/>
              <a:t>graduate </a:t>
            </a:r>
            <a:r>
              <a:rPr lang="en-US" sz="1200" dirty="0"/>
              <a:t>recruitment</a:t>
            </a:r>
            <a:r>
              <a:rPr lang="ru-RU" sz="1200" dirty="0"/>
              <a:t> -  </a:t>
            </a:r>
            <a:r>
              <a:rPr lang="en-US" sz="1200" dirty="0" err="1">
                <a:solidFill>
                  <a:srgbClr val="FF0000"/>
                </a:solidFill>
              </a:rPr>
              <a:t>FutureToday</a:t>
            </a:r>
            <a:r>
              <a:rPr lang="en-US" sz="1200" dirty="0"/>
              <a:t> (</a:t>
            </a:r>
            <a:r>
              <a:rPr lang="ru-RU" sz="1200" dirty="0"/>
              <a:t>Кубок </a:t>
            </a:r>
            <a:r>
              <a:rPr lang="en-US" sz="1200" dirty="0" err="1"/>
              <a:t>FutureToday</a:t>
            </a:r>
            <a:r>
              <a:rPr lang="en-US" sz="1200" dirty="0"/>
              <a:t>), Smart Step (</a:t>
            </a:r>
            <a:r>
              <a:rPr lang="ru-RU" sz="1200" dirty="0"/>
              <a:t>Карьерный форум </a:t>
            </a:r>
            <a:r>
              <a:rPr lang="en-US" sz="1200" dirty="0"/>
              <a:t>Fresh</a:t>
            </a:r>
            <a:r>
              <a:rPr lang="en-US" sz="1200" dirty="0" smtClean="0"/>
              <a:t>)</a:t>
            </a:r>
            <a:endParaRPr lang="ru-RU" sz="1200" dirty="0"/>
          </a:p>
          <a:p>
            <a:pPr marL="0" indent="0"/>
            <a:r>
              <a:rPr lang="ru-RU" sz="1200" dirty="0" smtClean="0"/>
              <a:t>5. Кто </a:t>
            </a:r>
            <a:r>
              <a:rPr lang="ru-RU" sz="1200" dirty="0"/>
              <a:t>решил не идти в консалтинг, обратите внимание, во многих компаниях есть специальные программы для выпускников</a:t>
            </a:r>
            <a:r>
              <a:rPr lang="en-US" sz="1200" dirty="0"/>
              <a:t> (</a:t>
            </a:r>
            <a:r>
              <a:rPr lang="ru-RU" sz="1200" dirty="0"/>
              <a:t>в основном, для сферы </a:t>
            </a:r>
            <a:r>
              <a:rPr lang="en-US" sz="1200" dirty="0"/>
              <a:t>FMCG</a:t>
            </a:r>
            <a:r>
              <a:rPr lang="en-US" sz="1200" dirty="0" smtClean="0"/>
              <a:t>)</a:t>
            </a:r>
            <a:endParaRPr lang="ru-RU" sz="1200" dirty="0"/>
          </a:p>
          <a:p>
            <a:pPr marL="0" indent="0"/>
            <a:r>
              <a:rPr lang="ru-RU" sz="1200" dirty="0"/>
              <a:t>Программа стажировок JUMP в компании </a:t>
            </a:r>
            <a:r>
              <a:rPr lang="en-US" sz="1200" dirty="0">
                <a:solidFill>
                  <a:srgbClr val="FF0000"/>
                </a:solidFill>
              </a:rPr>
              <a:t>Japan Tobacco Internationa</a:t>
            </a:r>
            <a:r>
              <a:rPr lang="en-US" sz="1200" dirty="0"/>
              <a:t>l </a:t>
            </a:r>
            <a:r>
              <a:rPr lang="en-US" sz="1200" dirty="0">
                <a:hlinkClick r:id="rId2"/>
              </a:rPr>
              <a:t>http://jump-jti.ru/study/</a:t>
            </a:r>
            <a:endParaRPr lang="en-US" sz="1200" dirty="0"/>
          </a:p>
          <a:p>
            <a:pPr marL="0" indent="0"/>
            <a:r>
              <a:rPr lang="ru-RU" sz="1200" dirty="0"/>
              <a:t>Стажировка в </a:t>
            </a:r>
            <a:r>
              <a:rPr lang="en-US" sz="1200" dirty="0"/>
              <a:t>Unilever </a:t>
            </a:r>
            <a:r>
              <a:rPr lang="en-US" sz="1200" dirty="0">
                <a:solidFill>
                  <a:srgbClr val="FF0000"/>
                </a:solidFill>
              </a:rPr>
              <a:t>UNILEVER LEADERSHIP INTERNSHIP PROGRAMME</a:t>
            </a:r>
          </a:p>
          <a:p>
            <a:pPr marL="0" indent="0"/>
            <a:r>
              <a:rPr lang="en-US" sz="1200" dirty="0">
                <a:solidFill>
                  <a:srgbClr val="FF0000"/>
                </a:solidFill>
              </a:rPr>
              <a:t>Mars</a:t>
            </a:r>
            <a:r>
              <a:rPr lang="en-US" sz="1200" dirty="0"/>
              <a:t> – Leadership program </a:t>
            </a:r>
            <a:r>
              <a:rPr lang="ru-RU" sz="1200" dirty="0"/>
              <a:t>или </a:t>
            </a:r>
            <a:r>
              <a:rPr lang="en-US" sz="1200" dirty="0"/>
              <a:t>Internship program </a:t>
            </a:r>
            <a:r>
              <a:rPr lang="en-US" sz="1200" dirty="0">
                <a:hlinkClick r:id="rId3"/>
              </a:rPr>
              <a:t>http://www.mars-graduates.ru/career/</a:t>
            </a:r>
            <a:endParaRPr lang="en-US" sz="1200" dirty="0"/>
          </a:p>
          <a:p>
            <a:pPr marL="0" indent="0"/>
            <a:r>
              <a:rPr lang="en-US" sz="1200" dirty="0"/>
              <a:t>IKEA Leadership program </a:t>
            </a:r>
            <a:r>
              <a:rPr lang="en-US" sz="1200" dirty="0">
                <a:hlinkClick r:id="rId4"/>
              </a:rPr>
              <a:t>http://talent.ikea.ru/</a:t>
            </a:r>
            <a:r>
              <a:rPr lang="en-US" sz="1200" dirty="0" smtClean="0">
                <a:hlinkClick r:id="rId4"/>
              </a:rPr>
              <a:t>viewform.htm</a:t>
            </a:r>
            <a:endParaRPr lang="en-US" sz="1200" dirty="0" smtClean="0"/>
          </a:p>
          <a:p>
            <a:pPr marL="0" indent="0"/>
            <a:endParaRPr lang="en-US" sz="1200" dirty="0"/>
          </a:p>
          <a:p>
            <a:pPr marL="0" indent="0"/>
            <a:r>
              <a:rPr lang="ru-RU" sz="1200" dirty="0" smtClean="0">
                <a:solidFill>
                  <a:srgbClr val="FF0000"/>
                </a:solidFill>
              </a:rPr>
              <a:t>Служба содействия трудоустройству</a:t>
            </a:r>
          </a:p>
          <a:p>
            <a:pPr marL="0" indent="0"/>
            <a:endParaRPr lang="ru-RU" sz="1200" dirty="0">
              <a:solidFill>
                <a:srgbClr val="FF0000"/>
              </a:solidFill>
            </a:endParaRPr>
          </a:p>
          <a:p>
            <a:pPr marL="0" indent="0"/>
            <a:r>
              <a:rPr lang="ru-RU" sz="1200" dirty="0" smtClean="0">
                <a:solidFill>
                  <a:srgbClr val="FF0000"/>
                </a:solidFill>
              </a:rPr>
              <a:t>Ходите на </a:t>
            </a:r>
            <a:r>
              <a:rPr lang="ru-RU" sz="1200" dirty="0" err="1" smtClean="0">
                <a:solidFill>
                  <a:srgbClr val="FF0000"/>
                </a:solidFill>
              </a:rPr>
              <a:t>интервьб</a:t>
            </a:r>
            <a:r>
              <a:rPr lang="ru-RU" sz="1200" dirty="0" smtClean="0">
                <a:solidFill>
                  <a:srgbClr val="FF0000"/>
                </a:solidFill>
              </a:rPr>
              <a:t> – знакомьтесь. Делайте реально аналитику </a:t>
            </a:r>
            <a:r>
              <a:rPr lang="ru-RU" sz="1200" dirty="0" err="1" smtClean="0">
                <a:solidFill>
                  <a:srgbClr val="FF0000"/>
                </a:solidFill>
              </a:rPr>
              <a:t>рынука</a:t>
            </a:r>
            <a:r>
              <a:rPr lang="ru-RU" sz="1200" dirty="0" smtClean="0">
                <a:solidFill>
                  <a:srgbClr val="FF0000"/>
                </a:solidFill>
              </a:rPr>
              <a:t>-  не ограничивайтесь двумя компаниями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компанию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2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0292" y="10823"/>
            <a:ext cx="9944284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351" y="1577068"/>
            <a:ext cx="8657197" cy="3432254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000" dirty="0" smtClean="0">
                <a:ln w="1905"/>
              </a:rPr>
              <a:t>Имя и бренд</a:t>
            </a:r>
          </a:p>
          <a:p>
            <a:pPr>
              <a:buAutoNum type="arabicPeriod"/>
            </a:pPr>
            <a:r>
              <a:rPr lang="ru-RU" sz="2000" dirty="0" smtClean="0">
                <a:ln w="1905"/>
              </a:rPr>
              <a:t>Локация и условия работы</a:t>
            </a:r>
          </a:p>
          <a:p>
            <a:pPr>
              <a:buAutoNum type="arabicPeriod"/>
            </a:pPr>
            <a:r>
              <a:rPr lang="ru-RU" sz="2000" dirty="0" smtClean="0">
                <a:ln w="1905"/>
              </a:rPr>
              <a:t>Корпоративная культура</a:t>
            </a:r>
          </a:p>
          <a:p>
            <a:pPr>
              <a:buAutoNum type="arabicPeriod"/>
            </a:pPr>
            <a:r>
              <a:rPr lang="ru-RU" sz="2000" dirty="0" smtClean="0">
                <a:ln w="1905"/>
              </a:rPr>
              <a:t>Риск – дело благородное</a:t>
            </a:r>
          </a:p>
          <a:p>
            <a:pPr>
              <a:buAutoNum type="arabicPeriod"/>
            </a:pPr>
            <a:endParaRPr lang="ru-RU" sz="2000" dirty="0">
              <a:ln w="1905"/>
            </a:endParaRPr>
          </a:p>
          <a:p>
            <a:pPr algn="ctr"/>
            <a:r>
              <a:rPr lang="en-US" sz="3000" dirty="0" err="1" smtClean="0">
                <a:ln w="1905"/>
              </a:rPr>
              <a:t>Критерий</a:t>
            </a:r>
            <a:r>
              <a:rPr lang="en-US" sz="3000" dirty="0" smtClean="0">
                <a:ln w="1905"/>
              </a:rPr>
              <a:t> </a:t>
            </a:r>
            <a:r>
              <a:rPr lang="en-US" sz="3000" dirty="0" err="1">
                <a:ln w="1905"/>
              </a:rPr>
              <a:t>поиска</a:t>
            </a:r>
            <a:r>
              <a:rPr lang="en-US" sz="3000" dirty="0">
                <a:ln w="1905"/>
              </a:rPr>
              <a:t> </a:t>
            </a:r>
            <a:r>
              <a:rPr lang="ru-RU" sz="3000" dirty="0">
                <a:ln w="1905"/>
              </a:rPr>
              <a:t>работы </a:t>
            </a:r>
            <a:r>
              <a:rPr lang="en-US" sz="3000" dirty="0" err="1">
                <a:ln w="1905"/>
              </a:rPr>
              <a:t>может</a:t>
            </a:r>
            <a:r>
              <a:rPr lang="en-US" sz="3000" dirty="0">
                <a:ln w="1905"/>
              </a:rPr>
              <a:t> </a:t>
            </a:r>
            <a:r>
              <a:rPr lang="en-US" sz="3000" dirty="0" err="1">
                <a:ln w="1905"/>
              </a:rPr>
              <a:t>быть</a:t>
            </a:r>
            <a:r>
              <a:rPr lang="en-US" sz="3000" dirty="0">
                <a:ln w="1905"/>
              </a:rPr>
              <a:t> </a:t>
            </a:r>
            <a:r>
              <a:rPr lang="en-US" sz="3000" dirty="0" err="1" smtClean="0">
                <a:ln w="1905"/>
              </a:rPr>
              <a:t>любой</a:t>
            </a:r>
            <a:r>
              <a:rPr lang="ru-RU" sz="3000" dirty="0">
                <a:ln w="1905"/>
              </a:rPr>
              <a:t>!</a:t>
            </a:r>
            <a:r>
              <a:rPr lang="en-US" sz="3000" dirty="0" smtClean="0">
                <a:ln w="1905"/>
              </a:rPr>
              <a:t> </a:t>
            </a:r>
            <a:endParaRPr lang="ru-RU" sz="3000" dirty="0">
              <a:ln w="1905"/>
            </a:endParaRPr>
          </a:p>
          <a:p>
            <a:pPr>
              <a:buAutoNum type="arabicPeriod"/>
            </a:pPr>
            <a:endParaRPr lang="en-US" sz="2000" dirty="0">
              <a:ln w="1905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5360" y="5181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 каким критериям оценить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1567</TotalTime>
  <Words>1013</Words>
  <Application>Microsoft Office PowerPoint</Application>
  <PresentationFormat>Экран (4:3)</PresentationFormat>
  <Paragraphs>196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Angles</vt:lpstr>
      <vt:lpstr>    Первое впечатление.  На что обращают внимание HR,  решая судьбу соискателя</vt:lpstr>
      <vt:lpstr>содержание</vt:lpstr>
      <vt:lpstr>Куда податься</vt:lpstr>
      <vt:lpstr>Презентация PowerPoint</vt:lpstr>
      <vt:lpstr>Консалтинг</vt:lpstr>
      <vt:lpstr>Реальный сектор</vt:lpstr>
      <vt:lpstr>как? </vt:lpstr>
      <vt:lpstr>как? </vt:lpstr>
      <vt:lpstr>Выбираем компанию</vt:lpstr>
      <vt:lpstr>Выбираем компанию</vt:lpstr>
      <vt:lpstr>Кто помешает? </vt:lpstr>
      <vt:lpstr>Резюме – начнем с ошибок</vt:lpstr>
      <vt:lpstr>Неудачные резюме</vt:lpstr>
      <vt:lpstr>Неудачные резюме - 2</vt:lpstr>
      <vt:lpstr>Неудачные фото </vt:lpstr>
      <vt:lpstr>Оригинальные резюме</vt:lpstr>
      <vt:lpstr>Оригинальные резюме - 2</vt:lpstr>
      <vt:lpstr>Резюме</vt:lpstr>
      <vt:lpstr>Пример </vt:lpstr>
      <vt:lpstr>Пример </vt:lpstr>
      <vt:lpstr>Сопроводительное письмо</vt:lpstr>
      <vt:lpstr>Презентация PowerPoint</vt:lpstr>
      <vt:lpstr>Презентация PowerPoint</vt:lpstr>
      <vt:lpstr>Телефонный звонок – тест на адекватность</vt:lpstr>
      <vt:lpstr>Полезные Социальные сети</vt:lpstr>
      <vt:lpstr>Вредные социальные сети</vt:lpstr>
      <vt:lpstr> Социальные сети – не вырубишь топором</vt:lpstr>
      <vt:lpstr>И в заключение </vt:lpstr>
      <vt:lpstr>успеха!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работы: Challenge </dc:title>
  <dc:creator>Veronika Bobrova</dc:creator>
  <cp:lastModifiedBy>Боброва Вероника Михайловна</cp:lastModifiedBy>
  <cp:revision>97</cp:revision>
  <dcterms:created xsi:type="dcterms:W3CDTF">2015-09-18T20:11:44Z</dcterms:created>
  <dcterms:modified xsi:type="dcterms:W3CDTF">2015-09-25T08:49:22Z</dcterms:modified>
</cp:coreProperties>
</file>