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4F613-F907-4ABF-8DB5-C546E634F80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994F79-3E67-42C0-87F6-E22FE7B12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2043659"/>
          </a:xfrm>
        </p:spPr>
        <p:txBody>
          <a:bodyPr>
            <a:normAutofit/>
          </a:bodyPr>
          <a:lstStyle/>
          <a:p>
            <a:r>
              <a:rPr lang="en-US" sz="3600" b="1" dirty="0"/>
              <a:t>The Global </a:t>
            </a:r>
            <a:r>
              <a:rPr lang="en-US" sz="3600" b="1" dirty="0" smtClean="0"/>
              <a:t>Trust and Foundation </a:t>
            </a:r>
            <a:r>
              <a:rPr lang="en-US" sz="3600" b="1" dirty="0"/>
              <a:t>Development </a:t>
            </a:r>
            <a:r>
              <a:rPr lang="en-US" sz="3600" b="1" dirty="0" smtClean="0"/>
              <a:t>– History </a:t>
            </a:r>
            <a:r>
              <a:rPr lang="en-US" sz="3600" b="1" dirty="0"/>
              <a:t>and Prospects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869160"/>
            <a:ext cx="8424936" cy="175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Magomet</a:t>
            </a:r>
            <a:r>
              <a:rPr lang="en-US" dirty="0" smtClean="0"/>
              <a:t> </a:t>
            </a:r>
            <a:r>
              <a:rPr lang="en-US" dirty="0" err="1" smtClean="0"/>
              <a:t>Yandiev</a:t>
            </a:r>
            <a:endParaRPr lang="ru-RU" dirty="0"/>
          </a:p>
          <a:p>
            <a:r>
              <a:rPr lang="en-US" sz="2000" dirty="0" err="1" smtClean="0"/>
              <a:t>Lomonosov</a:t>
            </a:r>
            <a:r>
              <a:rPr lang="en-US" sz="2000" dirty="0" smtClean="0"/>
              <a:t> </a:t>
            </a:r>
            <a:r>
              <a:rPr lang="en-US" sz="2000" dirty="0"/>
              <a:t>Moscow State University, </a:t>
            </a:r>
            <a:r>
              <a:rPr lang="en-US" sz="2000" dirty="0" smtClean="0"/>
              <a:t> </a:t>
            </a:r>
            <a:endParaRPr lang="ru-RU" sz="2000" dirty="0"/>
          </a:p>
          <a:p>
            <a:r>
              <a:rPr lang="en-US" sz="2000" dirty="0"/>
              <a:t>Russian Academy of National Economy and Public Administration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International Conference on </a:t>
            </a:r>
            <a:r>
              <a:rPr lang="en-US" dirty="0" err="1" smtClean="0"/>
              <a:t>Waqf</a:t>
            </a:r>
            <a:r>
              <a:rPr lang="en-US" dirty="0" smtClean="0"/>
              <a:t> </a:t>
            </a:r>
            <a:r>
              <a:rPr lang="en-US" dirty="0" smtClean="0"/>
              <a:t>, Trust and Endowment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for the Global Economy, 28 September - 1 October 2015, Moscow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Вакф </a:t>
            </a:r>
            <a:r>
              <a:rPr lang="en-US" sz="3200" b="1" dirty="0" smtClean="0"/>
              <a:t>- </a:t>
            </a:r>
            <a:r>
              <a:rPr lang="ru-RU" sz="3200" b="1" dirty="0" smtClean="0"/>
              <a:t>это всемирная история добрых дел</a:t>
            </a:r>
            <a:br>
              <a:rPr lang="ru-RU" sz="3200" b="1" dirty="0" smtClean="0"/>
            </a:br>
            <a:r>
              <a:rPr lang="en-US" sz="2400" b="1" dirty="0" err="1" smtClean="0"/>
              <a:t>Waqf</a:t>
            </a:r>
            <a:r>
              <a:rPr lang="en-US" sz="2400" b="1" dirty="0" smtClean="0"/>
              <a:t> Is a World History Of Good Deeds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 We Need a </a:t>
            </a:r>
            <a:r>
              <a:rPr lang="en-US" dirty="0" err="1" smtClean="0"/>
              <a:t>Waqf</a:t>
            </a:r>
            <a:r>
              <a:rPr lang="en-US" dirty="0" smtClean="0"/>
              <a:t> In Social State?</a:t>
            </a:r>
          </a:p>
          <a:p>
            <a:endParaRPr lang="en-US" dirty="0" smtClean="0"/>
          </a:p>
          <a:p>
            <a:r>
              <a:rPr lang="en-US" dirty="0" smtClean="0"/>
              <a:t>Should We Ask Government to Return the </a:t>
            </a:r>
            <a:r>
              <a:rPr lang="en-US" dirty="0" err="1" smtClean="0"/>
              <a:t>Waqf</a:t>
            </a:r>
            <a:r>
              <a:rPr lang="en-US" dirty="0" smtClean="0"/>
              <a:t> Property Confiscated by Soviet Regime?</a:t>
            </a:r>
          </a:p>
          <a:p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err="1" smtClean="0"/>
              <a:t>Waqf</a:t>
            </a:r>
            <a:r>
              <a:rPr lang="en-US" dirty="0" smtClean="0"/>
              <a:t> Exist In Isolation From an Islamic Economics and Finance?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Нужен ли Вакф в социальном государстве?</a:t>
            </a:r>
          </a:p>
          <a:p>
            <a:endParaRPr lang="ru-RU" dirty="0"/>
          </a:p>
          <a:p>
            <a:r>
              <a:rPr lang="ru-RU" dirty="0" smtClean="0"/>
              <a:t>Нужно ли возвращать имущество Вакфа, конфискованное советской властью</a:t>
            </a:r>
            <a:r>
              <a:rPr lang="ru-RU" dirty="0" smtClean="0"/>
              <a:t>?</a:t>
            </a:r>
          </a:p>
          <a:p>
            <a:endParaRPr lang="ru-RU" sz="1900" dirty="0" smtClean="0"/>
          </a:p>
          <a:p>
            <a:endParaRPr lang="ru-RU" dirty="0"/>
          </a:p>
          <a:p>
            <a:r>
              <a:rPr lang="ru-RU" dirty="0" smtClean="0"/>
              <a:t>Может ли Вакф существовать в отрыве от исламской экономики и финансов?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prodigypianostudios.com/eclecticpianoexperience/wp-content/uploads/2011/10/bigstock_Scalpel_55625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886973"/>
            <a:ext cx="3000428" cy="197102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Вакф </a:t>
            </a:r>
            <a:r>
              <a:rPr lang="en-US" sz="3200" b="1" dirty="0" smtClean="0"/>
              <a:t>- </a:t>
            </a:r>
            <a:r>
              <a:rPr lang="ru-RU" sz="3200" b="1" dirty="0" smtClean="0"/>
              <a:t>это всемирная история добрых дел</a:t>
            </a:r>
            <a:br>
              <a:rPr lang="ru-RU" sz="3200" b="1" dirty="0" smtClean="0"/>
            </a:br>
            <a:r>
              <a:rPr lang="en-US" sz="2400" b="1" dirty="0" err="1" smtClean="0"/>
              <a:t>Waqf</a:t>
            </a:r>
            <a:r>
              <a:rPr lang="en-US" sz="2400" b="1" dirty="0" smtClean="0"/>
              <a:t> Is a World History Of Good Deeds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Do We Need a </a:t>
            </a:r>
            <a:r>
              <a:rPr lang="en-US" sz="2400" u="sng" dirty="0" err="1" smtClean="0"/>
              <a:t>Waqf</a:t>
            </a:r>
            <a:r>
              <a:rPr lang="en-US" sz="2400" u="sng" dirty="0" smtClean="0"/>
              <a:t> In Social State?</a:t>
            </a:r>
            <a:endParaRPr lang="ru-RU" sz="2400" u="sng" dirty="0" smtClean="0"/>
          </a:p>
          <a:p>
            <a:endParaRPr lang="ru-RU" sz="2400" dirty="0"/>
          </a:p>
          <a:p>
            <a:r>
              <a:rPr lang="en-US" sz="2400" dirty="0" smtClean="0"/>
              <a:t>Yes, We Need It</a:t>
            </a:r>
          </a:p>
          <a:p>
            <a:r>
              <a:rPr lang="en-US" sz="2400" dirty="0" smtClean="0"/>
              <a:t>It </a:t>
            </a:r>
            <a:r>
              <a:rPr lang="en-US" sz="2400" dirty="0" smtClean="0"/>
              <a:t>Is a Tool For Solving Problems Of Small Towns And Small Diasporas In Big Cities</a:t>
            </a:r>
            <a:endParaRPr lang="en-US" sz="24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u="sng" dirty="0" smtClean="0"/>
              <a:t>Нужен ли Вакф в социальном государстве?</a:t>
            </a:r>
          </a:p>
          <a:p>
            <a:endParaRPr lang="en-US" sz="2400" dirty="0" smtClean="0"/>
          </a:p>
          <a:p>
            <a:r>
              <a:rPr lang="ru-RU" sz="2400" dirty="0" smtClean="0"/>
              <a:t>Да, нужен</a:t>
            </a:r>
          </a:p>
          <a:p>
            <a:r>
              <a:rPr lang="ru-RU" sz="2400" dirty="0" smtClean="0"/>
              <a:t>Это инструмент решения проблем небольших населенных пунктов и небольших диаспор в больших городах</a:t>
            </a:r>
            <a:endParaRPr lang="ru-RU" sz="2400" dirty="0"/>
          </a:p>
        </p:txBody>
      </p:sp>
      <p:pic>
        <p:nvPicPr>
          <p:cNvPr id="3074" name="Picture 2" descr="http://igraver.ucoz.com/Zatochka/top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301208"/>
            <a:ext cx="2761321" cy="1078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Вакф </a:t>
            </a:r>
            <a:r>
              <a:rPr lang="en-US" sz="3200" b="1" dirty="0" smtClean="0"/>
              <a:t>- </a:t>
            </a:r>
            <a:r>
              <a:rPr lang="ru-RU" sz="3200" b="1" dirty="0" smtClean="0"/>
              <a:t>это всемирная история добрых дел</a:t>
            </a:r>
            <a:br>
              <a:rPr lang="ru-RU" sz="3200" b="1" dirty="0" smtClean="0"/>
            </a:br>
            <a:r>
              <a:rPr lang="en-US" sz="2400" b="1" dirty="0" err="1" smtClean="0"/>
              <a:t>Waqf</a:t>
            </a:r>
            <a:r>
              <a:rPr lang="en-US" sz="2400" b="1" dirty="0" smtClean="0"/>
              <a:t> Is a World History Of Good Deeds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Should We Ask Government to Return the </a:t>
            </a:r>
            <a:r>
              <a:rPr lang="en-US" sz="2400" u="sng" dirty="0" err="1" smtClean="0"/>
              <a:t>Waqf</a:t>
            </a:r>
            <a:r>
              <a:rPr lang="en-US" sz="2400" u="sng" dirty="0" smtClean="0"/>
              <a:t> Property Confiscated by Soviet Regime?</a:t>
            </a:r>
          </a:p>
          <a:p>
            <a:endParaRPr lang="ru-RU" dirty="0" smtClean="0"/>
          </a:p>
          <a:p>
            <a:r>
              <a:rPr lang="en-US" sz="2400" dirty="0" smtClean="0"/>
              <a:t>No</a:t>
            </a:r>
          </a:p>
          <a:p>
            <a:r>
              <a:rPr lang="en-US" sz="2400" dirty="0" smtClean="0"/>
              <a:t>Over the Past 25 Years, Russia Returned Their Debts To the Religion</a:t>
            </a:r>
            <a:r>
              <a:rPr lang="ru-RU" sz="2400" dirty="0" smtClean="0"/>
              <a:t> </a:t>
            </a:r>
            <a:r>
              <a:rPr lang="en-US" sz="2400" dirty="0" smtClean="0"/>
              <a:t>on the Whole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u="sng" dirty="0" smtClean="0"/>
              <a:t>Нужно ли возвращать имущество Вакфа, конфискованное советской властью?</a:t>
            </a:r>
          </a:p>
          <a:p>
            <a:endParaRPr lang="ru-RU" dirty="0" smtClean="0"/>
          </a:p>
          <a:p>
            <a:r>
              <a:rPr lang="ru-RU" sz="2400" dirty="0" smtClean="0"/>
              <a:t>Нет</a:t>
            </a:r>
          </a:p>
          <a:p>
            <a:r>
              <a:rPr lang="ru-RU" sz="2400" dirty="0" smtClean="0"/>
              <a:t>За последние 25 лет государство во многом вернуло свои долги религии</a:t>
            </a:r>
            <a:endParaRPr lang="ru-RU" sz="2400" dirty="0"/>
          </a:p>
        </p:txBody>
      </p:sp>
      <p:pic>
        <p:nvPicPr>
          <p:cNvPr id="2050" name="Picture 2" descr="http://cs622022.vk.me/v622022716/3abe0/RT-ruQ28_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308725"/>
            <a:ext cx="2411760" cy="1549275"/>
          </a:xfrm>
          <a:prstGeom prst="rect">
            <a:avLst/>
          </a:prstGeom>
          <a:noFill/>
        </p:spPr>
      </p:pic>
      <p:pic>
        <p:nvPicPr>
          <p:cNvPr id="2052" name="Picture 4" descr="http://i.t30p.ru/I-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633864"/>
            <a:ext cx="1582082" cy="1224136"/>
          </a:xfrm>
          <a:prstGeom prst="rect">
            <a:avLst/>
          </a:prstGeom>
          <a:noFill/>
        </p:spPr>
      </p:pic>
      <p:pic>
        <p:nvPicPr>
          <p:cNvPr id="2054" name="Picture 6" descr="http://dinaserdalo.com/wp-content/uploads/2014/01/0_69cbe_259c3d1f_XXXL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823965"/>
            <a:ext cx="1566719" cy="1034035"/>
          </a:xfrm>
          <a:prstGeom prst="rect">
            <a:avLst/>
          </a:prstGeom>
          <a:noFill/>
        </p:spPr>
      </p:pic>
      <p:pic>
        <p:nvPicPr>
          <p:cNvPr id="2056" name="Picture 8" descr="http://static.wixstatic.com/media/9b6b4f_63589d791da6480da3ee2799542ef48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5945901"/>
            <a:ext cx="1368152" cy="912100"/>
          </a:xfrm>
          <a:prstGeom prst="rect">
            <a:avLst/>
          </a:prstGeom>
          <a:noFill/>
        </p:spPr>
      </p:pic>
      <p:pic>
        <p:nvPicPr>
          <p:cNvPr id="6146" name="Picture 2" descr="http://gudpk.gtts.proffi95.ru/images/photos/medium/f6a73d5492d988418e0aa02cd818a4a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993904"/>
            <a:ext cx="1583775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Вакф </a:t>
            </a:r>
            <a:r>
              <a:rPr lang="en-US" sz="3200" b="1" dirty="0" smtClean="0"/>
              <a:t>- </a:t>
            </a:r>
            <a:r>
              <a:rPr lang="ru-RU" sz="3200" b="1" dirty="0" smtClean="0"/>
              <a:t>это всемирная история добрых дел</a:t>
            </a:r>
            <a:br>
              <a:rPr lang="ru-RU" sz="3200" b="1" dirty="0" smtClean="0"/>
            </a:br>
            <a:r>
              <a:rPr lang="en-US" sz="2400" b="1" dirty="0" err="1" smtClean="0"/>
              <a:t>Waqf</a:t>
            </a:r>
            <a:r>
              <a:rPr lang="en-US" sz="2400" b="1" dirty="0" smtClean="0"/>
              <a:t> Is a World History Of Good Deeds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Can </a:t>
            </a:r>
            <a:r>
              <a:rPr lang="en-US" sz="2400" dirty="0" err="1" smtClean="0"/>
              <a:t>Waqf</a:t>
            </a:r>
            <a:r>
              <a:rPr lang="en-US" sz="2400" dirty="0" smtClean="0"/>
              <a:t> Exist In Isolation From </a:t>
            </a:r>
            <a:r>
              <a:rPr lang="en-US" sz="2400" dirty="0" smtClean="0"/>
              <a:t>Islamic </a:t>
            </a:r>
            <a:r>
              <a:rPr lang="en-US" sz="2400" dirty="0" smtClean="0"/>
              <a:t>Economics and Finance?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en-US" sz="2400" dirty="0" smtClean="0"/>
              <a:t>No, It Can’t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Может Вакф существовать в отрыве от исламской экономики и финансов?</a:t>
            </a:r>
          </a:p>
          <a:p>
            <a:endParaRPr lang="ru-RU" sz="2400" dirty="0" smtClean="0"/>
          </a:p>
          <a:p>
            <a:r>
              <a:rPr lang="ru-RU" sz="2400" dirty="0" smtClean="0"/>
              <a:t>Нет, не может</a:t>
            </a:r>
            <a:endParaRPr lang="ru-RU" sz="2400" dirty="0"/>
          </a:p>
        </p:txBody>
      </p:sp>
      <p:pic>
        <p:nvPicPr>
          <p:cNvPr id="1029" name="Picture 5" descr="http://cs614930.vk.me/v614930430/11e40/ZSUTRu5Kkq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01918"/>
            <a:ext cx="2160240" cy="1456082"/>
          </a:xfrm>
          <a:prstGeom prst="rect">
            <a:avLst/>
          </a:prstGeom>
          <a:noFill/>
        </p:spPr>
      </p:pic>
      <p:pic>
        <p:nvPicPr>
          <p:cNvPr id="1031" name="Picture 7" descr="http://vvags.student43.ru/pictures/news9/27032013-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6489" y="4869160"/>
            <a:ext cx="1847511" cy="853723"/>
          </a:xfrm>
          <a:prstGeom prst="rect">
            <a:avLst/>
          </a:prstGeom>
          <a:noFill/>
        </p:spPr>
      </p:pic>
      <p:pic>
        <p:nvPicPr>
          <p:cNvPr id="1027" name="Picture 3" descr="http://islamrb.ru/wp-content/uploads/2014/04/amal_f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3800" y="5825532"/>
            <a:ext cx="1800200" cy="1032468"/>
          </a:xfrm>
          <a:prstGeom prst="rect">
            <a:avLst/>
          </a:prstGeom>
          <a:noFill/>
        </p:spPr>
      </p:pic>
      <p:pic>
        <p:nvPicPr>
          <p:cNvPr id="1033" name="Picture 9" descr="http://www.muslimeco.ru/images/docs/1_1117_larina_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4149080"/>
            <a:ext cx="2736304" cy="963181"/>
          </a:xfrm>
          <a:prstGeom prst="rect">
            <a:avLst/>
          </a:prstGeom>
          <a:noFill/>
        </p:spPr>
      </p:pic>
      <p:pic>
        <p:nvPicPr>
          <p:cNvPr id="1035" name="Picture 11" descr="http://www.dbaproekt.ru/images/slide/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29200"/>
            <a:ext cx="4859959" cy="1628800"/>
          </a:xfrm>
          <a:prstGeom prst="rect">
            <a:avLst/>
          </a:prstGeom>
          <a:noFill/>
        </p:spPr>
      </p:pic>
      <p:pic>
        <p:nvPicPr>
          <p:cNvPr id="5122" name="Picture 2" descr="https://www.akbars.ru/local/templates/abb/img/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4437112"/>
            <a:ext cx="1905000" cy="847725"/>
          </a:xfrm>
          <a:prstGeom prst="rect">
            <a:avLst/>
          </a:prstGeom>
          <a:noFill/>
        </p:spPr>
      </p:pic>
      <p:pic>
        <p:nvPicPr>
          <p:cNvPr id="5124" name="Picture 4" descr="http://islameconomy.ru/bitrix/templates/crief/img/logo_retina_ru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180528" y="3997928"/>
            <a:ext cx="2464550" cy="1080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Исламская экономика и финансы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2400" b="1" dirty="0" smtClean="0"/>
              <a:t> Islamic Economics and Finance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Constitution and </a:t>
            </a:r>
            <a:r>
              <a:rPr lang="en-US" sz="2400" dirty="0" err="1" smtClean="0"/>
              <a:t>Sharia</a:t>
            </a:r>
            <a:endParaRPr lang="ru-RU" sz="2400" dirty="0" smtClean="0"/>
          </a:p>
          <a:p>
            <a:r>
              <a:rPr lang="en-US" sz="2400" dirty="0" err="1" smtClean="0"/>
              <a:t>Halal</a:t>
            </a:r>
            <a:r>
              <a:rPr lang="en-US" sz="2400" dirty="0" smtClean="0"/>
              <a:t> and Islamic Finance</a:t>
            </a:r>
            <a:endParaRPr lang="ru-RU" sz="2400" dirty="0" smtClean="0"/>
          </a:p>
          <a:p>
            <a:r>
              <a:rPr lang="en-US" sz="2400" dirty="0" smtClean="0"/>
              <a:t>Analogue of Libor</a:t>
            </a:r>
            <a:endParaRPr lang="ru-RU" sz="2400" dirty="0" smtClean="0"/>
          </a:p>
          <a:p>
            <a:r>
              <a:rPr lang="en-US" sz="2400" dirty="0" smtClean="0"/>
              <a:t>Central Bank and Islamic Bank</a:t>
            </a:r>
            <a:endParaRPr lang="ru-RU" sz="2400" dirty="0" smtClean="0"/>
          </a:p>
          <a:p>
            <a:r>
              <a:rPr lang="en-US" sz="2400" dirty="0" smtClean="0"/>
              <a:t>Islamic Interbank Market</a:t>
            </a:r>
            <a:endParaRPr lang="ru-RU" sz="2400" dirty="0" smtClean="0"/>
          </a:p>
          <a:p>
            <a:r>
              <a:rPr lang="en-US" sz="2400" dirty="0" smtClean="0"/>
              <a:t>Islamic Stock Exchange</a:t>
            </a:r>
            <a:endParaRPr lang="ru-RU" sz="2400" dirty="0" smtClean="0"/>
          </a:p>
          <a:p>
            <a:r>
              <a:rPr lang="en-US" sz="2400" dirty="0" smtClean="0"/>
              <a:t>Valuation of Financial Assets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Конституция и шариат</a:t>
            </a:r>
          </a:p>
          <a:p>
            <a:r>
              <a:rPr lang="ru-RU" sz="2400" dirty="0" err="1" smtClean="0"/>
              <a:t>Халяль</a:t>
            </a:r>
            <a:r>
              <a:rPr lang="ru-RU" sz="2400" dirty="0" smtClean="0"/>
              <a:t> и исламские финансы</a:t>
            </a:r>
          </a:p>
          <a:p>
            <a:r>
              <a:rPr lang="ru-RU" sz="2400" dirty="0" smtClean="0"/>
              <a:t>Аналог ставки Либор</a:t>
            </a:r>
          </a:p>
          <a:p>
            <a:r>
              <a:rPr lang="ru-RU" sz="2400" dirty="0" smtClean="0"/>
              <a:t>Центральный Банк </a:t>
            </a:r>
            <a:r>
              <a:rPr lang="ru-RU" sz="2400" dirty="0" smtClean="0"/>
              <a:t>и исламский банк</a:t>
            </a:r>
          </a:p>
          <a:p>
            <a:r>
              <a:rPr lang="ru-RU" sz="2400" dirty="0" smtClean="0"/>
              <a:t>Исламский рынок </a:t>
            </a:r>
            <a:r>
              <a:rPr lang="ru-RU" sz="2400" dirty="0" smtClean="0"/>
              <a:t>Межбанковских кредитов</a:t>
            </a:r>
            <a:endParaRPr lang="ru-RU" sz="2400" dirty="0" smtClean="0"/>
          </a:p>
          <a:p>
            <a:r>
              <a:rPr lang="ru-RU" sz="2400" dirty="0" smtClean="0"/>
              <a:t>Исламская биржа</a:t>
            </a:r>
          </a:p>
          <a:p>
            <a:r>
              <a:rPr lang="ru-RU" sz="2400" dirty="0" smtClean="0"/>
              <a:t>Оценка стоимости финансовых активов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Исламская экономика и финансы</a:t>
            </a:r>
            <a:br>
              <a:rPr lang="ru-RU" sz="3200" b="1" dirty="0" smtClean="0"/>
            </a:br>
            <a:r>
              <a:rPr lang="en-US" sz="2400" b="1" dirty="0" smtClean="0"/>
              <a:t> Islamic Economics and Finance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464496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Islamic Finance Commission at the Russian Council of Federation</a:t>
            </a:r>
            <a:endParaRPr lang="ru-RU" sz="2400" dirty="0" smtClean="0"/>
          </a:p>
          <a:p>
            <a:r>
              <a:rPr lang="en-US" sz="2400" dirty="0" smtClean="0"/>
              <a:t>IBFDF</a:t>
            </a:r>
            <a:endParaRPr lang="ru-RU" sz="2400" dirty="0" smtClean="0"/>
          </a:p>
          <a:p>
            <a:r>
              <a:rPr lang="en-US" sz="2400" dirty="0" smtClean="0"/>
              <a:t>RAEIF</a:t>
            </a:r>
            <a:endParaRPr lang="ru-RU" sz="2400" dirty="0" smtClean="0"/>
          </a:p>
          <a:p>
            <a:r>
              <a:rPr lang="en-US" sz="2400" dirty="0" smtClean="0"/>
              <a:t>National Rating Agency</a:t>
            </a:r>
          </a:p>
          <a:p>
            <a:r>
              <a:rPr lang="en-US" sz="2400" dirty="0" smtClean="0"/>
              <a:t>Islamic Finance Center at Moscow University</a:t>
            </a:r>
          </a:p>
          <a:p>
            <a:r>
              <a:rPr lang="en-US" sz="2400" dirty="0" smtClean="0"/>
              <a:t>Financial Institutions</a:t>
            </a:r>
            <a:endParaRPr lang="ru-RU" sz="2400" dirty="0" smtClean="0"/>
          </a:p>
          <a:p>
            <a:endParaRPr lang="en-US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628800"/>
            <a:ext cx="4038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Рабочая группа при Совете Федерации РФ</a:t>
            </a:r>
          </a:p>
          <a:p>
            <a:endParaRPr lang="ru-RU" sz="1800" dirty="0" smtClean="0"/>
          </a:p>
          <a:p>
            <a:r>
              <a:rPr lang="en-US" sz="2400" dirty="0" smtClean="0"/>
              <a:t>IBFDF</a:t>
            </a:r>
            <a:endParaRPr lang="ru-RU" sz="2400" dirty="0" smtClean="0"/>
          </a:p>
          <a:p>
            <a:r>
              <a:rPr lang="ru-RU" sz="2400" dirty="0" smtClean="0"/>
              <a:t>РАЭИФ</a:t>
            </a:r>
          </a:p>
          <a:p>
            <a:r>
              <a:rPr lang="ru-RU" sz="2400" dirty="0" smtClean="0"/>
              <a:t>НРА</a:t>
            </a:r>
          </a:p>
          <a:p>
            <a:r>
              <a:rPr lang="ru-RU" sz="2400" dirty="0" smtClean="0"/>
              <a:t>Центр непроцентных </a:t>
            </a:r>
            <a:r>
              <a:rPr lang="ru-RU" sz="2400" dirty="0" smtClean="0"/>
              <a:t>финансовых отношений </a:t>
            </a:r>
            <a:r>
              <a:rPr lang="ru-RU" sz="2400" dirty="0" smtClean="0"/>
              <a:t>при ЭФ МГУ</a:t>
            </a:r>
          </a:p>
          <a:p>
            <a:r>
              <a:rPr lang="ru-RU" sz="2400" dirty="0" smtClean="0"/>
              <a:t>Финансовые институты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даст Вакф экономике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What Will Give </a:t>
            </a:r>
            <a:r>
              <a:rPr lang="en-US" sz="2700" dirty="0" err="1" smtClean="0"/>
              <a:t>Waqf</a:t>
            </a:r>
            <a:r>
              <a:rPr lang="en-US" sz="2700" dirty="0" smtClean="0"/>
              <a:t> the Economy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Con: Decrease the Number of Assets in Commercial Turnover</a:t>
            </a:r>
          </a:p>
          <a:p>
            <a:endParaRPr lang="en-US" dirty="0" smtClean="0"/>
          </a:p>
          <a:p>
            <a:r>
              <a:rPr lang="en-US" dirty="0" smtClean="0"/>
              <a:t>Pro: Generated a Steady Cash Flow of Money or Services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Минус: сократится количество активов в коммерческом обороте</a:t>
            </a:r>
          </a:p>
          <a:p>
            <a:endParaRPr lang="ru-RU" dirty="0" smtClean="0"/>
          </a:p>
          <a:p>
            <a:r>
              <a:rPr lang="ru-RU" dirty="0" smtClean="0"/>
              <a:t>Плюс</a:t>
            </a:r>
            <a:r>
              <a:rPr lang="ru-RU" dirty="0" smtClean="0"/>
              <a:t>: генерируется стабильный поток денег или услуг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7724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dirty="0" smtClean="0"/>
              <a:t>Спасибо за внимание</a:t>
            </a:r>
            <a:r>
              <a:rPr lang="en-US" sz="5300" dirty="0" smtClean="0"/>
              <a:t>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Thank you for attention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3645024"/>
            <a:ext cx="7772400" cy="1140147"/>
          </a:xfrm>
        </p:spPr>
        <p:txBody>
          <a:bodyPr/>
          <a:lstStyle/>
          <a:p>
            <a:pPr algn="ctr"/>
            <a:r>
              <a:rPr lang="en-US" sz="2400" b="1" dirty="0" smtClean="0"/>
              <a:t>mag2097@mail.ru</a:t>
            </a:r>
            <a:endParaRPr lang="ru-RU" sz="2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290</TotalTime>
  <Words>405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The Global Trust and Foundation Development – History and Prospects</vt:lpstr>
      <vt:lpstr>Вакф - это всемирная история добрых дел Waqf Is a World History Of Good Deeds</vt:lpstr>
      <vt:lpstr>Вакф - это всемирная история добрых дел Waqf Is a World History Of Good Deeds</vt:lpstr>
      <vt:lpstr>Вакф - это всемирная история добрых дел Waqf Is a World History Of Good Deeds</vt:lpstr>
      <vt:lpstr>Вакф - это всемирная история добрых дел Waqf Is a World History Of Good Deeds</vt:lpstr>
      <vt:lpstr>Исламская экономика и финансы  Islamic Economics and Finance </vt:lpstr>
      <vt:lpstr>Исламская экономика и финансы  Islamic Economics and Finance </vt:lpstr>
      <vt:lpstr>Что даст Вакф экономике What Will Give Waqf the Economy</vt:lpstr>
      <vt:lpstr>Спасибо за внимание!   Thank you for attention!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MSU</dc:creator>
  <cp:lastModifiedBy>MSU</cp:lastModifiedBy>
  <cp:revision>36</cp:revision>
  <dcterms:created xsi:type="dcterms:W3CDTF">2015-09-26T06:51:34Z</dcterms:created>
  <dcterms:modified xsi:type="dcterms:W3CDTF">2015-09-27T06:42:53Z</dcterms:modified>
</cp:coreProperties>
</file>