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3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6FBD5E-23EE-4856-95FA-9A24EE71D775}" type="datetimeFigureOut">
              <a:rPr lang="ru-RU" smtClean="0"/>
              <a:pPr/>
              <a:t>12.06.2015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ACA684-D7B8-4B65-A512-5592CE4D44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6FBD5E-23EE-4856-95FA-9A24EE71D775}" type="datetimeFigureOut">
              <a:rPr lang="ru-RU" smtClean="0"/>
              <a:pPr/>
              <a:t>12.06.2015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ACA684-D7B8-4B65-A512-5592CE4D44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6FBD5E-23EE-4856-95FA-9A24EE71D775}" type="datetimeFigureOut">
              <a:rPr lang="ru-RU" smtClean="0"/>
              <a:pPr/>
              <a:t>12.06.2015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ACA684-D7B8-4B65-A512-5592CE4D44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6FBD5E-23EE-4856-95FA-9A24EE71D775}" type="datetimeFigureOut">
              <a:rPr lang="ru-RU" smtClean="0"/>
              <a:pPr/>
              <a:t>12.06.2015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ACA684-D7B8-4B65-A512-5592CE4D44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6FBD5E-23EE-4856-95FA-9A24EE71D775}" type="datetimeFigureOut">
              <a:rPr lang="ru-RU" smtClean="0"/>
              <a:pPr/>
              <a:t>12.06.2015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ACA684-D7B8-4B65-A512-5592CE4D44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6FBD5E-23EE-4856-95FA-9A24EE71D775}" type="datetimeFigureOut">
              <a:rPr lang="ru-RU" smtClean="0"/>
              <a:pPr/>
              <a:t>12.06.2015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ACA684-D7B8-4B65-A512-5592CE4D44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6FBD5E-23EE-4856-95FA-9A24EE71D775}" type="datetimeFigureOut">
              <a:rPr lang="ru-RU" smtClean="0"/>
              <a:pPr/>
              <a:t>12.06.2015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ACA684-D7B8-4B65-A512-5592CE4D44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6FBD5E-23EE-4856-95FA-9A24EE71D775}" type="datetimeFigureOut">
              <a:rPr lang="ru-RU" smtClean="0"/>
              <a:pPr/>
              <a:t>12.06.2015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ACA684-D7B8-4B65-A512-5592CE4D44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6FBD5E-23EE-4856-95FA-9A24EE71D775}" type="datetimeFigureOut">
              <a:rPr lang="ru-RU" smtClean="0"/>
              <a:pPr/>
              <a:t>12.06.2015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ACA684-D7B8-4B65-A512-5592CE4D44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6FBD5E-23EE-4856-95FA-9A24EE71D775}" type="datetimeFigureOut">
              <a:rPr lang="ru-RU" smtClean="0"/>
              <a:pPr/>
              <a:t>12.06.2015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ACA684-D7B8-4B65-A512-5592CE4D44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66FBD5E-23EE-4856-95FA-9A24EE71D775}" type="datetimeFigureOut">
              <a:rPr lang="ru-RU" smtClean="0"/>
              <a:pPr/>
              <a:t>12.06.2015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5ACA684-D7B8-4B65-A512-5592CE4D44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66FBD5E-23EE-4856-95FA-9A24EE71D775}" type="datetimeFigureOut">
              <a:rPr lang="ru-RU" smtClean="0"/>
              <a:pPr/>
              <a:t>12.06.2015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5ACA684-D7B8-4B65-A512-5592CE4D44C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srn.com/author=1278584" TargetMode="External"/><Relationship Id="rId2" Type="http://schemas.openxmlformats.org/officeDocument/2006/relationships/hyperlink" Target="mailto:mag2097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20882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Применение в России</a:t>
            </a:r>
            <a:br>
              <a:rPr lang="ru-RU" b="1" dirty="0" smtClean="0"/>
            </a:br>
            <a:r>
              <a:rPr lang="ru-RU" b="1" dirty="0" smtClean="0"/>
              <a:t>передовых практик банковского регулирования исламских банков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140968"/>
            <a:ext cx="7772400" cy="1508760"/>
          </a:xfrm>
        </p:spPr>
        <p:txBody>
          <a:bodyPr/>
          <a:lstStyle/>
          <a:p>
            <a:r>
              <a:rPr lang="ru-RU" dirty="0" smtClean="0"/>
              <a:t>Магомет Яндиев</a:t>
            </a:r>
          </a:p>
          <a:p>
            <a:r>
              <a:rPr lang="ru-RU" dirty="0" smtClean="0"/>
              <a:t>Экономический факультет</a:t>
            </a:r>
            <a:br>
              <a:rPr lang="ru-RU" dirty="0" smtClean="0"/>
            </a:br>
            <a:r>
              <a:rPr lang="ru-RU" dirty="0" smtClean="0"/>
              <a:t>МГУ им. М.В. Ломоносова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40466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err="1" smtClean="0"/>
              <a:t>КазаньСаммит</a:t>
            </a:r>
            <a:r>
              <a:rPr lang="ru-RU" i="1" dirty="0" smtClean="0"/>
              <a:t> 2015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48680"/>
            <a:ext cx="8496944" cy="557748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ЦБ РФ должен овладеть инструментами управления исламскими финансовыми институтами</a:t>
            </a:r>
          </a:p>
          <a:p>
            <a:endParaRPr lang="ru-RU" dirty="0" smtClean="0"/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ru-RU" dirty="0" smtClean="0"/>
              <a:t>ИФИ отличаются от традиционных и, соответственно, подлежат иным методам </a:t>
            </a:r>
            <a:r>
              <a:rPr lang="ru-RU" dirty="0" smtClean="0"/>
              <a:t>управления</a:t>
            </a:r>
            <a:endParaRPr lang="ru-RU" dirty="0" smtClean="0"/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ru-RU" dirty="0" smtClean="0"/>
              <a:t>ИБ это скорее финансовый посредник и комиссионный </a:t>
            </a:r>
            <a:r>
              <a:rPr lang="ru-RU" dirty="0" smtClean="0"/>
              <a:t>агент, это </a:t>
            </a:r>
            <a:r>
              <a:rPr lang="ru-RU" dirty="0" smtClean="0"/>
              <a:t>скорее </a:t>
            </a:r>
            <a:r>
              <a:rPr lang="ru-RU" dirty="0" err="1" smtClean="0"/>
              <a:t>инвестиционно-сберегательная</a:t>
            </a:r>
            <a:r>
              <a:rPr lang="ru-RU" dirty="0" smtClean="0"/>
              <a:t> </a:t>
            </a:r>
            <a:r>
              <a:rPr lang="ru-RU" dirty="0" smtClean="0"/>
              <a:t>компания, нежели </a:t>
            </a:r>
            <a:r>
              <a:rPr lang="ru-RU" dirty="0" smtClean="0"/>
              <a:t>кредитное </a:t>
            </a:r>
            <a:r>
              <a:rPr lang="ru-RU" dirty="0" smtClean="0"/>
              <a:t>учреждение</a:t>
            </a:r>
            <a:endParaRPr lang="ru-RU" dirty="0" smtClean="0"/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ru-RU" dirty="0" smtClean="0"/>
              <a:t>Поэтому следует уделять повышенное внимание операционным рискам и раскрытию </a:t>
            </a:r>
            <a:r>
              <a:rPr lang="ru-RU" dirty="0" smtClean="0"/>
              <a:t>информации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Три подхода к</a:t>
            </a:r>
            <a:br>
              <a:rPr lang="ru-RU" sz="3200" b="1" dirty="0" smtClean="0"/>
            </a:br>
            <a:r>
              <a:rPr lang="ru-RU" sz="3200" b="1" dirty="0" smtClean="0"/>
              <a:t>регулированию и надзору за ИБ: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ru-RU" sz="1100" dirty="0" smtClean="0"/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ru-RU" dirty="0" smtClean="0"/>
              <a:t>радикальное отличие от традиционного регулирования (Малайзия, Йемен</a:t>
            </a:r>
            <a:r>
              <a:rPr lang="ru-RU" dirty="0" smtClean="0"/>
              <a:t>)</a:t>
            </a:r>
            <a:endParaRPr lang="ru-RU" dirty="0" smtClean="0"/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ru-RU" dirty="0" smtClean="0"/>
              <a:t>традиционное, с небольшими изменениями и спец.правилами (Бахрейн, Катар</a:t>
            </a:r>
            <a:r>
              <a:rPr lang="ru-RU" dirty="0" smtClean="0"/>
              <a:t>)</a:t>
            </a:r>
            <a:endParaRPr lang="ru-RU" dirty="0" smtClean="0"/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ru-RU" dirty="0" smtClean="0"/>
              <a:t>традиционное, но с ИБ заключается спец.соглашение об особенностях регулирования и надзора (Великобритания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500" b="1" dirty="0" smtClean="0"/>
              <a:t>ЦБ должен создать условия для функционирования ИБ:</a:t>
            </a:r>
          </a:p>
          <a:p>
            <a:pPr>
              <a:buNone/>
            </a:pPr>
            <a:endParaRPr lang="ru-RU" sz="2500" dirty="0" smtClean="0"/>
          </a:p>
          <a:p>
            <a:pPr>
              <a:buNone/>
            </a:pPr>
            <a:r>
              <a:rPr lang="ru-RU" sz="2500" i="1" dirty="0" smtClean="0"/>
              <a:t>Нужны краткосрочные финансовые инструменты для:</a:t>
            </a:r>
          </a:p>
          <a:p>
            <a:pPr>
              <a:buFont typeface="Wingdings" pitchFamily="2" charset="2"/>
              <a:buChar char="§"/>
            </a:pPr>
            <a:r>
              <a:rPr lang="ru-RU" sz="2500" dirty="0" smtClean="0"/>
              <a:t>управления рисками</a:t>
            </a:r>
          </a:p>
          <a:p>
            <a:pPr>
              <a:buFont typeface="Wingdings" pitchFamily="2" charset="2"/>
              <a:buChar char="§"/>
            </a:pPr>
            <a:r>
              <a:rPr lang="ru-RU" sz="2500" dirty="0" smtClean="0"/>
              <a:t>определения стоимости риска </a:t>
            </a:r>
          </a:p>
          <a:p>
            <a:pPr>
              <a:buFont typeface="Wingdings" pitchFamily="2" charset="2"/>
              <a:buChar char="§"/>
            </a:pPr>
            <a:r>
              <a:rPr lang="ru-RU" sz="2500" dirty="0" smtClean="0"/>
              <a:t>формирования исламского МБК</a:t>
            </a:r>
          </a:p>
          <a:p>
            <a:pPr>
              <a:buNone/>
            </a:pPr>
            <a:endParaRPr lang="ru-RU" sz="2500" dirty="0" smtClean="0"/>
          </a:p>
          <a:p>
            <a:pPr>
              <a:buNone/>
            </a:pPr>
            <a:r>
              <a:rPr lang="ru-RU" sz="2500" i="1" dirty="0" smtClean="0"/>
              <a:t>На практике управление ликвидностью сектора ИБ это:</a:t>
            </a:r>
          </a:p>
          <a:p>
            <a:pPr>
              <a:buFont typeface="Wingdings" pitchFamily="2" charset="2"/>
              <a:buChar char="§"/>
            </a:pPr>
            <a:r>
              <a:rPr lang="ru-RU" sz="2500" dirty="0" smtClean="0"/>
              <a:t>постоянная избыточная ликвидность</a:t>
            </a:r>
          </a:p>
          <a:p>
            <a:pPr>
              <a:buFont typeface="Wingdings" pitchFamily="2" charset="2"/>
              <a:buChar char="§"/>
            </a:pPr>
            <a:r>
              <a:rPr lang="ru-RU" sz="2500" dirty="0" smtClean="0"/>
              <a:t>сделки </a:t>
            </a:r>
            <a:r>
              <a:rPr lang="ru-RU" sz="2500" dirty="0" err="1" smtClean="0"/>
              <a:t>мурабаха</a:t>
            </a:r>
            <a:r>
              <a:rPr lang="ru-RU" sz="2500" dirty="0" smtClean="0"/>
              <a:t> с ЦБ</a:t>
            </a:r>
          </a:p>
          <a:p>
            <a:pPr>
              <a:buFont typeface="Wingdings" pitchFamily="2" charset="2"/>
              <a:buChar char="§"/>
            </a:pPr>
            <a:r>
              <a:rPr lang="ru-RU" sz="2500" dirty="0" smtClean="0"/>
              <a:t>полумеры и </a:t>
            </a:r>
            <a:r>
              <a:rPr lang="ru-RU" sz="2500" dirty="0" err="1" smtClean="0"/>
              <a:t>псевдоинструменты</a:t>
            </a:r>
            <a:endParaRPr lang="ru-RU" sz="2500" dirty="0" smtClean="0"/>
          </a:p>
          <a:p>
            <a:pPr>
              <a:buFont typeface="Wingdings" pitchFamily="2" charset="2"/>
              <a:buChar char="§"/>
            </a:pPr>
            <a:r>
              <a:rPr lang="ru-RU" sz="2500" dirty="0" smtClean="0"/>
              <a:t>традиционный, процентный подход</a:t>
            </a:r>
          </a:p>
          <a:p>
            <a:endParaRPr lang="ru-RU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6064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i="1" dirty="0" smtClean="0"/>
              <a:t>Нужна</a:t>
            </a:r>
            <a:r>
              <a:rPr lang="ru-RU" dirty="0" smtClean="0"/>
              <a:t> адаптация рекомендаций по управлению рисками в ИБ  (</a:t>
            </a:r>
            <a:r>
              <a:rPr lang="en-US" dirty="0" smtClean="0"/>
              <a:t>IFSB)</a:t>
            </a:r>
            <a:endParaRPr lang="ru-RU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i="1" dirty="0" smtClean="0"/>
              <a:t>Нужна</a:t>
            </a:r>
            <a:r>
              <a:rPr lang="ru-RU" dirty="0" smtClean="0"/>
              <a:t> адаптация стандартов по предоставлению финансовых услуг (</a:t>
            </a:r>
            <a:r>
              <a:rPr lang="en-US" dirty="0" smtClean="0"/>
              <a:t>AAOIFI)</a:t>
            </a:r>
            <a:endParaRPr lang="ru-RU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i="1" dirty="0" smtClean="0"/>
              <a:t>Нужна</a:t>
            </a:r>
            <a:r>
              <a:rPr lang="ru-RU" dirty="0" smtClean="0"/>
              <a:t> адаптация инструментов </a:t>
            </a:r>
            <a:r>
              <a:rPr lang="ru-RU" dirty="0" err="1" smtClean="0"/>
              <a:t>рейтингования</a:t>
            </a:r>
            <a:r>
              <a:rPr lang="ru-RU" dirty="0" smtClean="0"/>
              <a:t> ИФИ (</a:t>
            </a:r>
            <a:r>
              <a:rPr lang="en-US" dirty="0" smtClean="0"/>
              <a:t>IIRA</a:t>
            </a:r>
            <a:r>
              <a:rPr lang="ru-RU" dirty="0" smtClean="0"/>
              <a:t> и др.)</a:t>
            </a:r>
            <a:endParaRPr lang="ru-RU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i="1" dirty="0" smtClean="0"/>
              <a:t>Нужен </a:t>
            </a:r>
            <a:r>
              <a:rPr lang="ru-RU" dirty="0" smtClean="0"/>
              <a:t>институт лицензирования ИБ как механизм доступа к специальным налоговым режимам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i="1" dirty="0" smtClean="0"/>
              <a:t>Необходим</a:t>
            </a:r>
            <a:r>
              <a:rPr lang="ru-RU" dirty="0" smtClean="0"/>
              <a:t> механизм сотрудничества ЦБ с экспертным сообществом по ИФ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Необходимо обеспечить равновесие между эффективностью надзора и развитием отрасли исламских </a:t>
            </a:r>
            <a:r>
              <a:rPr lang="ru-RU" dirty="0" smtClean="0"/>
              <a:t>финансов и </a:t>
            </a:r>
            <a:r>
              <a:rPr lang="ru-RU" dirty="0" smtClean="0"/>
              <a:t>не допустить, чтобы излишне строгий надзор сковывал </a:t>
            </a:r>
            <a:r>
              <a:rPr lang="ru-RU" dirty="0" smtClean="0"/>
              <a:t>развитие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Очевидна очередность: вначале «окна» в банках, страховых и финансовых компаниях, и лишь далее, в будущем, полноценные ИФИ</a:t>
            </a:r>
          </a:p>
          <a:p>
            <a:endParaRPr lang="ru-RU" dirty="0" smtClean="0"/>
          </a:p>
          <a:p>
            <a:r>
              <a:rPr lang="ru-RU" dirty="0" smtClean="0"/>
              <a:t>Цель, которая заинтересует всю страну, не только мусульман: </a:t>
            </a:r>
            <a:r>
              <a:rPr lang="ru-RU" dirty="0" err="1" smtClean="0"/>
              <a:t>машарака</a:t>
            </a:r>
            <a:r>
              <a:rPr lang="ru-RU" dirty="0" smtClean="0"/>
              <a:t> и </a:t>
            </a:r>
            <a:r>
              <a:rPr lang="ru-RU" dirty="0" err="1" smtClean="0"/>
              <a:t>мудараба</a:t>
            </a:r>
            <a:r>
              <a:rPr lang="ru-RU" dirty="0" smtClean="0"/>
              <a:t> для ИЧП, микро и МСП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СПАСИБО ЗА </a:t>
            </a:r>
            <a:r>
              <a:rPr lang="ru-RU" b="1" dirty="0" smtClean="0"/>
              <a:t>ВНИМАНИЕ!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sz="3600" b="1" dirty="0" smtClean="0"/>
          </a:p>
          <a:p>
            <a:pPr algn="ctr">
              <a:buNone/>
            </a:pPr>
            <a:r>
              <a:rPr lang="ru-RU" dirty="0" smtClean="0"/>
              <a:t>Для ваших комментариев:</a:t>
            </a:r>
            <a:endParaRPr lang="ru-RU" dirty="0"/>
          </a:p>
          <a:p>
            <a:pPr algn="ctr">
              <a:buNone/>
            </a:pPr>
            <a:r>
              <a:rPr lang="en-US" sz="3600" b="1" dirty="0" smtClean="0">
                <a:hlinkClick r:id="rId2"/>
              </a:rPr>
              <a:t>mag2097@mail.ru</a:t>
            </a:r>
            <a:endParaRPr lang="en-US" sz="3600" b="1" dirty="0" smtClean="0"/>
          </a:p>
          <a:p>
            <a:pPr algn="ctr"/>
            <a:endParaRPr lang="en-US" dirty="0"/>
          </a:p>
          <a:p>
            <a:pPr algn="ctr">
              <a:buNone/>
            </a:pPr>
            <a:r>
              <a:rPr lang="en-US" dirty="0">
                <a:hlinkClick r:id="rId3"/>
              </a:rPr>
              <a:t>http://ssrn.com/author=1278584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167</TotalTime>
  <Words>269</Words>
  <Application>Microsoft Office PowerPoint</Application>
  <PresentationFormat>Экран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Метро</vt:lpstr>
      <vt:lpstr>Применение в России передовых практик банковского регулирования исламских банков</vt:lpstr>
      <vt:lpstr>Слайд 2</vt:lpstr>
      <vt:lpstr>Три подхода к регулированию и надзору за ИБ:</vt:lpstr>
      <vt:lpstr>Слайд 4</vt:lpstr>
      <vt:lpstr>Слайд 5</vt:lpstr>
      <vt:lpstr>Слайд 6</vt:lpstr>
      <vt:lpstr>СПАСИБО ЗА ВНИМАНИЕ!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в России передовых практик банковского регулирования исламских банков</dc:title>
  <dc:creator>MSU</dc:creator>
  <cp:lastModifiedBy>MSU</cp:lastModifiedBy>
  <cp:revision>13</cp:revision>
  <dcterms:created xsi:type="dcterms:W3CDTF">2015-06-10T22:06:05Z</dcterms:created>
  <dcterms:modified xsi:type="dcterms:W3CDTF">2015-06-12T08:50:49Z</dcterms:modified>
</cp:coreProperties>
</file>