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63AB9-BA0F-42DE-9C2F-F91569F7ED3B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152BD-630A-4A0F-AC32-0CE5333A42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Комментарий к страхованию. Наталья Федулова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152BD-630A-4A0F-AC32-0CE5333A42B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Комментарий к научным публикациям. Нурсултан </a:t>
            </a:r>
            <a:r>
              <a:rPr lang="ru-RU" dirty="0" err="1" smtClean="0"/>
              <a:t>Абдрашев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152BD-630A-4A0F-AC32-0CE5333A42B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Мой комментарий к расчету количества потребителей услуг ИФИ</a:t>
            </a:r>
          </a:p>
          <a:p>
            <a:r>
              <a:rPr lang="ru-RU" dirty="0" smtClean="0"/>
              <a:t>Перспективы спроса зависят</a:t>
            </a:r>
            <a:r>
              <a:rPr lang="ru-RU" baseline="0" dirty="0" smtClean="0"/>
              <a:t> (согласно мирового опыта) от предложения (+ позиция первых лиц)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C152BD-630A-4A0F-AC32-0CE5333A42B0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27909-DE85-4D65-9644-E204028FDF7C}" type="datetimeFigureOut">
              <a:rPr lang="ru-RU" smtClean="0"/>
              <a:t>15.04.2015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2B935-8720-4D5F-B3BC-AB94B358BF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182763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Формирование и развитие спроса на исламские финансовые продукты в России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Магомет Яндиев</a:t>
            </a:r>
            <a:br>
              <a:rPr lang="ru-RU" b="1" dirty="0" smtClean="0"/>
            </a:br>
            <a:r>
              <a:rPr lang="ru-RU" i="1" dirty="0" smtClean="0"/>
              <a:t>с.н.с. </a:t>
            </a:r>
            <a:r>
              <a:rPr lang="ru-RU" i="1" dirty="0"/>
              <a:t>Лаборатории структурных исследований ИПЭИ </a:t>
            </a:r>
            <a:r>
              <a:rPr lang="ru-RU" i="1" dirty="0" err="1" smtClean="0"/>
              <a:t>РАНХиГС</a:t>
            </a:r>
            <a:r>
              <a:rPr lang="ru-RU" i="1" dirty="0" smtClean="0"/>
              <a:t>, </a:t>
            </a:r>
            <a:br>
              <a:rPr lang="ru-RU" i="1" dirty="0" smtClean="0"/>
            </a:br>
            <a:r>
              <a:rPr lang="ru-RU" i="1" dirty="0" smtClean="0"/>
              <a:t>доцент Экономического факультета МГУ им. М.В. Ломоносова.</a:t>
            </a:r>
            <a:endParaRPr lang="ru-RU" dirty="0"/>
          </a:p>
          <a:p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340877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17 апреля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Гайдаровские чтения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«Перспективы развития исламского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банкинга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на постсоветском пространстве»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Опрос - 2009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Совет муфтиев России провел соц.</a:t>
            </a:r>
            <a:r>
              <a:rPr lang="ru-RU" b="1" dirty="0"/>
              <a:t> </a:t>
            </a:r>
            <a:r>
              <a:rPr lang="ru-RU" b="1" dirty="0" smtClean="0"/>
              <a:t>опрос среди </a:t>
            </a:r>
            <a:r>
              <a:rPr lang="ru-RU" b="1" dirty="0"/>
              <a:t>преимущественно мусульманского населения </a:t>
            </a:r>
            <a:r>
              <a:rPr lang="ru-RU" b="1" dirty="0" smtClean="0"/>
              <a:t>РФ (10 СФ, 1100 чел.):</a:t>
            </a:r>
          </a:p>
          <a:p>
            <a:r>
              <a:rPr lang="ru-RU" dirty="0" smtClean="0"/>
              <a:t>Готовность стать клиентом исламского банка подтвердили 80% опрошенных</a:t>
            </a:r>
          </a:p>
          <a:p>
            <a:r>
              <a:rPr lang="ru-RU" dirty="0" smtClean="0"/>
              <a:t>Среди </a:t>
            </a:r>
            <a:r>
              <a:rPr lang="ru-RU" dirty="0"/>
              <a:t>причин </a:t>
            </a:r>
            <a:r>
              <a:rPr lang="ru-RU" dirty="0" smtClean="0"/>
              <a:t>этого только 44 </a:t>
            </a:r>
            <a:r>
              <a:rPr lang="ru-RU" dirty="0"/>
              <a:t>% отметили религиозные </a:t>
            </a:r>
            <a:r>
              <a:rPr lang="ru-RU" dirty="0" smtClean="0"/>
              <a:t>соображения</a:t>
            </a:r>
          </a:p>
          <a:p>
            <a:r>
              <a:rPr lang="ru-RU" dirty="0" smtClean="0"/>
              <a:t>И только 5% понимают принципы исламского финансирования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Цитируем: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/>
              <a:t>Олег Иванов</a:t>
            </a:r>
            <a:r>
              <a:rPr lang="ru-RU" dirty="0"/>
              <a:t>, вице-президент </a:t>
            </a:r>
            <a:r>
              <a:rPr lang="ru-RU" dirty="0" smtClean="0"/>
              <a:t>АРБ: </a:t>
            </a:r>
            <a:r>
              <a:rPr lang="ru-RU" dirty="0"/>
              <a:t>«Немецкая практика демонстрирует, что менее 5% потенциальных клиентов реально заинтересованы в исламских финансовых продуктах… нужно готовить и потребителей этих услуг...» </a:t>
            </a:r>
          </a:p>
          <a:p>
            <a:r>
              <a:rPr lang="ru-RU" b="1" dirty="0"/>
              <a:t>Альберто </a:t>
            </a:r>
            <a:r>
              <a:rPr lang="ru-RU" b="1" dirty="0" err="1"/>
              <a:t>Бригнони</a:t>
            </a:r>
            <a:r>
              <a:rPr lang="ru-RU" dirty="0"/>
              <a:t>: «Потенциальный размер российского внутреннего рынка исламского финансирования составляет по разным оценкам от 10% мусульман».</a:t>
            </a:r>
          </a:p>
          <a:p>
            <a:r>
              <a:rPr lang="ru-RU" b="1" dirty="0" err="1"/>
              <a:t>Рослан</a:t>
            </a:r>
            <a:r>
              <a:rPr lang="ru-RU" b="1" dirty="0"/>
              <a:t> </a:t>
            </a:r>
            <a:r>
              <a:rPr lang="ru-RU" b="1" dirty="0" err="1"/>
              <a:t>Ахмад</a:t>
            </a:r>
            <a:r>
              <a:rPr lang="ru-RU" dirty="0"/>
              <a:t>, </a:t>
            </a:r>
            <a:r>
              <a:rPr lang="ru-RU" dirty="0" err="1"/>
              <a:t>экс-глава</a:t>
            </a:r>
            <a:r>
              <a:rPr lang="ru-RU" dirty="0"/>
              <a:t> департамента исламского бизнеса </a:t>
            </a:r>
            <a:r>
              <a:rPr lang="ru-RU" dirty="0" err="1"/>
              <a:t>Cagamas</a:t>
            </a:r>
            <a:r>
              <a:rPr lang="ru-RU" dirty="0"/>
              <a:t> </a:t>
            </a:r>
            <a:r>
              <a:rPr lang="ru-RU" dirty="0" err="1"/>
              <a:t>Berhad</a:t>
            </a:r>
            <a:r>
              <a:rPr lang="ru-RU" dirty="0"/>
              <a:t>: «Спрос на рынке Казахстана на услуги исламского финансирования есть. 50% пришли к нам, потому что мы предлагаем выгодные условия»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Реалии последних лет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Есть небольшой спрос </a:t>
            </a:r>
            <a:r>
              <a:rPr lang="ru-RU" dirty="0" smtClean="0"/>
              <a:t>на ИФП (потребительские кредиты и банковские карточки) от </a:t>
            </a:r>
            <a:r>
              <a:rPr lang="ru-RU" dirty="0" err="1" smtClean="0"/>
              <a:t>физлиц</a:t>
            </a:r>
            <a:r>
              <a:rPr lang="ru-RU" dirty="0" smtClean="0"/>
              <a:t>, покрываемый компаниями:</a:t>
            </a:r>
          </a:p>
          <a:p>
            <a:r>
              <a:rPr lang="ru-RU" dirty="0" err="1" smtClean="0"/>
              <a:t>Юмарт-финанс</a:t>
            </a:r>
            <a:r>
              <a:rPr lang="ru-RU" dirty="0" smtClean="0"/>
              <a:t>, </a:t>
            </a:r>
            <a:r>
              <a:rPr lang="ru-RU" dirty="0" err="1" smtClean="0"/>
              <a:t>Амаль</a:t>
            </a:r>
            <a:r>
              <a:rPr lang="ru-RU" dirty="0" smtClean="0"/>
              <a:t>, </a:t>
            </a:r>
            <a:r>
              <a:rPr lang="ru-RU" dirty="0" err="1" smtClean="0"/>
              <a:t>ЛяРиба-финанс</a:t>
            </a:r>
            <a:r>
              <a:rPr lang="ru-RU" dirty="0" smtClean="0"/>
              <a:t>, </a:t>
            </a:r>
            <a:r>
              <a:rPr lang="ru-RU" dirty="0" err="1" smtClean="0"/>
              <a:t>Масраф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банки Эллипс и Экспресс, Банк АФ;</a:t>
            </a:r>
          </a:p>
          <a:p>
            <a:pPr>
              <a:buNone/>
            </a:pPr>
            <a:r>
              <a:rPr lang="ru-RU" b="1" dirty="0" smtClean="0"/>
              <a:t>Нет спроса </a:t>
            </a:r>
            <a:r>
              <a:rPr lang="ru-RU" dirty="0" smtClean="0"/>
              <a:t>на страховые продукты от </a:t>
            </a:r>
            <a:r>
              <a:rPr lang="ru-RU" dirty="0" err="1" smtClean="0"/>
              <a:t>физлиц</a:t>
            </a:r>
            <a:r>
              <a:rPr lang="ru-RU" dirty="0" smtClean="0"/>
              <a:t> (несмотря на хадж):</a:t>
            </a:r>
          </a:p>
          <a:p>
            <a:r>
              <a:rPr lang="ru-RU" dirty="0" smtClean="0"/>
              <a:t>ИСК Евро-полис и еще 3 проекта;</a:t>
            </a:r>
          </a:p>
          <a:p>
            <a:pPr>
              <a:buNone/>
            </a:pPr>
            <a:r>
              <a:rPr lang="ru-RU" b="1" dirty="0" smtClean="0"/>
              <a:t>Нет спроса </a:t>
            </a:r>
            <a:r>
              <a:rPr lang="ru-RU" dirty="0" smtClean="0"/>
              <a:t>на ИФП со стороны </a:t>
            </a:r>
            <a:r>
              <a:rPr lang="ru-RU" dirty="0" err="1" smtClean="0"/>
              <a:t>юрлиц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Бадр-Форте</a:t>
            </a:r>
            <a:r>
              <a:rPr lang="ru-RU" dirty="0" smtClean="0"/>
              <a:t> банк, </a:t>
            </a:r>
            <a:r>
              <a:rPr lang="ru-RU" dirty="0" err="1" smtClean="0"/>
              <a:t>Славинвестбанк</a:t>
            </a:r>
            <a:r>
              <a:rPr lang="ru-RU" dirty="0" smtClean="0"/>
              <a:t> , </a:t>
            </a:r>
            <a:r>
              <a:rPr lang="ru-RU" dirty="0" smtClean="0"/>
              <a:t>ПИФ «</a:t>
            </a:r>
            <a:r>
              <a:rPr lang="ru-RU" dirty="0" err="1" smtClean="0"/>
              <a:t>Халяль</a:t>
            </a:r>
            <a:r>
              <a:rPr lang="ru-RU" dirty="0" smtClean="0"/>
              <a:t>» от </a:t>
            </a:r>
            <a:r>
              <a:rPr lang="ru-RU" dirty="0" err="1" smtClean="0"/>
              <a:t>БрокерКредитСервис</a:t>
            </a:r>
            <a:r>
              <a:rPr lang="ru-RU" dirty="0" smtClean="0"/>
              <a:t>, ПИФ «</a:t>
            </a:r>
            <a:r>
              <a:rPr lang="en-US" dirty="0" smtClean="0"/>
              <a:t>UFS</a:t>
            </a:r>
            <a:r>
              <a:rPr lang="ru-RU" dirty="0" smtClean="0"/>
              <a:t> – Фонд чистых инвестиций» от </a:t>
            </a:r>
            <a:r>
              <a:rPr lang="ru-RU" dirty="0" err="1" smtClean="0"/>
              <a:t>Солид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b="1" dirty="0" smtClean="0"/>
              <a:t>Есть спрос </a:t>
            </a:r>
            <a:r>
              <a:rPr lang="ru-RU" dirty="0" smtClean="0"/>
              <a:t>на исламское финансирование от </a:t>
            </a:r>
            <a:r>
              <a:rPr lang="ru-RU" dirty="0" err="1" smtClean="0"/>
              <a:t>юрлиц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Ак</a:t>
            </a:r>
            <a:r>
              <a:rPr lang="ru-RU" dirty="0" smtClean="0"/>
              <a:t> Барс, банк </a:t>
            </a:r>
            <a:r>
              <a:rPr lang="ru-RU" dirty="0" err="1" smtClean="0"/>
              <a:t>Глобэкс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Генеральный индикатор</a:t>
            </a:r>
            <a:r>
              <a:rPr lang="ru-RU" dirty="0" smtClean="0"/>
              <a:t>: «Шариатский» рейтинг НРА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Столпы Ислама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err="1"/>
              <a:t>шахада</a:t>
            </a:r>
            <a:r>
              <a:rPr lang="ru-RU" b="1" dirty="0"/>
              <a:t>, молитва, хадж, </a:t>
            </a:r>
            <a:r>
              <a:rPr lang="ru-RU" b="1" dirty="0" err="1"/>
              <a:t>марх</a:t>
            </a:r>
            <a:r>
              <a:rPr lang="ru-RU" b="1" dirty="0"/>
              <a:t>, </a:t>
            </a:r>
            <a:r>
              <a:rPr lang="ru-RU" b="1" dirty="0" err="1" smtClean="0"/>
              <a:t>закят</a:t>
            </a:r>
            <a:endParaRPr lang="ru-RU" b="1" dirty="0" smtClean="0"/>
          </a:p>
          <a:p>
            <a:endParaRPr lang="ru-RU" dirty="0" smtClean="0"/>
          </a:p>
          <a:p>
            <a:r>
              <a:rPr lang="ru-RU" dirty="0" err="1" smtClean="0"/>
              <a:t>Риба</a:t>
            </a:r>
            <a:r>
              <a:rPr lang="ru-RU" dirty="0" smtClean="0"/>
              <a:t>, </a:t>
            </a:r>
            <a:r>
              <a:rPr lang="ru-RU" dirty="0" err="1" smtClean="0"/>
              <a:t>гарар</a:t>
            </a:r>
            <a:r>
              <a:rPr lang="ru-RU" dirty="0" smtClean="0"/>
              <a:t>, </a:t>
            </a:r>
            <a:r>
              <a:rPr lang="ru-RU" dirty="0" err="1" smtClean="0"/>
              <a:t>мейсир</a:t>
            </a:r>
            <a:r>
              <a:rPr lang="ru-RU" dirty="0" smtClean="0"/>
              <a:t> сюда не входят</a:t>
            </a:r>
          </a:p>
          <a:p>
            <a:r>
              <a:rPr lang="ru-RU" dirty="0" smtClean="0"/>
              <a:t>Существует правило, что мусульманину прощается нарушение ряда постулатов, если это вызвано явлением непреодолимой силы, например проживанием в стране, где нет </a:t>
            </a:r>
            <a:r>
              <a:rPr lang="ru-RU" dirty="0" err="1" smtClean="0"/>
              <a:t>халяльной</a:t>
            </a:r>
            <a:r>
              <a:rPr lang="ru-RU" dirty="0" smtClean="0"/>
              <a:t> финансовой инфраструктуры</a:t>
            </a:r>
          </a:p>
          <a:p>
            <a:r>
              <a:rPr lang="ru-RU" dirty="0" smtClean="0"/>
              <a:t>Это объясняет слабую заинтересованность мусульман в генерировании спроса на ИФП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Практически нет научных публикаций по теме</a:t>
            </a:r>
          </a:p>
          <a:p>
            <a:r>
              <a:rPr lang="ru-RU" dirty="0" smtClean="0"/>
              <a:t>Нет противодействия со стороны властей</a:t>
            </a:r>
          </a:p>
          <a:p>
            <a:r>
              <a:rPr lang="ru-RU" dirty="0" smtClean="0"/>
              <a:t>Рост численности мусульман теоретически влечет за собой рост спроса на ИФП</a:t>
            </a:r>
          </a:p>
          <a:p>
            <a:r>
              <a:rPr lang="ru-RU" dirty="0" smtClean="0"/>
              <a:t>В </a:t>
            </a:r>
            <a:r>
              <a:rPr lang="en-US" dirty="0" smtClean="0"/>
              <a:t>UK</a:t>
            </a:r>
            <a:r>
              <a:rPr lang="ru-RU" dirty="0" smtClean="0"/>
              <a:t> изначально был спрос на ИФП, но со стороны иностранцев, арабов</a:t>
            </a:r>
          </a:p>
          <a:p>
            <a:r>
              <a:rPr lang="ru-RU" dirty="0" smtClean="0"/>
              <a:t>В других странах спрос формируется предложением, а оно – руководством страны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Оценка спроса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Всего россиян 142 млн. человек</a:t>
            </a:r>
          </a:p>
          <a:p>
            <a:r>
              <a:rPr lang="ru-RU" dirty="0" smtClean="0"/>
              <a:t>Из них мусульман: от 15 до 25 млн.</a:t>
            </a:r>
          </a:p>
          <a:p>
            <a:r>
              <a:rPr lang="ru-RU" dirty="0" smtClean="0"/>
              <a:t>Из них 40% соблюдают все предписания</a:t>
            </a:r>
          </a:p>
          <a:p>
            <a:r>
              <a:rPr lang="ru-RU" dirty="0" smtClean="0"/>
              <a:t>Понимают и готовы пользоваться ИФП 5%, т.е. 0,3-0,5 млн. человек</a:t>
            </a:r>
          </a:p>
          <a:p>
            <a:r>
              <a:rPr lang="ru-RU" dirty="0" smtClean="0"/>
              <a:t>Плюс аналогичная доля мигрантов: 0,2-0,3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</a:p>
          <a:p>
            <a:r>
              <a:rPr lang="ru-RU" dirty="0" smtClean="0"/>
              <a:t>Итого 0,5-0,8 млн. по всей РФ готовы пользоваться ИФП вне зависимости от их стоимости (осознанно)</a:t>
            </a:r>
          </a:p>
          <a:p>
            <a:r>
              <a:rPr lang="ru-RU" b="1" dirty="0" smtClean="0"/>
              <a:t>Итого</a:t>
            </a:r>
            <a:r>
              <a:rPr lang="ru-RU" dirty="0" smtClean="0"/>
              <a:t>: спрос могут сформировать 300 тыс. чел., концентрированно проживающих в 10 СФ</a:t>
            </a:r>
          </a:p>
          <a:p>
            <a:r>
              <a:rPr lang="ru-RU" b="1" dirty="0" smtClean="0"/>
              <a:t>Для его повышения</a:t>
            </a:r>
            <a:r>
              <a:rPr lang="ru-RU" dirty="0" smtClean="0"/>
              <a:t>: рост финансовой грамотности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en-US" dirty="0" smtClean="0"/>
              <a:t>P.S.</a:t>
            </a:r>
            <a:r>
              <a:rPr lang="ru-RU" dirty="0" smtClean="0"/>
              <a:t> Бессмысленность апеллирования к рыночной мотивации: </a:t>
            </a:r>
            <a:r>
              <a:rPr lang="ru-RU" dirty="0"/>
              <a:t>а пойдут ли </a:t>
            </a:r>
            <a:r>
              <a:rPr lang="ru-RU" dirty="0" smtClean="0"/>
              <a:t>клиенты в исламский банк </a:t>
            </a:r>
            <a:r>
              <a:rPr lang="ru-RU" dirty="0"/>
              <a:t>если доходность там </a:t>
            </a:r>
            <a:r>
              <a:rPr lang="ru-RU" dirty="0" smtClean="0"/>
              <a:t>ниже?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</a:rPr>
              <a:t>Спасибо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Для ваших комментариев:</a:t>
            </a:r>
          </a:p>
          <a:p>
            <a:pPr algn="ctr">
              <a:buNone/>
            </a:pPr>
            <a:r>
              <a:rPr lang="en-US" b="1" dirty="0" smtClean="0"/>
              <a:t>mag2097@mail.ru</a:t>
            </a:r>
            <a:endParaRPr lang="ru-RU" b="1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Мои публикации доступны в библиотеке:</a:t>
            </a:r>
          </a:p>
          <a:p>
            <a:pPr algn="ctr">
              <a:buNone/>
            </a:pPr>
            <a:r>
              <a:rPr lang="en-US" b="1" dirty="0" smtClean="0"/>
              <a:t>http://ssrn.com/author=1278584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538</Words>
  <Application>Microsoft Office PowerPoint</Application>
  <PresentationFormat>Экран (4:3)</PresentationFormat>
  <Paragraphs>59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Формирование и развитие спроса на исламские финансовые продукты в России</vt:lpstr>
      <vt:lpstr>Опрос - 2009</vt:lpstr>
      <vt:lpstr>Цитируем:</vt:lpstr>
      <vt:lpstr>Реалии последних лет</vt:lpstr>
      <vt:lpstr>Столпы Ислама</vt:lpstr>
      <vt:lpstr>Слайд 6</vt:lpstr>
      <vt:lpstr>Оценка спроса</vt:lpstr>
      <vt:lpstr>Слайд 8</vt:lpstr>
      <vt:lpstr>Спасибо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и развитие спроса на исламские финансовые продукты в России</dc:title>
  <dc:creator>MSU</dc:creator>
  <cp:lastModifiedBy>MSU</cp:lastModifiedBy>
  <cp:revision>23</cp:revision>
  <dcterms:created xsi:type="dcterms:W3CDTF">2015-04-15T19:02:26Z</dcterms:created>
  <dcterms:modified xsi:type="dcterms:W3CDTF">2015-04-15T22:03:07Z</dcterms:modified>
</cp:coreProperties>
</file>