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  <p:sldId id="270" r:id="rId4"/>
    <p:sldId id="261" r:id="rId5"/>
    <p:sldId id="257" r:id="rId6"/>
    <p:sldId id="272" r:id="rId7"/>
    <p:sldId id="259" r:id="rId8"/>
    <p:sldId id="260" r:id="rId9"/>
    <p:sldId id="273" r:id="rId10"/>
    <p:sldId id="263" r:id="rId11"/>
    <p:sldId id="267" r:id="rId12"/>
    <p:sldId id="268" r:id="rId13"/>
    <p:sldId id="269" r:id="rId14"/>
    <p:sldId id="264" r:id="rId15"/>
    <p:sldId id="265" r:id="rId16"/>
    <p:sldId id="266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7747D9-61C7-44D9-BC76-6CEB3C5B063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805A3E-02B5-40D5-B5EB-F2DD9BBCAD7B}">
      <dgm:prSet/>
      <dgm:spPr/>
      <dgm:t>
        <a:bodyPr/>
        <a:lstStyle/>
        <a:p>
          <a:r>
            <a:rPr lang="en-US" dirty="0" smtClean="0">
              <a:latin typeface="Arial"/>
              <a:ea typeface="Calibri"/>
              <a:cs typeface="Times New Roman"/>
            </a:rPr>
            <a:t>theory of human capital</a:t>
          </a:r>
          <a:endParaRPr lang="ru-RU" dirty="0"/>
        </a:p>
      </dgm:t>
    </dgm:pt>
    <dgm:pt modelId="{1973BD00-FD04-4E61-93DE-6C840E319180}" type="parTrans" cxnId="{2C48724C-EF80-480A-9A96-DB36255E9346}">
      <dgm:prSet/>
      <dgm:spPr/>
      <dgm:t>
        <a:bodyPr/>
        <a:lstStyle/>
        <a:p>
          <a:endParaRPr lang="ru-RU"/>
        </a:p>
      </dgm:t>
    </dgm:pt>
    <dgm:pt modelId="{C178D1F5-D128-4645-84D6-C05BD29B3D72}" type="sibTrans" cxnId="{2C48724C-EF80-480A-9A96-DB36255E9346}">
      <dgm:prSet/>
      <dgm:spPr/>
      <dgm:t>
        <a:bodyPr/>
        <a:lstStyle/>
        <a:p>
          <a:endParaRPr lang="ru-RU"/>
        </a:p>
      </dgm:t>
    </dgm:pt>
    <dgm:pt modelId="{5FA32448-C08E-46A2-BBB8-2E95508F9703}">
      <dgm:prSet/>
      <dgm:spPr/>
      <dgm:t>
        <a:bodyPr/>
        <a:lstStyle/>
        <a:p>
          <a:r>
            <a:rPr lang="en-US" dirty="0" smtClean="0">
              <a:latin typeface="Arial"/>
              <a:ea typeface="Calibri"/>
            </a:rPr>
            <a:t>signaling/screening</a:t>
          </a:r>
          <a:r>
            <a:rPr lang="en-US" b="1" dirty="0" smtClean="0">
              <a:latin typeface="Arial"/>
              <a:ea typeface="Calibri"/>
            </a:rPr>
            <a:t> </a:t>
          </a:r>
          <a:r>
            <a:rPr lang="en-US" dirty="0" smtClean="0">
              <a:latin typeface="Arial"/>
              <a:ea typeface="Calibri"/>
            </a:rPr>
            <a:t>theory </a:t>
          </a:r>
          <a:endParaRPr lang="ru-RU" dirty="0"/>
        </a:p>
      </dgm:t>
    </dgm:pt>
    <dgm:pt modelId="{B4B3059C-4EEC-4E52-B2F0-136D09E20617}" type="parTrans" cxnId="{8BD1F72B-5924-4182-A2E2-2D5B4D840E91}">
      <dgm:prSet/>
      <dgm:spPr/>
      <dgm:t>
        <a:bodyPr/>
        <a:lstStyle/>
        <a:p>
          <a:endParaRPr lang="ru-RU"/>
        </a:p>
      </dgm:t>
    </dgm:pt>
    <dgm:pt modelId="{6DBAE321-C632-4382-BA9B-6F3743BF56B5}" type="sibTrans" cxnId="{8BD1F72B-5924-4182-A2E2-2D5B4D840E91}">
      <dgm:prSet/>
      <dgm:spPr/>
      <dgm:t>
        <a:bodyPr/>
        <a:lstStyle/>
        <a:p>
          <a:endParaRPr lang="ru-RU"/>
        </a:p>
      </dgm:t>
    </dgm:pt>
    <dgm:pt modelId="{299FA40A-A885-493D-807C-C3479575B9DB}">
      <dgm:prSet phldrT="[Текст]"/>
      <dgm:spPr/>
      <dgm:t>
        <a:bodyPr/>
        <a:lstStyle/>
        <a:p>
          <a:r>
            <a:rPr lang="en-US" dirty="0" smtClean="0">
              <a:latin typeface="Arial"/>
              <a:ea typeface="Calibri"/>
              <a:cs typeface="Times New Roman"/>
            </a:rPr>
            <a:t>Theoretical basis for the growing interest to the further professional education </a:t>
          </a:r>
          <a:endParaRPr lang="ru-RU" dirty="0"/>
        </a:p>
      </dgm:t>
    </dgm:pt>
    <dgm:pt modelId="{A0FA924F-C9AA-491B-A27C-0E7494E62A6B}" type="sibTrans" cxnId="{F1A48800-B053-4234-9FE3-AE9E9ED880C3}">
      <dgm:prSet/>
      <dgm:spPr/>
      <dgm:t>
        <a:bodyPr/>
        <a:lstStyle/>
        <a:p>
          <a:endParaRPr lang="ru-RU"/>
        </a:p>
      </dgm:t>
    </dgm:pt>
    <dgm:pt modelId="{8009ECF9-2DA3-4575-944A-0CEDD705D87D}" type="parTrans" cxnId="{F1A48800-B053-4234-9FE3-AE9E9ED880C3}">
      <dgm:prSet/>
      <dgm:spPr/>
      <dgm:t>
        <a:bodyPr/>
        <a:lstStyle/>
        <a:p>
          <a:endParaRPr lang="ru-RU"/>
        </a:p>
      </dgm:t>
    </dgm:pt>
    <dgm:pt modelId="{C9498CA0-596E-4949-AC00-165ADBE5C16C}" type="pres">
      <dgm:prSet presAssocID="{C87747D9-61C7-44D9-BC76-6CEB3C5B063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ECF827-A892-415F-9A52-2004849FE3C5}" type="pres">
      <dgm:prSet presAssocID="{299FA40A-A885-493D-807C-C3479575B9DB}" presName="hierRoot1" presStyleCnt="0"/>
      <dgm:spPr/>
    </dgm:pt>
    <dgm:pt modelId="{128CCB32-5CA7-4819-9F74-2102B3482B9A}" type="pres">
      <dgm:prSet presAssocID="{299FA40A-A885-493D-807C-C3479575B9DB}" presName="composite" presStyleCnt="0"/>
      <dgm:spPr/>
    </dgm:pt>
    <dgm:pt modelId="{785EDA90-0AEF-4B97-B3CF-6C702DA50D10}" type="pres">
      <dgm:prSet presAssocID="{299FA40A-A885-493D-807C-C3479575B9DB}" presName="background" presStyleLbl="node0" presStyleIdx="0" presStyleCnt="1"/>
      <dgm:spPr/>
    </dgm:pt>
    <dgm:pt modelId="{3C28E717-BF38-4FD2-A96B-C46EF4946154}" type="pres">
      <dgm:prSet presAssocID="{299FA40A-A885-493D-807C-C3479575B9DB}" presName="text" presStyleLbl="fgAcc0" presStyleIdx="0" presStyleCnt="1" custScaleX="205669" custLinFactY="-32351" custLinFactNeighborX="-45504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DC8452-621A-42BC-990A-7195CDF5BA4D}" type="pres">
      <dgm:prSet presAssocID="{299FA40A-A885-493D-807C-C3479575B9DB}" presName="hierChild2" presStyleCnt="0"/>
      <dgm:spPr/>
    </dgm:pt>
    <dgm:pt modelId="{2E2E3703-5E18-4A49-8DA6-4372F841C19C}" type="pres">
      <dgm:prSet presAssocID="{1973BD00-FD04-4E61-93DE-6C840E31918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D4C60339-1934-49FE-9196-3CBC983BC8FF}" type="pres">
      <dgm:prSet presAssocID="{69805A3E-02B5-40D5-B5EB-F2DD9BBCAD7B}" presName="hierRoot2" presStyleCnt="0"/>
      <dgm:spPr/>
    </dgm:pt>
    <dgm:pt modelId="{93A6FB8A-A2E7-404C-B1A6-E5B78279ADEE}" type="pres">
      <dgm:prSet presAssocID="{69805A3E-02B5-40D5-B5EB-F2DD9BBCAD7B}" presName="composite2" presStyleCnt="0"/>
      <dgm:spPr/>
    </dgm:pt>
    <dgm:pt modelId="{7D65C6FD-FAD7-43F4-B724-504FB2E63B56}" type="pres">
      <dgm:prSet presAssocID="{69805A3E-02B5-40D5-B5EB-F2DD9BBCAD7B}" presName="background2" presStyleLbl="node2" presStyleIdx="0" presStyleCnt="2"/>
      <dgm:spPr/>
    </dgm:pt>
    <dgm:pt modelId="{50761477-F99F-470A-9345-883C3506D357}" type="pres">
      <dgm:prSet presAssocID="{69805A3E-02B5-40D5-B5EB-F2DD9BBCAD7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7861C5-10E0-472E-B172-A7708E1A5454}" type="pres">
      <dgm:prSet presAssocID="{69805A3E-02B5-40D5-B5EB-F2DD9BBCAD7B}" presName="hierChild3" presStyleCnt="0"/>
      <dgm:spPr/>
    </dgm:pt>
    <dgm:pt modelId="{AAB78DB4-413B-4215-B7ED-45F38B63FB60}" type="pres">
      <dgm:prSet presAssocID="{B4B3059C-4EEC-4E52-B2F0-136D09E2061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B712D76-3D40-4989-8D51-D932F04702A4}" type="pres">
      <dgm:prSet presAssocID="{5FA32448-C08E-46A2-BBB8-2E95508F9703}" presName="hierRoot2" presStyleCnt="0"/>
      <dgm:spPr/>
    </dgm:pt>
    <dgm:pt modelId="{5F63B303-EE8C-4BE1-8FF3-CB0B06B65C7C}" type="pres">
      <dgm:prSet presAssocID="{5FA32448-C08E-46A2-BBB8-2E95508F9703}" presName="composite2" presStyleCnt="0"/>
      <dgm:spPr/>
    </dgm:pt>
    <dgm:pt modelId="{9B49811A-F52E-4B92-8533-01743FB2BB62}" type="pres">
      <dgm:prSet presAssocID="{5FA32448-C08E-46A2-BBB8-2E95508F9703}" presName="background2" presStyleLbl="node2" presStyleIdx="1" presStyleCnt="2"/>
      <dgm:spPr/>
    </dgm:pt>
    <dgm:pt modelId="{4D871B52-DF40-48C8-97CD-9455274C30C8}" type="pres">
      <dgm:prSet presAssocID="{5FA32448-C08E-46A2-BBB8-2E95508F9703}" presName="text2" presStyleLbl="fgAcc2" presStyleIdx="1" presStyleCnt="2" custScaleX="155670" custScaleY="928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CC7E85-1853-4DE1-A48F-29FA39892020}" type="pres">
      <dgm:prSet presAssocID="{5FA32448-C08E-46A2-BBB8-2E95508F9703}" presName="hierChild3" presStyleCnt="0"/>
      <dgm:spPr/>
    </dgm:pt>
  </dgm:ptLst>
  <dgm:cxnLst>
    <dgm:cxn modelId="{181EFC6A-69EB-4DA9-AE8A-3BFAA7F9059E}" type="presOf" srcId="{299FA40A-A885-493D-807C-C3479575B9DB}" destId="{3C28E717-BF38-4FD2-A96B-C46EF4946154}" srcOrd="0" destOrd="0" presId="urn:microsoft.com/office/officeart/2005/8/layout/hierarchy1"/>
    <dgm:cxn modelId="{F1A48800-B053-4234-9FE3-AE9E9ED880C3}" srcId="{C87747D9-61C7-44D9-BC76-6CEB3C5B063E}" destId="{299FA40A-A885-493D-807C-C3479575B9DB}" srcOrd="0" destOrd="0" parTransId="{8009ECF9-2DA3-4575-944A-0CEDD705D87D}" sibTransId="{A0FA924F-C9AA-491B-A27C-0E7494E62A6B}"/>
    <dgm:cxn modelId="{8BD1F72B-5924-4182-A2E2-2D5B4D840E91}" srcId="{299FA40A-A885-493D-807C-C3479575B9DB}" destId="{5FA32448-C08E-46A2-BBB8-2E95508F9703}" srcOrd="1" destOrd="0" parTransId="{B4B3059C-4EEC-4E52-B2F0-136D09E20617}" sibTransId="{6DBAE321-C632-4382-BA9B-6F3743BF56B5}"/>
    <dgm:cxn modelId="{362A265A-7701-4DB2-BD48-D4C822A7600D}" type="presOf" srcId="{B4B3059C-4EEC-4E52-B2F0-136D09E20617}" destId="{AAB78DB4-413B-4215-B7ED-45F38B63FB60}" srcOrd="0" destOrd="0" presId="urn:microsoft.com/office/officeart/2005/8/layout/hierarchy1"/>
    <dgm:cxn modelId="{91620C76-41B4-4EBB-B0C2-73B7BF262208}" type="presOf" srcId="{5FA32448-C08E-46A2-BBB8-2E95508F9703}" destId="{4D871B52-DF40-48C8-97CD-9455274C30C8}" srcOrd="0" destOrd="0" presId="urn:microsoft.com/office/officeart/2005/8/layout/hierarchy1"/>
    <dgm:cxn modelId="{7C3CBF75-4B9F-4C1D-8F85-861E2C751EF1}" type="presOf" srcId="{69805A3E-02B5-40D5-B5EB-F2DD9BBCAD7B}" destId="{50761477-F99F-470A-9345-883C3506D357}" srcOrd="0" destOrd="0" presId="urn:microsoft.com/office/officeart/2005/8/layout/hierarchy1"/>
    <dgm:cxn modelId="{128258FE-7628-48C1-81F1-DE3EAD3130DA}" type="presOf" srcId="{1973BD00-FD04-4E61-93DE-6C840E319180}" destId="{2E2E3703-5E18-4A49-8DA6-4372F841C19C}" srcOrd="0" destOrd="0" presId="urn:microsoft.com/office/officeart/2005/8/layout/hierarchy1"/>
    <dgm:cxn modelId="{C75367FC-5A5B-4837-90ED-453AF775A209}" type="presOf" srcId="{C87747D9-61C7-44D9-BC76-6CEB3C5B063E}" destId="{C9498CA0-596E-4949-AC00-165ADBE5C16C}" srcOrd="0" destOrd="0" presId="urn:microsoft.com/office/officeart/2005/8/layout/hierarchy1"/>
    <dgm:cxn modelId="{2C48724C-EF80-480A-9A96-DB36255E9346}" srcId="{299FA40A-A885-493D-807C-C3479575B9DB}" destId="{69805A3E-02B5-40D5-B5EB-F2DD9BBCAD7B}" srcOrd="0" destOrd="0" parTransId="{1973BD00-FD04-4E61-93DE-6C840E319180}" sibTransId="{C178D1F5-D128-4645-84D6-C05BD29B3D72}"/>
    <dgm:cxn modelId="{C3A4E78A-0D51-464A-BAB4-F2EC2FD6D043}" type="presParOf" srcId="{C9498CA0-596E-4949-AC00-165ADBE5C16C}" destId="{72ECF827-A892-415F-9A52-2004849FE3C5}" srcOrd="0" destOrd="0" presId="urn:microsoft.com/office/officeart/2005/8/layout/hierarchy1"/>
    <dgm:cxn modelId="{DAD07F20-E7DA-4CF1-A1E9-F0BDCE737EB0}" type="presParOf" srcId="{72ECF827-A892-415F-9A52-2004849FE3C5}" destId="{128CCB32-5CA7-4819-9F74-2102B3482B9A}" srcOrd="0" destOrd="0" presId="urn:microsoft.com/office/officeart/2005/8/layout/hierarchy1"/>
    <dgm:cxn modelId="{65C58851-6301-421B-B47C-70E5303E234C}" type="presParOf" srcId="{128CCB32-5CA7-4819-9F74-2102B3482B9A}" destId="{785EDA90-0AEF-4B97-B3CF-6C702DA50D10}" srcOrd="0" destOrd="0" presId="urn:microsoft.com/office/officeart/2005/8/layout/hierarchy1"/>
    <dgm:cxn modelId="{AA5B3AC1-C55A-4EC1-B24A-5BB54FCE8CE9}" type="presParOf" srcId="{128CCB32-5CA7-4819-9F74-2102B3482B9A}" destId="{3C28E717-BF38-4FD2-A96B-C46EF4946154}" srcOrd="1" destOrd="0" presId="urn:microsoft.com/office/officeart/2005/8/layout/hierarchy1"/>
    <dgm:cxn modelId="{A5814911-ADD8-438B-89C3-7A19462A75C1}" type="presParOf" srcId="{72ECF827-A892-415F-9A52-2004849FE3C5}" destId="{B5DC8452-621A-42BC-990A-7195CDF5BA4D}" srcOrd="1" destOrd="0" presId="urn:microsoft.com/office/officeart/2005/8/layout/hierarchy1"/>
    <dgm:cxn modelId="{02FADD1B-4246-4C0C-AF35-A384E7D96D26}" type="presParOf" srcId="{B5DC8452-621A-42BC-990A-7195CDF5BA4D}" destId="{2E2E3703-5E18-4A49-8DA6-4372F841C19C}" srcOrd="0" destOrd="0" presId="urn:microsoft.com/office/officeart/2005/8/layout/hierarchy1"/>
    <dgm:cxn modelId="{201B5EE0-141C-4568-9CC5-4E1A73E994B0}" type="presParOf" srcId="{B5DC8452-621A-42BC-990A-7195CDF5BA4D}" destId="{D4C60339-1934-49FE-9196-3CBC983BC8FF}" srcOrd="1" destOrd="0" presId="urn:microsoft.com/office/officeart/2005/8/layout/hierarchy1"/>
    <dgm:cxn modelId="{14E10509-7300-40C3-BC11-4198BCFF1732}" type="presParOf" srcId="{D4C60339-1934-49FE-9196-3CBC983BC8FF}" destId="{93A6FB8A-A2E7-404C-B1A6-E5B78279ADEE}" srcOrd="0" destOrd="0" presId="urn:microsoft.com/office/officeart/2005/8/layout/hierarchy1"/>
    <dgm:cxn modelId="{244931F5-183A-4DD4-8A36-CCFCADC98E2D}" type="presParOf" srcId="{93A6FB8A-A2E7-404C-B1A6-E5B78279ADEE}" destId="{7D65C6FD-FAD7-43F4-B724-504FB2E63B56}" srcOrd="0" destOrd="0" presId="urn:microsoft.com/office/officeart/2005/8/layout/hierarchy1"/>
    <dgm:cxn modelId="{35937105-AB9D-4250-AD0D-D91753592665}" type="presParOf" srcId="{93A6FB8A-A2E7-404C-B1A6-E5B78279ADEE}" destId="{50761477-F99F-470A-9345-883C3506D357}" srcOrd="1" destOrd="0" presId="urn:microsoft.com/office/officeart/2005/8/layout/hierarchy1"/>
    <dgm:cxn modelId="{0A878DF9-945D-415E-A471-21DDFBFE79B0}" type="presParOf" srcId="{D4C60339-1934-49FE-9196-3CBC983BC8FF}" destId="{1F7861C5-10E0-472E-B172-A7708E1A5454}" srcOrd="1" destOrd="0" presId="urn:microsoft.com/office/officeart/2005/8/layout/hierarchy1"/>
    <dgm:cxn modelId="{C96F1B96-77E5-4FE7-94EB-77560B08AAF1}" type="presParOf" srcId="{B5DC8452-621A-42BC-990A-7195CDF5BA4D}" destId="{AAB78DB4-413B-4215-B7ED-45F38B63FB60}" srcOrd="2" destOrd="0" presId="urn:microsoft.com/office/officeart/2005/8/layout/hierarchy1"/>
    <dgm:cxn modelId="{4DB70550-69CF-47D5-9FA6-2E9E383F0DF7}" type="presParOf" srcId="{B5DC8452-621A-42BC-990A-7195CDF5BA4D}" destId="{CB712D76-3D40-4989-8D51-D932F04702A4}" srcOrd="3" destOrd="0" presId="urn:microsoft.com/office/officeart/2005/8/layout/hierarchy1"/>
    <dgm:cxn modelId="{EFA742E9-7CC4-4E86-A477-AC37EF827999}" type="presParOf" srcId="{CB712D76-3D40-4989-8D51-D932F04702A4}" destId="{5F63B303-EE8C-4BE1-8FF3-CB0B06B65C7C}" srcOrd="0" destOrd="0" presId="urn:microsoft.com/office/officeart/2005/8/layout/hierarchy1"/>
    <dgm:cxn modelId="{6EB364F8-B720-434D-BA67-EE1A927BED57}" type="presParOf" srcId="{5F63B303-EE8C-4BE1-8FF3-CB0B06B65C7C}" destId="{9B49811A-F52E-4B92-8533-01743FB2BB62}" srcOrd="0" destOrd="0" presId="urn:microsoft.com/office/officeart/2005/8/layout/hierarchy1"/>
    <dgm:cxn modelId="{5C743494-DF15-4388-B545-D68505D57399}" type="presParOf" srcId="{5F63B303-EE8C-4BE1-8FF3-CB0B06B65C7C}" destId="{4D871B52-DF40-48C8-97CD-9455274C30C8}" srcOrd="1" destOrd="0" presId="urn:microsoft.com/office/officeart/2005/8/layout/hierarchy1"/>
    <dgm:cxn modelId="{72A98751-3B8E-4299-A0DA-1574304730FC}" type="presParOf" srcId="{CB712D76-3D40-4989-8D51-D932F04702A4}" destId="{E7CC7E85-1853-4DE1-A48F-29FA398920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A7E774-43B8-41F3-A093-BB466569035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776843-E206-483D-83A9-B2C9C4AC3101}">
      <dgm:prSet phldrT="[Текст]" custT="1"/>
      <dgm:spPr/>
      <dgm:t>
        <a:bodyPr/>
        <a:lstStyle/>
        <a:p>
          <a:r>
            <a:rPr lang="en-US" sz="2000" dirty="0" smtClean="0">
              <a:latin typeface="Arial"/>
              <a:ea typeface="Calibri"/>
              <a:cs typeface="Times New Roman"/>
            </a:rPr>
            <a:t>adoption of the standards of classical programs  (i.e. General MBA) from well-known foreign universities</a:t>
          </a:r>
          <a:endParaRPr lang="ru-RU" sz="2000" dirty="0"/>
        </a:p>
      </dgm:t>
    </dgm:pt>
    <dgm:pt modelId="{8B489C8D-5518-4EB8-A55C-AE6169411667}" type="parTrans" cxnId="{6DB27B2B-A953-4BEB-AB36-75FE1B7DA5F2}">
      <dgm:prSet/>
      <dgm:spPr/>
      <dgm:t>
        <a:bodyPr/>
        <a:lstStyle/>
        <a:p>
          <a:endParaRPr lang="ru-RU"/>
        </a:p>
      </dgm:t>
    </dgm:pt>
    <dgm:pt modelId="{220CA2A7-2824-4F74-B631-AD82220E2141}" type="sibTrans" cxnId="{6DB27B2B-A953-4BEB-AB36-75FE1B7DA5F2}">
      <dgm:prSet/>
      <dgm:spPr/>
      <dgm:t>
        <a:bodyPr/>
        <a:lstStyle/>
        <a:p>
          <a:endParaRPr lang="ru-RU"/>
        </a:p>
      </dgm:t>
    </dgm:pt>
    <dgm:pt modelId="{C5A97C81-6AE6-4126-A50D-27CD2A4328B7}">
      <dgm:prSet phldrT="[Текст]" custT="1"/>
      <dgm:spPr/>
      <dgm:t>
        <a:bodyPr/>
        <a:lstStyle/>
        <a:p>
          <a:r>
            <a:rPr lang="en-US" sz="2000" dirty="0" smtClean="0">
              <a:latin typeface="Arial"/>
              <a:ea typeface="Calibri"/>
              <a:cs typeface="Times New Roman"/>
            </a:rPr>
            <a:t>accumulating the original experience and elaboration of the system of accreditation , engagement of foreign professors and lecturers</a:t>
          </a:r>
          <a:endParaRPr lang="ru-RU" sz="1300" dirty="0"/>
        </a:p>
      </dgm:t>
    </dgm:pt>
    <dgm:pt modelId="{0B8330B4-2932-4A8E-9CA4-32C8747301DF}" type="parTrans" cxnId="{783E09E2-2892-4A0B-BED7-9EBB24F1AB7C}">
      <dgm:prSet/>
      <dgm:spPr/>
      <dgm:t>
        <a:bodyPr/>
        <a:lstStyle/>
        <a:p>
          <a:endParaRPr lang="ru-RU"/>
        </a:p>
      </dgm:t>
    </dgm:pt>
    <dgm:pt modelId="{A66F5D4D-C361-4B7E-8588-1DE238B28FB1}" type="sibTrans" cxnId="{783E09E2-2892-4A0B-BED7-9EBB24F1AB7C}">
      <dgm:prSet/>
      <dgm:spPr/>
      <dgm:t>
        <a:bodyPr/>
        <a:lstStyle/>
        <a:p>
          <a:endParaRPr lang="ru-RU"/>
        </a:p>
      </dgm:t>
    </dgm:pt>
    <dgm:pt modelId="{C46E7F17-F77F-45C5-B4F4-3B5F6DDA0376}">
      <dgm:prSet phldrT="[Текст]" custT="1"/>
      <dgm:spPr/>
      <dgm:t>
        <a:bodyPr/>
        <a:lstStyle/>
        <a:p>
          <a:r>
            <a:rPr lang="en-US" sz="2000" dirty="0" smtClean="0">
              <a:latin typeface="Arial"/>
              <a:ea typeface="Calibri"/>
              <a:cs typeface="Times New Roman"/>
            </a:rPr>
            <a:t>preparing of the special original programs, adoption the procedures of international approbation and accreditation of these programs</a:t>
          </a:r>
          <a:endParaRPr lang="ru-RU" sz="2000" dirty="0"/>
        </a:p>
      </dgm:t>
    </dgm:pt>
    <dgm:pt modelId="{4D525F0D-FC33-4027-AF81-60AA13C476AD}" type="parTrans" cxnId="{FA5E5FD3-004E-4AE3-8EAD-E5241CB8E69C}">
      <dgm:prSet/>
      <dgm:spPr/>
      <dgm:t>
        <a:bodyPr/>
        <a:lstStyle/>
        <a:p>
          <a:endParaRPr lang="ru-RU"/>
        </a:p>
      </dgm:t>
    </dgm:pt>
    <dgm:pt modelId="{AEF289CD-C88D-4EA0-9C63-A03F10CF9325}" type="sibTrans" cxnId="{FA5E5FD3-004E-4AE3-8EAD-E5241CB8E69C}">
      <dgm:prSet/>
      <dgm:spPr/>
      <dgm:t>
        <a:bodyPr/>
        <a:lstStyle/>
        <a:p>
          <a:endParaRPr lang="ru-RU"/>
        </a:p>
      </dgm:t>
    </dgm:pt>
    <dgm:pt modelId="{A68252F9-1142-4695-BFCE-380629221496}">
      <dgm:prSet custT="1"/>
      <dgm:spPr/>
      <dgm:t>
        <a:bodyPr/>
        <a:lstStyle/>
        <a:p>
          <a:r>
            <a:rPr lang="en-US" sz="2000" dirty="0" smtClean="0">
              <a:latin typeface="Arial"/>
              <a:ea typeface="Calibri"/>
              <a:cs typeface="Times New Roman"/>
            </a:rPr>
            <a:t>partnership of the universities from different countries in outlining of special modules of further professional education programs</a:t>
          </a:r>
          <a:endParaRPr lang="ru-RU" sz="2000" dirty="0"/>
        </a:p>
      </dgm:t>
    </dgm:pt>
    <dgm:pt modelId="{6761118A-3E78-42A5-8725-305ACD5648DB}" type="parTrans" cxnId="{8C3E6DE9-7E33-47D3-9BD7-EA3998638230}">
      <dgm:prSet/>
      <dgm:spPr/>
      <dgm:t>
        <a:bodyPr/>
        <a:lstStyle/>
        <a:p>
          <a:endParaRPr lang="ru-RU"/>
        </a:p>
      </dgm:t>
    </dgm:pt>
    <dgm:pt modelId="{D04954D0-163C-4039-9018-28EFA2F1F802}" type="sibTrans" cxnId="{8C3E6DE9-7E33-47D3-9BD7-EA3998638230}">
      <dgm:prSet/>
      <dgm:spPr/>
      <dgm:t>
        <a:bodyPr/>
        <a:lstStyle/>
        <a:p>
          <a:endParaRPr lang="ru-RU"/>
        </a:p>
      </dgm:t>
    </dgm:pt>
    <dgm:pt modelId="{F5DE14B5-32F0-47A5-A07F-43F377DBE6F4}">
      <dgm:prSet custT="1"/>
      <dgm:spPr/>
      <dgm:t>
        <a:bodyPr/>
        <a:lstStyle/>
        <a:p>
          <a:r>
            <a:rPr lang="en-US" sz="2000" dirty="0" smtClean="0">
              <a:latin typeface="Arial"/>
              <a:ea typeface="Calibri"/>
              <a:cs typeface="Times New Roman"/>
            </a:rPr>
            <a:t>development of the partnership of the universities from different countries in launching double-diploma programs</a:t>
          </a:r>
          <a:endParaRPr lang="ru-RU" sz="2000" dirty="0"/>
        </a:p>
      </dgm:t>
    </dgm:pt>
    <dgm:pt modelId="{E327D7E7-70CA-4159-9845-949639DFF1D7}" type="parTrans" cxnId="{037486AC-0DD9-4B25-97DC-619613E27FFC}">
      <dgm:prSet/>
      <dgm:spPr/>
      <dgm:t>
        <a:bodyPr/>
        <a:lstStyle/>
        <a:p>
          <a:endParaRPr lang="ru-RU"/>
        </a:p>
      </dgm:t>
    </dgm:pt>
    <dgm:pt modelId="{BA1ADA1B-A636-487E-978A-FDA6D774836D}" type="sibTrans" cxnId="{037486AC-0DD9-4B25-97DC-619613E27FFC}">
      <dgm:prSet/>
      <dgm:spPr/>
      <dgm:t>
        <a:bodyPr/>
        <a:lstStyle/>
        <a:p>
          <a:endParaRPr lang="ru-RU"/>
        </a:p>
      </dgm:t>
    </dgm:pt>
    <dgm:pt modelId="{CEE0B8EA-915F-46DA-8F52-AFB2BAC9DAC7}" type="pres">
      <dgm:prSet presAssocID="{D4A7E774-43B8-41F3-A093-BB466569035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873010-43D7-4B65-9A12-B1B5B9764135}" type="pres">
      <dgm:prSet presAssocID="{D4A7E774-43B8-41F3-A093-BB4665690355}" presName="dummyMaxCanvas" presStyleCnt="0">
        <dgm:presLayoutVars/>
      </dgm:prSet>
      <dgm:spPr/>
    </dgm:pt>
    <dgm:pt modelId="{4BBFE569-16DB-43B3-8769-D03E0C068028}" type="pres">
      <dgm:prSet presAssocID="{D4A7E774-43B8-41F3-A093-BB466569035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CB11E-D549-4022-A93A-4EFEA9736BF8}" type="pres">
      <dgm:prSet presAssocID="{D4A7E774-43B8-41F3-A093-BB4665690355}" presName="FiveNodes_2" presStyleLbl="node1" presStyleIdx="1" presStyleCnt="5" custLinFactNeighborX="-486" custLinFactNeighborY="10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BC7EC-520D-4CED-9249-C0C3E6E58F04}" type="pres">
      <dgm:prSet presAssocID="{D4A7E774-43B8-41F3-A093-BB466569035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F1A911-7FD4-45CF-B9E2-CD275A2762F7}" type="pres">
      <dgm:prSet presAssocID="{D4A7E774-43B8-41F3-A093-BB4665690355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B2055-3F5F-47C2-80C2-BCBF4B9CBDB8}" type="pres">
      <dgm:prSet presAssocID="{D4A7E774-43B8-41F3-A093-BB4665690355}" presName="FiveNodes_5" presStyleLbl="node1" presStyleIdx="4" presStyleCnt="5" custLinFactNeighborY="-43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7F224-40A7-4A1B-A0FB-E46EB0575E9B}" type="pres">
      <dgm:prSet presAssocID="{D4A7E774-43B8-41F3-A093-BB466569035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A38646-DD41-490D-AAA6-705AEF157DC8}" type="pres">
      <dgm:prSet presAssocID="{D4A7E774-43B8-41F3-A093-BB466569035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4988C3-CF73-4E66-920D-4BE0D357E0F9}" type="pres">
      <dgm:prSet presAssocID="{D4A7E774-43B8-41F3-A093-BB466569035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BF686-3D65-4B77-ACE6-6546E89B83B2}" type="pres">
      <dgm:prSet presAssocID="{D4A7E774-43B8-41F3-A093-BB466569035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BF94A-4EAE-479A-A985-9C672667415C}" type="pres">
      <dgm:prSet presAssocID="{D4A7E774-43B8-41F3-A093-BB466569035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D7008-FC9D-4943-9E30-930FE6A44DAA}" type="pres">
      <dgm:prSet presAssocID="{D4A7E774-43B8-41F3-A093-BB466569035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63EF2F-6533-48FE-9904-B14C6127BDED}" type="pres">
      <dgm:prSet presAssocID="{D4A7E774-43B8-41F3-A093-BB466569035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9C2B0B-AF38-4F74-BC81-BED31C37C64B}" type="pres">
      <dgm:prSet presAssocID="{D4A7E774-43B8-41F3-A093-BB466569035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EC2C4C-8A89-4DF9-8CC1-0CA09CE134B8}" type="pres">
      <dgm:prSet presAssocID="{D4A7E774-43B8-41F3-A093-BB466569035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7486AC-0DD9-4B25-97DC-619613E27FFC}" srcId="{D4A7E774-43B8-41F3-A093-BB4665690355}" destId="{F5DE14B5-32F0-47A5-A07F-43F377DBE6F4}" srcOrd="4" destOrd="0" parTransId="{E327D7E7-70CA-4159-9845-949639DFF1D7}" sibTransId="{BA1ADA1B-A636-487E-978A-FDA6D774836D}"/>
    <dgm:cxn modelId="{A4EA6310-0D9E-462E-8469-A423C73FFB7A}" type="presOf" srcId="{C5A97C81-6AE6-4126-A50D-27CD2A4328B7}" destId="{C89D7008-FC9D-4943-9E30-930FE6A44DAA}" srcOrd="1" destOrd="0" presId="urn:microsoft.com/office/officeart/2005/8/layout/vProcess5"/>
    <dgm:cxn modelId="{5E5EBD19-5A2F-4D8B-882A-DE975E588C31}" type="presOf" srcId="{A68252F9-1142-4695-BFCE-380629221496}" destId="{3C9C2B0B-AF38-4F74-BC81-BED31C37C64B}" srcOrd="1" destOrd="0" presId="urn:microsoft.com/office/officeart/2005/8/layout/vProcess5"/>
    <dgm:cxn modelId="{8C3E6DE9-7E33-47D3-9BD7-EA3998638230}" srcId="{D4A7E774-43B8-41F3-A093-BB4665690355}" destId="{A68252F9-1142-4695-BFCE-380629221496}" srcOrd="3" destOrd="0" parTransId="{6761118A-3E78-42A5-8725-305ACD5648DB}" sibTransId="{D04954D0-163C-4039-9018-28EFA2F1F802}"/>
    <dgm:cxn modelId="{E4D3D87F-195F-4E8E-8CA7-80AFB6CAA25C}" type="presOf" srcId="{C46E7F17-F77F-45C5-B4F4-3B5F6DDA0376}" destId="{8163EF2F-6533-48FE-9904-B14C6127BDED}" srcOrd="1" destOrd="0" presId="urn:microsoft.com/office/officeart/2005/8/layout/vProcess5"/>
    <dgm:cxn modelId="{92010A1C-9042-447A-878E-174ED540490A}" type="presOf" srcId="{C5A97C81-6AE6-4126-A50D-27CD2A4328B7}" destId="{AC4CB11E-D549-4022-A93A-4EFEA9736BF8}" srcOrd="0" destOrd="0" presId="urn:microsoft.com/office/officeart/2005/8/layout/vProcess5"/>
    <dgm:cxn modelId="{783E09E2-2892-4A0B-BED7-9EBB24F1AB7C}" srcId="{D4A7E774-43B8-41F3-A093-BB4665690355}" destId="{C5A97C81-6AE6-4126-A50D-27CD2A4328B7}" srcOrd="1" destOrd="0" parTransId="{0B8330B4-2932-4A8E-9CA4-32C8747301DF}" sibTransId="{A66F5D4D-C361-4B7E-8588-1DE238B28FB1}"/>
    <dgm:cxn modelId="{E07DD892-7617-4E75-B5F5-A838EBE58162}" type="presOf" srcId="{F5DE14B5-32F0-47A5-A07F-43F377DBE6F4}" destId="{64EC2C4C-8A89-4DF9-8CC1-0CA09CE134B8}" srcOrd="1" destOrd="0" presId="urn:microsoft.com/office/officeart/2005/8/layout/vProcess5"/>
    <dgm:cxn modelId="{30EFE722-3B3B-469C-953A-AAA23FFA1585}" type="presOf" srcId="{A68252F9-1142-4695-BFCE-380629221496}" destId="{30F1A911-7FD4-45CF-B9E2-CD275A2762F7}" srcOrd="0" destOrd="0" presId="urn:microsoft.com/office/officeart/2005/8/layout/vProcess5"/>
    <dgm:cxn modelId="{5260FF44-060E-4EF0-A338-B7D8389699D3}" type="presOf" srcId="{F5DE14B5-32F0-47A5-A07F-43F377DBE6F4}" destId="{A0EB2055-3F5F-47C2-80C2-BCBF4B9CBDB8}" srcOrd="0" destOrd="0" presId="urn:microsoft.com/office/officeart/2005/8/layout/vProcess5"/>
    <dgm:cxn modelId="{AA33AB0D-5812-476D-8CD3-CDC6941F4B62}" type="presOf" srcId="{A66F5D4D-C361-4B7E-8588-1DE238B28FB1}" destId="{D2A38646-DD41-490D-AAA6-705AEF157DC8}" srcOrd="0" destOrd="0" presId="urn:microsoft.com/office/officeart/2005/8/layout/vProcess5"/>
    <dgm:cxn modelId="{568DD7E7-8709-4531-9B7A-040B130830C5}" type="presOf" srcId="{D4A7E774-43B8-41F3-A093-BB4665690355}" destId="{CEE0B8EA-915F-46DA-8F52-AFB2BAC9DAC7}" srcOrd="0" destOrd="0" presId="urn:microsoft.com/office/officeart/2005/8/layout/vProcess5"/>
    <dgm:cxn modelId="{6DB27B2B-A953-4BEB-AB36-75FE1B7DA5F2}" srcId="{D4A7E774-43B8-41F3-A093-BB4665690355}" destId="{92776843-E206-483D-83A9-B2C9C4AC3101}" srcOrd="0" destOrd="0" parTransId="{8B489C8D-5518-4EB8-A55C-AE6169411667}" sibTransId="{220CA2A7-2824-4F74-B631-AD82220E2141}"/>
    <dgm:cxn modelId="{98E05935-B7A1-46DF-8D15-511147D17AAE}" type="presOf" srcId="{220CA2A7-2824-4F74-B631-AD82220E2141}" destId="{34B7F224-40A7-4A1B-A0FB-E46EB0575E9B}" srcOrd="0" destOrd="0" presId="urn:microsoft.com/office/officeart/2005/8/layout/vProcess5"/>
    <dgm:cxn modelId="{5846E636-1F58-4421-8677-786370D4F332}" type="presOf" srcId="{AEF289CD-C88D-4EA0-9C63-A03F10CF9325}" destId="{804988C3-CF73-4E66-920D-4BE0D357E0F9}" srcOrd="0" destOrd="0" presId="urn:microsoft.com/office/officeart/2005/8/layout/vProcess5"/>
    <dgm:cxn modelId="{FA5E5FD3-004E-4AE3-8EAD-E5241CB8E69C}" srcId="{D4A7E774-43B8-41F3-A093-BB4665690355}" destId="{C46E7F17-F77F-45C5-B4F4-3B5F6DDA0376}" srcOrd="2" destOrd="0" parTransId="{4D525F0D-FC33-4027-AF81-60AA13C476AD}" sibTransId="{AEF289CD-C88D-4EA0-9C63-A03F10CF9325}"/>
    <dgm:cxn modelId="{D744FCB3-A91F-4677-9F1C-249CCBF2939F}" type="presOf" srcId="{92776843-E206-483D-83A9-B2C9C4AC3101}" destId="{4BBFE569-16DB-43B3-8769-D03E0C068028}" srcOrd="0" destOrd="0" presId="urn:microsoft.com/office/officeart/2005/8/layout/vProcess5"/>
    <dgm:cxn modelId="{435B8D0E-672F-45F6-9193-74AC1D19BD29}" type="presOf" srcId="{D04954D0-163C-4039-9018-28EFA2F1F802}" destId="{008BF686-3D65-4B77-ACE6-6546E89B83B2}" srcOrd="0" destOrd="0" presId="urn:microsoft.com/office/officeart/2005/8/layout/vProcess5"/>
    <dgm:cxn modelId="{D02F0A73-61AF-4BB2-8423-4532A14AF8E4}" type="presOf" srcId="{C46E7F17-F77F-45C5-B4F4-3B5F6DDA0376}" destId="{488BC7EC-520D-4CED-9249-C0C3E6E58F04}" srcOrd="0" destOrd="0" presId="urn:microsoft.com/office/officeart/2005/8/layout/vProcess5"/>
    <dgm:cxn modelId="{B7DB7556-80FB-4AB5-865A-AE08FA93EDB8}" type="presOf" srcId="{92776843-E206-483D-83A9-B2C9C4AC3101}" destId="{877BF94A-4EAE-479A-A985-9C672667415C}" srcOrd="1" destOrd="0" presId="urn:microsoft.com/office/officeart/2005/8/layout/vProcess5"/>
    <dgm:cxn modelId="{C50DA3A0-14D2-459E-A409-6E82694ABE31}" type="presParOf" srcId="{CEE0B8EA-915F-46DA-8F52-AFB2BAC9DAC7}" destId="{9B873010-43D7-4B65-9A12-B1B5B9764135}" srcOrd="0" destOrd="0" presId="urn:microsoft.com/office/officeart/2005/8/layout/vProcess5"/>
    <dgm:cxn modelId="{5EBDA7C7-8568-45A5-A39D-2E04ED607623}" type="presParOf" srcId="{CEE0B8EA-915F-46DA-8F52-AFB2BAC9DAC7}" destId="{4BBFE569-16DB-43B3-8769-D03E0C068028}" srcOrd="1" destOrd="0" presId="urn:microsoft.com/office/officeart/2005/8/layout/vProcess5"/>
    <dgm:cxn modelId="{210CE48E-85A4-4EBB-8277-0223390D0733}" type="presParOf" srcId="{CEE0B8EA-915F-46DA-8F52-AFB2BAC9DAC7}" destId="{AC4CB11E-D549-4022-A93A-4EFEA9736BF8}" srcOrd="2" destOrd="0" presId="urn:microsoft.com/office/officeart/2005/8/layout/vProcess5"/>
    <dgm:cxn modelId="{90271FC9-586A-4BF8-A5C8-1794C647ADF8}" type="presParOf" srcId="{CEE0B8EA-915F-46DA-8F52-AFB2BAC9DAC7}" destId="{488BC7EC-520D-4CED-9249-C0C3E6E58F04}" srcOrd="3" destOrd="0" presId="urn:microsoft.com/office/officeart/2005/8/layout/vProcess5"/>
    <dgm:cxn modelId="{A8DEF766-B927-491E-AF99-BE79F322FE8B}" type="presParOf" srcId="{CEE0B8EA-915F-46DA-8F52-AFB2BAC9DAC7}" destId="{30F1A911-7FD4-45CF-B9E2-CD275A2762F7}" srcOrd="4" destOrd="0" presId="urn:microsoft.com/office/officeart/2005/8/layout/vProcess5"/>
    <dgm:cxn modelId="{E8E999FC-E077-44B7-B68B-80CAB69A3399}" type="presParOf" srcId="{CEE0B8EA-915F-46DA-8F52-AFB2BAC9DAC7}" destId="{A0EB2055-3F5F-47C2-80C2-BCBF4B9CBDB8}" srcOrd="5" destOrd="0" presId="urn:microsoft.com/office/officeart/2005/8/layout/vProcess5"/>
    <dgm:cxn modelId="{ED4166C6-2A25-4A6B-8F9F-1A92A26B11FD}" type="presParOf" srcId="{CEE0B8EA-915F-46DA-8F52-AFB2BAC9DAC7}" destId="{34B7F224-40A7-4A1B-A0FB-E46EB0575E9B}" srcOrd="6" destOrd="0" presId="urn:microsoft.com/office/officeart/2005/8/layout/vProcess5"/>
    <dgm:cxn modelId="{49D7DD13-814F-4A73-8906-395500691819}" type="presParOf" srcId="{CEE0B8EA-915F-46DA-8F52-AFB2BAC9DAC7}" destId="{D2A38646-DD41-490D-AAA6-705AEF157DC8}" srcOrd="7" destOrd="0" presId="urn:microsoft.com/office/officeart/2005/8/layout/vProcess5"/>
    <dgm:cxn modelId="{B570326B-C824-4225-A508-5161A9765BEA}" type="presParOf" srcId="{CEE0B8EA-915F-46DA-8F52-AFB2BAC9DAC7}" destId="{804988C3-CF73-4E66-920D-4BE0D357E0F9}" srcOrd="8" destOrd="0" presId="urn:microsoft.com/office/officeart/2005/8/layout/vProcess5"/>
    <dgm:cxn modelId="{8E13A938-9B99-4F60-B281-2A17C1548188}" type="presParOf" srcId="{CEE0B8EA-915F-46DA-8F52-AFB2BAC9DAC7}" destId="{008BF686-3D65-4B77-ACE6-6546E89B83B2}" srcOrd="9" destOrd="0" presId="urn:microsoft.com/office/officeart/2005/8/layout/vProcess5"/>
    <dgm:cxn modelId="{DD5B4F60-01B0-4582-9C56-FB7A84F0CE3F}" type="presParOf" srcId="{CEE0B8EA-915F-46DA-8F52-AFB2BAC9DAC7}" destId="{877BF94A-4EAE-479A-A985-9C672667415C}" srcOrd="10" destOrd="0" presId="urn:microsoft.com/office/officeart/2005/8/layout/vProcess5"/>
    <dgm:cxn modelId="{B5D494CB-FF8B-4581-BD2B-A5EB4E66F381}" type="presParOf" srcId="{CEE0B8EA-915F-46DA-8F52-AFB2BAC9DAC7}" destId="{C89D7008-FC9D-4943-9E30-930FE6A44DAA}" srcOrd="11" destOrd="0" presId="urn:microsoft.com/office/officeart/2005/8/layout/vProcess5"/>
    <dgm:cxn modelId="{B34CA5A2-C1C7-438C-B436-E87E8E36F7DB}" type="presParOf" srcId="{CEE0B8EA-915F-46DA-8F52-AFB2BAC9DAC7}" destId="{8163EF2F-6533-48FE-9904-B14C6127BDED}" srcOrd="12" destOrd="0" presId="urn:microsoft.com/office/officeart/2005/8/layout/vProcess5"/>
    <dgm:cxn modelId="{18E7B32D-8FD8-4DFB-8E6A-39A0073E67B7}" type="presParOf" srcId="{CEE0B8EA-915F-46DA-8F52-AFB2BAC9DAC7}" destId="{3C9C2B0B-AF38-4F74-BC81-BED31C37C64B}" srcOrd="13" destOrd="0" presId="urn:microsoft.com/office/officeart/2005/8/layout/vProcess5"/>
    <dgm:cxn modelId="{EB1F818B-8244-4244-92EA-EB45C8077C05}" type="presParOf" srcId="{CEE0B8EA-915F-46DA-8F52-AFB2BAC9DAC7}" destId="{64EC2C4C-8A89-4DF9-8CC1-0CA09CE134B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4"/>
          </a:xfrm>
        </p:spPr>
        <p:txBody>
          <a:bodyPr>
            <a:noAutofit/>
          </a:bodyPr>
          <a:lstStyle/>
          <a:p>
            <a:r>
              <a:rPr lang="en-US" sz="3600" b="1" dirty="0"/>
              <a:t>RETHINKING FURTHER PROFESSIONAL EDUCATION: SEARCH FOR MULTIDISCIPLINARY AND NEW TECHNOLOGICAL APPROACHES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en-US" b="1" dirty="0"/>
              <a:t>Valentina V. </a:t>
            </a:r>
            <a:r>
              <a:rPr lang="en-US" b="1" dirty="0" err="1"/>
              <a:t>Gerasimenko</a:t>
            </a:r>
            <a:r>
              <a:rPr lang="en-US" b="1" dirty="0"/>
              <a:t> (Russia), </a:t>
            </a:r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b="1" dirty="0" smtClean="0"/>
              <a:t>Tatiana </a:t>
            </a:r>
            <a:r>
              <a:rPr lang="en-US" b="1" dirty="0"/>
              <a:t>O. </a:t>
            </a:r>
            <a:r>
              <a:rPr lang="en-US" b="1" dirty="0" err="1"/>
              <a:t>Razumova</a:t>
            </a:r>
            <a:r>
              <a:rPr lang="en-US" b="1" dirty="0"/>
              <a:t> (Russia), </a:t>
            </a:r>
          </a:p>
          <a:p>
            <a:pPr>
              <a:spcBef>
                <a:spcPts val="0"/>
              </a:spcBef>
            </a:pPr>
            <a:r>
              <a:rPr lang="en-US" b="1" dirty="0"/>
              <a:t>Vladimir J. </a:t>
            </a:r>
            <a:r>
              <a:rPr lang="en-US" b="1" dirty="0" err="1"/>
              <a:t>Echenike</a:t>
            </a:r>
            <a:r>
              <a:rPr lang="en-US" b="1" dirty="0"/>
              <a:t> (</a:t>
            </a:r>
            <a:r>
              <a:rPr lang="en-US" b="1" dirty="0" smtClean="0"/>
              <a:t>Russia)</a:t>
            </a:r>
            <a:endParaRPr lang="ru-RU" b="1" dirty="0" smtClean="0"/>
          </a:p>
          <a:p>
            <a:pPr>
              <a:spcBef>
                <a:spcPts val="0"/>
              </a:spcBef>
            </a:pPr>
            <a:r>
              <a:rPr lang="ru-RU" b="1" dirty="0" smtClean="0"/>
              <a:t>3.03.2015</a:t>
            </a:r>
            <a:endParaRPr lang="en-US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9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/>
                <a:ea typeface="Calibri"/>
              </a:rPr>
              <a:t>Transition </a:t>
            </a:r>
            <a:r>
              <a:rPr lang="en-US" dirty="0">
                <a:latin typeface="Arial"/>
                <a:ea typeface="Calibri"/>
              </a:rPr>
              <a:t>from </a:t>
            </a:r>
            <a:r>
              <a:rPr lang="en-US" dirty="0" smtClean="0">
                <a:latin typeface="Arial"/>
                <a:ea typeface="Calibri"/>
              </a:rPr>
              <a:t>the content </a:t>
            </a:r>
            <a:r>
              <a:rPr lang="en-US" dirty="0">
                <a:latin typeface="Arial"/>
                <a:ea typeface="Calibri"/>
              </a:rPr>
              <a:t>of classical universal programs of General MBAs toward the interdisciplinary MBA programs </a:t>
            </a:r>
            <a:r>
              <a:rPr lang="en-US" dirty="0" smtClean="0">
                <a:latin typeface="Arial"/>
                <a:ea typeface="Calibri"/>
              </a:rPr>
              <a:t>based on the </a:t>
            </a:r>
            <a:r>
              <a:rPr lang="en-US" dirty="0">
                <a:latin typeface="Arial"/>
                <a:ea typeface="Calibri"/>
              </a:rPr>
              <a:t>intersection of economics, sociology and psychology</a:t>
            </a:r>
            <a:r>
              <a:rPr lang="en-US" dirty="0" smtClean="0">
                <a:latin typeface="Arial"/>
                <a:ea typeface="Calibri"/>
              </a:rPr>
              <a:t>.</a:t>
            </a:r>
          </a:p>
          <a:p>
            <a:pPr marL="0" indent="0">
              <a:buNone/>
            </a:pPr>
            <a:endParaRPr lang="en-US" dirty="0">
              <a:latin typeface="Arial"/>
              <a:ea typeface="Calibri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  <a:ea typeface="Calibri"/>
              </a:rPr>
              <a:t> New </a:t>
            </a:r>
            <a:r>
              <a:rPr lang="en-US" dirty="0">
                <a:latin typeface="Arial"/>
                <a:ea typeface="Calibri"/>
              </a:rPr>
              <a:t>approaches to business communications, organizational behavior, economics and network partnerships, etc.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  <a:effectLst/>
                <a:latin typeface="Arial"/>
                <a:ea typeface="Calibri"/>
                <a:cs typeface="+mn-cs"/>
              </a:rPr>
              <a:t>Trend 3: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1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35941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rial"/>
                <a:ea typeface="Calibri"/>
                <a:cs typeface="Times New Roman"/>
              </a:rPr>
              <a:t>The study was conducted by interviewing graduates of MBA programs of economic faculty of Moscow State University, provided in Russia and Kazakhstan. </a:t>
            </a:r>
            <a:endParaRPr lang="en-US" dirty="0" smtClean="0">
              <a:latin typeface="Arial"/>
              <a:ea typeface="Calibri"/>
              <a:cs typeface="Times New Roman"/>
            </a:endParaRPr>
          </a:p>
          <a:p>
            <a:pPr marR="359410"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Arial"/>
                <a:ea typeface="Calibri"/>
                <a:cs typeface="Times New Roman"/>
              </a:rPr>
              <a:t>Totally </a:t>
            </a:r>
            <a:r>
              <a:rPr lang="en-US" dirty="0">
                <a:latin typeface="Arial"/>
                <a:ea typeface="Calibri"/>
                <a:cs typeface="Times New Roman"/>
              </a:rPr>
              <a:t>286 respondents participated in the survey. </a:t>
            </a:r>
            <a:endParaRPr lang="en-US" dirty="0" smtClean="0">
              <a:latin typeface="Arial"/>
              <a:ea typeface="Calibri"/>
              <a:cs typeface="Times New Roman"/>
            </a:endParaRPr>
          </a:p>
          <a:p>
            <a:pPr marR="359410"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Arial"/>
                <a:ea typeface="Calibri"/>
                <a:cs typeface="Times New Roman"/>
              </a:rPr>
              <a:t>For </a:t>
            </a:r>
            <a:r>
              <a:rPr lang="en-US" dirty="0">
                <a:latin typeface="Arial"/>
                <a:ea typeface="Calibri"/>
                <a:cs typeface="Times New Roman"/>
              </a:rPr>
              <a:t>the purpose of comparability with the results of other European studies the technique of interviewing applied in a number of universities and business schools in Germany was used.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Empirical research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3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24355"/>
              </p:ext>
            </p:extLst>
          </p:nvPr>
        </p:nvGraphicFramePr>
        <p:xfrm>
          <a:off x="755576" y="1628801"/>
          <a:ext cx="8208912" cy="4968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0714"/>
                <a:gridCol w="6187673"/>
                <a:gridCol w="1410525"/>
              </a:tblGrid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Competencies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%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Ability to communicate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52,6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Ability to practical oriented thinking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48,6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Analytical capacity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33,1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Ability to work in a team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32,6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Ability to resolve conflicts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30,9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Ability to act independently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30,3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Ability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to feel empathy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29,7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Ability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to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accept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criticism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27,4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5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3180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Capacity on time-management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marR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27,4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35941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rial"/>
                <a:ea typeface="Calibri"/>
                <a:cs typeface="Times New Roman"/>
              </a:rPr>
              <a:t> 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r>
              <a:rPr lang="en-US" sz="3100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Competencies </a:t>
            </a:r>
            <a:r>
              <a:rPr lang="en-US" sz="310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from the “</a:t>
            </a:r>
            <a:r>
              <a:rPr lang="en-US" sz="3100" dirty="0" err="1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Universum</a:t>
            </a:r>
            <a:r>
              <a:rPr lang="en-US" sz="310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Professional Survey” </a:t>
            </a:r>
            <a:r>
              <a:rPr lang="en-US" sz="3100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(our partner university in Germany</a:t>
            </a:r>
            <a:r>
              <a:rPr lang="en-US" sz="310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)</a:t>
            </a:r>
            <a:r>
              <a:rPr lang="ru-RU" sz="3100" dirty="0">
                <a:ea typeface="Calibri"/>
                <a:cs typeface="Times New Roman"/>
              </a:rPr>
              <a:t/>
            </a:r>
            <a:br>
              <a:rPr lang="ru-RU" sz="3100" dirty="0">
                <a:ea typeface="Calibri"/>
                <a:cs typeface="Times New Roman"/>
              </a:rPr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19227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904999"/>
              </p:ext>
            </p:extLst>
          </p:nvPr>
        </p:nvGraphicFramePr>
        <p:xfrm>
          <a:off x="611560" y="1124745"/>
          <a:ext cx="7776864" cy="5472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69"/>
                <a:gridCol w="7294695"/>
              </a:tblGrid>
              <a:tr h="446194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Competencies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194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Ability to apply knowledge in practical situations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194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Ability to identify, pose and resolve problems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194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Ability to make reasoned decisions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3082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4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Knowledge and understanding to the subject area and understanding of the profession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194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Ability to focus on results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3082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Capacity to learn and stay up-to-date with learning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3082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7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Ability to search for, process and </a:t>
                      </a:r>
                      <a:r>
                        <a:rPr lang="en-US" sz="2200" dirty="0" smtClean="0">
                          <a:effectLst/>
                        </a:rPr>
                        <a:t>analyze </a:t>
                      </a:r>
                      <a:r>
                        <a:rPr lang="en-US" sz="2200" dirty="0">
                          <a:effectLst/>
                        </a:rPr>
                        <a:t>information from a variety of sources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194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8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Ability to work in a team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194">
                <a:tc>
                  <a:txBody>
                    <a:bodyPr/>
                    <a:lstStyle/>
                    <a:p>
                      <a:pPr marR="359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9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062220" algn="l"/>
                        </a:tabLst>
                      </a:pPr>
                      <a:r>
                        <a:rPr lang="en-US" sz="2200" dirty="0">
                          <a:effectLst/>
                        </a:rPr>
                        <a:t>Ability to plan and manage time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Arial"/>
                <a:ea typeface="Calibri"/>
              </a:rPr>
              <a:t>Generic competencies for managers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45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150321"/>
            <a:ext cx="8585738" cy="559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Autofit/>
          </a:bodyPr>
          <a:lstStyle/>
          <a:p>
            <a:pPr marR="359410">
              <a:lnSpc>
                <a:spcPct val="115000"/>
              </a:lnSpc>
            </a:pPr>
            <a:r>
              <a:rPr lang="en-US" sz="240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Most valuable results obtained by the German, Kazakh and </a:t>
            </a:r>
            <a:r>
              <a:rPr lang="en-US" sz="2400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Russian alumni </a:t>
            </a:r>
            <a:r>
              <a:rPr lang="en-US" sz="240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of MBA programs</a:t>
            </a:r>
            <a:r>
              <a:rPr lang="ru-RU" sz="2400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rgbClr val="C00000"/>
                </a:solidFill>
                <a:ea typeface="Calibri"/>
                <a:cs typeface="Times New Roman"/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891630"/>
              </p:ext>
            </p:extLst>
          </p:nvPr>
        </p:nvGraphicFramePr>
        <p:xfrm>
          <a:off x="683568" y="1916832"/>
          <a:ext cx="8074321" cy="4899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/>
                <a:gridCol w="4058423"/>
                <a:gridCol w="1840903"/>
                <a:gridCol w="1886963"/>
              </a:tblGrid>
              <a:tr h="1392438">
                <a:tc>
                  <a:txBody>
                    <a:bodyPr/>
                    <a:lstStyle/>
                    <a:p>
                      <a:pPr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2865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21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German university,%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5725" marR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en-US" sz="2200" dirty="0">
                          <a:effectLst/>
                        </a:rPr>
                        <a:t>Faculty of Economics of MSU, %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837">
                <a:tc>
                  <a:txBody>
                    <a:bodyPr/>
                    <a:lstStyle/>
                    <a:p>
                      <a:pPr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2865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Ability to communicate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219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52,6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594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58,3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45">
                <a:tc>
                  <a:txBody>
                    <a:bodyPr/>
                    <a:lstStyle/>
                    <a:p>
                      <a:pPr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2865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Ability to practical oriented thinking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219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48,6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594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66,7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837">
                <a:tc>
                  <a:txBody>
                    <a:bodyPr/>
                    <a:lstStyle/>
                    <a:p>
                      <a:pPr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2865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Analytical capacity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219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33,1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594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37,5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837">
                <a:tc>
                  <a:txBody>
                    <a:bodyPr/>
                    <a:lstStyle/>
                    <a:p>
                      <a:pPr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4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2865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Ability to work in a team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219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32,6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594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50,0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837">
                <a:tc>
                  <a:txBody>
                    <a:bodyPr/>
                    <a:lstStyle/>
                    <a:p>
                      <a:pPr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2865" marR="3594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Ability to resolve conflicts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219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30,3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594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50,0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359410">
              <a:lnSpc>
                <a:spcPct val="115000"/>
              </a:lnSpc>
            </a:pPr>
            <a:r>
              <a:rPr lang="en-US" sz="3100" dirty="0" smtClean="0">
                <a:latin typeface="Arial"/>
                <a:ea typeface="Calibri"/>
                <a:cs typeface="Times New Roman"/>
              </a:rPr>
              <a:t/>
            </a:r>
            <a:br>
              <a:rPr lang="en-US" sz="3100" dirty="0" smtClean="0">
                <a:latin typeface="Arial"/>
                <a:ea typeface="Calibri"/>
                <a:cs typeface="Times New Roman"/>
              </a:rPr>
            </a:br>
            <a:r>
              <a:rPr lang="en-US" sz="3100" dirty="0">
                <a:latin typeface="Arial"/>
                <a:ea typeface="Calibri"/>
                <a:cs typeface="Times New Roman"/>
              </a:rPr>
              <a:t/>
            </a:r>
            <a:br>
              <a:rPr lang="en-US" sz="3100" dirty="0">
                <a:latin typeface="Arial"/>
                <a:ea typeface="Calibri"/>
                <a:cs typeface="Times New Roman"/>
              </a:rPr>
            </a:br>
            <a:r>
              <a:rPr lang="en-US" sz="3100" dirty="0" smtClean="0">
                <a:latin typeface="Arial"/>
                <a:ea typeface="Calibri"/>
                <a:cs typeface="Times New Roman"/>
              </a:rPr>
              <a:t/>
            </a:r>
            <a:br>
              <a:rPr lang="en-US" sz="3100" dirty="0" smtClean="0">
                <a:latin typeface="Arial"/>
                <a:ea typeface="Calibri"/>
                <a:cs typeface="Times New Roman"/>
              </a:rPr>
            </a:br>
            <a:r>
              <a:rPr lang="en-US" sz="3100" dirty="0" smtClean="0">
                <a:latin typeface="Arial"/>
                <a:ea typeface="Calibri"/>
                <a:cs typeface="Times New Roman"/>
              </a:rPr>
              <a:t>Skills </a:t>
            </a:r>
            <a:r>
              <a:rPr lang="en-US" sz="3100" dirty="0">
                <a:latin typeface="Arial"/>
                <a:ea typeface="Calibri"/>
                <a:cs typeface="Times New Roman"/>
              </a:rPr>
              <a:t>and competences acquired through additional education </a:t>
            </a:r>
            <a:r>
              <a:rPr lang="ru-RU" sz="3100" dirty="0">
                <a:ea typeface="Calibri"/>
                <a:cs typeface="Times New Roman"/>
              </a:rPr>
              <a:t/>
            </a:r>
            <a:br>
              <a:rPr lang="ru-RU" sz="3100" dirty="0">
                <a:ea typeface="Calibri"/>
                <a:cs typeface="Times New Roman"/>
              </a:rPr>
            </a:br>
            <a:r>
              <a:rPr lang="en-US" sz="3100" dirty="0">
                <a:latin typeface="Arial"/>
                <a:ea typeface="Calibri"/>
                <a:cs typeface="Times New Roman"/>
              </a:rPr>
              <a:t>(self estimation of MBAs alumni, %)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r>
              <a:rPr lang="en-US" dirty="0">
                <a:latin typeface="Arial"/>
                <a:ea typeface="Calibri"/>
                <a:cs typeface="Times New Roman"/>
              </a:rPr>
              <a:t> 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8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rmAutofit fontScale="47500" lnSpcReduction="20000"/>
          </a:bodyPr>
          <a:lstStyle/>
          <a:p>
            <a:pPr marR="359410" algn="just">
              <a:lnSpc>
                <a:spcPct val="115000"/>
              </a:lnSpc>
              <a:spcAft>
                <a:spcPts val="0"/>
              </a:spcAft>
            </a:pPr>
            <a:r>
              <a:rPr lang="en-US" sz="4500" dirty="0" smtClean="0">
                <a:latin typeface="Arial"/>
                <a:ea typeface="Calibri"/>
                <a:cs typeface="Times New Roman"/>
              </a:rPr>
              <a:t>One </a:t>
            </a:r>
            <a:r>
              <a:rPr lang="en-US" sz="4500" dirty="0">
                <a:latin typeface="Arial"/>
                <a:ea typeface="Calibri"/>
                <a:cs typeface="Times New Roman"/>
              </a:rPr>
              <a:t>of the main modern tendencies is multidisciplinary interaction which leads to acquiring new innovational result. </a:t>
            </a:r>
            <a:endParaRPr lang="en-US" sz="4500" dirty="0" smtClean="0">
              <a:latin typeface="Arial"/>
              <a:ea typeface="Calibri"/>
              <a:cs typeface="Times New Roman"/>
            </a:endParaRPr>
          </a:p>
          <a:p>
            <a:pPr marR="359410" algn="just">
              <a:lnSpc>
                <a:spcPct val="115000"/>
              </a:lnSpc>
              <a:spcAft>
                <a:spcPts val="0"/>
              </a:spcAft>
            </a:pPr>
            <a:r>
              <a:rPr lang="en-US" sz="4500" dirty="0" smtClean="0">
                <a:latin typeface="Arial"/>
                <a:ea typeface="Calibri"/>
                <a:cs typeface="Times New Roman"/>
              </a:rPr>
              <a:t>The </a:t>
            </a:r>
            <a:r>
              <a:rPr lang="en-US" sz="4500" dirty="0">
                <a:latin typeface="Arial"/>
                <a:ea typeface="Calibri"/>
                <a:cs typeface="Times New Roman"/>
              </a:rPr>
              <a:t>goal of further studies is testing multidisciplinary development trends of further professional education content at universities. </a:t>
            </a:r>
            <a:endParaRPr lang="en-US" sz="4500" dirty="0" smtClean="0">
              <a:latin typeface="Arial"/>
              <a:ea typeface="Calibri"/>
              <a:cs typeface="Times New Roman"/>
            </a:endParaRPr>
          </a:p>
          <a:p>
            <a:pPr marR="359410" algn="just">
              <a:lnSpc>
                <a:spcPct val="115000"/>
              </a:lnSpc>
              <a:spcAft>
                <a:spcPts val="0"/>
              </a:spcAft>
            </a:pPr>
            <a:r>
              <a:rPr lang="en-US" sz="4500" dirty="0" smtClean="0">
                <a:latin typeface="Arial"/>
                <a:ea typeface="Calibri"/>
                <a:cs typeface="Times New Roman"/>
              </a:rPr>
              <a:t>Multidisciplinary </a:t>
            </a:r>
            <a:r>
              <a:rPr lang="en-US" sz="4500" dirty="0">
                <a:latin typeface="Arial"/>
                <a:ea typeface="Calibri"/>
                <a:cs typeface="Times New Roman"/>
              </a:rPr>
              <a:t>interaction is in progress in several ways. </a:t>
            </a:r>
            <a:r>
              <a:rPr lang="en-US" sz="4500" dirty="0" smtClean="0">
                <a:latin typeface="Arial"/>
                <a:ea typeface="Calibri"/>
                <a:cs typeface="Times New Roman"/>
              </a:rPr>
              <a:t>	</a:t>
            </a:r>
          </a:p>
          <a:p>
            <a:pPr marL="109728" marR="35941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4500" dirty="0" smtClean="0">
                <a:latin typeface="Arial"/>
                <a:ea typeface="Calibri"/>
                <a:cs typeface="Times New Roman"/>
              </a:rPr>
              <a:t>	</a:t>
            </a:r>
            <a:r>
              <a:rPr lang="en-US" sz="4600" dirty="0" smtClean="0">
                <a:latin typeface="Arial"/>
                <a:ea typeface="Calibri"/>
                <a:cs typeface="Times New Roman"/>
              </a:rPr>
              <a:t>Humanization </a:t>
            </a:r>
            <a:r>
              <a:rPr lang="en-US" sz="4600" dirty="0">
                <a:latin typeface="Arial"/>
                <a:ea typeface="Calibri"/>
                <a:cs typeface="Times New Roman"/>
              </a:rPr>
              <a:t>of knowledge</a:t>
            </a:r>
            <a:r>
              <a:rPr lang="en-US" sz="4600" dirty="0" smtClean="0">
                <a:latin typeface="Arial"/>
                <a:ea typeface="Calibri"/>
                <a:cs typeface="Times New Roman"/>
              </a:rPr>
              <a:t>,</a:t>
            </a:r>
          </a:p>
          <a:p>
            <a:pPr marR="359410" lvl="2" algn="just">
              <a:lnSpc>
                <a:spcPct val="115000"/>
              </a:lnSpc>
            </a:pPr>
            <a:r>
              <a:rPr lang="en-US" sz="4600" dirty="0" smtClean="0">
                <a:latin typeface="Arial"/>
                <a:ea typeface="Calibri"/>
                <a:cs typeface="Times New Roman"/>
              </a:rPr>
              <a:t> </a:t>
            </a:r>
            <a:r>
              <a:rPr lang="en-US" sz="4600" dirty="0">
                <a:latin typeface="Arial"/>
                <a:ea typeface="Calibri"/>
                <a:cs typeface="Times New Roman"/>
              </a:rPr>
              <a:t>increase of social norms and personal character priority, </a:t>
            </a:r>
            <a:r>
              <a:rPr lang="en-US" sz="4600" dirty="0" smtClean="0">
                <a:latin typeface="Arial"/>
                <a:ea typeface="Calibri"/>
                <a:cs typeface="Times New Roman"/>
              </a:rPr>
              <a:t>	importance </a:t>
            </a:r>
            <a:r>
              <a:rPr lang="en-US" sz="4600" dirty="0">
                <a:latin typeface="Arial"/>
                <a:ea typeface="Calibri"/>
                <a:cs typeface="Times New Roman"/>
              </a:rPr>
              <a:t>of communication activity, </a:t>
            </a:r>
            <a:endParaRPr lang="en-US" sz="4600" dirty="0" smtClean="0">
              <a:latin typeface="Arial"/>
              <a:ea typeface="Calibri"/>
              <a:cs typeface="Times New Roman"/>
            </a:endParaRPr>
          </a:p>
          <a:p>
            <a:pPr marR="359410" lvl="2" algn="just">
              <a:lnSpc>
                <a:spcPct val="115000"/>
              </a:lnSpc>
            </a:pPr>
            <a:r>
              <a:rPr lang="en-US" sz="4600" dirty="0" smtClean="0">
                <a:latin typeface="Arial"/>
                <a:ea typeface="Calibri"/>
                <a:cs typeface="Times New Roman"/>
              </a:rPr>
              <a:t>openness</a:t>
            </a:r>
            <a:r>
              <a:rPr lang="en-US" sz="4600" dirty="0">
                <a:latin typeface="Arial"/>
                <a:ea typeface="Calibri"/>
                <a:cs typeface="Times New Roman"/>
              </a:rPr>
              <a:t>, </a:t>
            </a:r>
            <a:endParaRPr lang="en-US" sz="4600" dirty="0" smtClean="0">
              <a:latin typeface="Arial"/>
              <a:ea typeface="Calibri"/>
              <a:cs typeface="Times New Roman"/>
            </a:endParaRPr>
          </a:p>
          <a:p>
            <a:pPr marR="359410" lvl="2" algn="just">
              <a:lnSpc>
                <a:spcPct val="115000"/>
              </a:lnSpc>
            </a:pPr>
            <a:r>
              <a:rPr lang="en-US" sz="4600" dirty="0" smtClean="0">
                <a:latin typeface="Arial"/>
                <a:ea typeface="Calibri"/>
                <a:cs typeface="Times New Roman"/>
              </a:rPr>
              <a:t>ethic </a:t>
            </a:r>
            <a:r>
              <a:rPr lang="en-US" sz="4600" dirty="0">
                <a:latin typeface="Arial"/>
                <a:ea typeface="Calibri"/>
                <a:cs typeface="Times New Roman"/>
              </a:rPr>
              <a:t>principles and involvement</a:t>
            </a:r>
            <a:r>
              <a:rPr lang="en-US" sz="4600" dirty="0" smtClean="0">
                <a:latin typeface="Arial"/>
                <a:ea typeface="Calibri"/>
                <a:cs typeface="Times New Roman"/>
              </a:rPr>
              <a:t>,</a:t>
            </a:r>
          </a:p>
          <a:p>
            <a:pPr marR="359410" lvl="2" algn="just">
              <a:lnSpc>
                <a:spcPct val="115000"/>
              </a:lnSpc>
            </a:pPr>
            <a:r>
              <a:rPr lang="en-US" sz="4600" dirty="0" smtClean="0">
                <a:latin typeface="Arial"/>
                <a:ea typeface="Calibri"/>
                <a:cs typeface="Times New Roman"/>
              </a:rPr>
              <a:t> </a:t>
            </a:r>
            <a:r>
              <a:rPr lang="en-US" sz="4600" dirty="0">
                <a:latin typeface="Arial"/>
                <a:ea typeface="Calibri"/>
                <a:cs typeface="Times New Roman"/>
              </a:rPr>
              <a:t>significance of social activity and moral </a:t>
            </a:r>
            <a:r>
              <a:rPr lang="en-US" sz="4600" dirty="0" smtClean="0">
                <a:latin typeface="Arial"/>
                <a:ea typeface="Calibri"/>
                <a:cs typeface="Times New Roman"/>
              </a:rPr>
              <a:t>values</a:t>
            </a:r>
            <a:endParaRPr lang="ru-RU" sz="4600" dirty="0">
              <a:ea typeface="Calibri"/>
              <a:cs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728192"/>
          </a:xfrm>
        </p:spPr>
        <p:txBody>
          <a:bodyPr>
            <a:normAutofit fontScale="90000"/>
          </a:bodyPr>
          <a:lstStyle/>
          <a:p>
            <a:pPr marL="859536" marR="359410" lvl="2" indent="-228600" defTabSz="914400" rtl="0" eaLnBrk="1" fontAlgn="auto" latinLnBrk="0" hangingPunct="1">
              <a:lnSpc>
                <a:spcPct val="115000"/>
              </a:lnSpc>
              <a:spcBef>
                <a:spcPts val="350"/>
              </a:spcBef>
              <a:spcAft>
                <a:spcPts val="0"/>
              </a:spcAft>
              <a:tabLst/>
              <a:defRPr/>
            </a:pPr>
            <a:r>
              <a:rPr lang="en-US" sz="3100" b="1" dirty="0" smtClean="0">
                <a:latin typeface="Arial"/>
                <a:ea typeface="Calibri"/>
                <a:cs typeface="Times New Roman"/>
              </a:rPr>
              <a:t/>
            </a:r>
            <a:br>
              <a:rPr lang="en-US" sz="3100" b="1" dirty="0" smtClean="0">
                <a:latin typeface="Arial"/>
                <a:ea typeface="Calibri"/>
                <a:cs typeface="Times New Roman"/>
              </a:rPr>
            </a:br>
            <a:r>
              <a:rPr lang="en-US" sz="3100" b="1" dirty="0">
                <a:latin typeface="Arial"/>
                <a:ea typeface="Calibri"/>
                <a:cs typeface="Times New Roman"/>
              </a:rPr>
              <a:t/>
            </a:r>
            <a:br>
              <a:rPr lang="en-US" sz="3100" b="1" dirty="0">
                <a:latin typeface="Arial"/>
                <a:ea typeface="Calibri"/>
                <a:cs typeface="Times New Roman"/>
              </a:rPr>
            </a:br>
            <a:r>
              <a:rPr lang="en-US" sz="3100" b="1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CONCLUSION  1:</a:t>
            </a:r>
            <a:br>
              <a:rPr lang="en-US" sz="3100" b="1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</a:b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Economic education moves out of limits of strictly economic knowledge and management theory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.</a:t>
            </a: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ucida Sans Unicode"/>
                <a:ea typeface="Calibri"/>
                <a:cs typeface="Times New Roman"/>
              </a:rPr>
              <a:t/>
            </a:r>
            <a:b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ucida Sans Unicode"/>
                <a:ea typeface="Calibri"/>
                <a:cs typeface="Times New Roman"/>
              </a:rPr>
            </a:br>
            <a:r>
              <a:rPr lang="ru-RU" sz="4000" b="1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4000" b="1" dirty="0">
                <a:solidFill>
                  <a:srgbClr val="C00000"/>
                </a:solidFill>
                <a:ea typeface="Calibri"/>
                <a:cs typeface="Times New Roman"/>
              </a:rPr>
            </a:br>
            <a:r>
              <a:rPr lang="en-US" sz="3200" b="1" dirty="0">
                <a:highlight>
                  <a:srgbClr val="FFFF00"/>
                </a:highlight>
                <a:latin typeface="Arial"/>
                <a:ea typeface="Calibri"/>
                <a:cs typeface="Times New Roman"/>
              </a:rPr>
              <a:t> 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8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R="359410" lvl="0" algn="just">
              <a:lnSpc>
                <a:spcPct val="115000"/>
              </a:lnSpc>
              <a:buClr>
                <a:srgbClr val="4E67C8"/>
              </a:buClr>
            </a:pPr>
            <a:r>
              <a:rPr lang="en-US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Understanding of the market and business network organization is another important competency that can be acquired through education. </a:t>
            </a:r>
          </a:p>
          <a:p>
            <a:pPr marR="359410" lvl="0" algn="just">
              <a:lnSpc>
                <a:spcPct val="115000"/>
              </a:lnSpc>
              <a:buClr>
                <a:srgbClr val="4E67C8"/>
              </a:buClr>
            </a:pPr>
            <a:r>
              <a:rPr lang="en-US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It requires research of modern network interaction technologies. </a:t>
            </a:r>
          </a:p>
          <a:p>
            <a:pPr marR="359410" lvl="0" algn="just">
              <a:lnSpc>
                <a:spcPct val="115000"/>
              </a:lnSpc>
              <a:buClr>
                <a:srgbClr val="4E67C8"/>
              </a:buClr>
            </a:pPr>
            <a:r>
              <a:rPr lang="en-US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One of significant goals of further professional education is providing management education to students based on examination of network economy. </a:t>
            </a:r>
          </a:p>
          <a:p>
            <a:pPr marR="359410" lvl="0" algn="just">
              <a:lnSpc>
                <a:spcPct val="115000"/>
              </a:lnSpc>
              <a:buClr>
                <a:srgbClr val="4E67C8"/>
              </a:buClr>
            </a:pPr>
            <a:r>
              <a:rPr lang="en-US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This sector will be the subject of research and analysis in future.</a:t>
            </a:r>
            <a:endParaRPr lang="ru-RU" sz="24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buClr>
                <a:srgbClr val="4E67C8"/>
              </a:buClr>
            </a:pPr>
            <a:endParaRPr lang="ru-RU" sz="2400" dirty="0">
              <a:solidFill>
                <a:prstClr val="black"/>
              </a:solidFill>
            </a:endParaRPr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CONCLUSION 2:</a:t>
            </a:r>
            <a:br>
              <a:rPr lang="en-US" sz="2800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</a:br>
            <a:r>
              <a:rPr lang="en-US" sz="2400" dirty="0">
                <a:solidFill>
                  <a:srgbClr val="C00000"/>
                </a:solidFill>
                <a:effectLst/>
                <a:latin typeface="Arial"/>
                <a:ea typeface="Calibri"/>
                <a:cs typeface="Times New Roman"/>
              </a:rPr>
              <a:t>market and business </a:t>
            </a:r>
            <a:r>
              <a:rPr lang="en-US" sz="2400" dirty="0" smtClean="0">
                <a:solidFill>
                  <a:srgbClr val="C00000"/>
                </a:solidFill>
                <a:effectLst/>
                <a:latin typeface="Arial"/>
                <a:ea typeface="Calibri"/>
                <a:cs typeface="Times New Roman"/>
              </a:rPr>
              <a:t>networking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6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1003" y="620688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i="1" dirty="0" smtClean="0">
                <a:solidFill>
                  <a:srgbClr val="C00000"/>
                </a:solidFill>
              </a:rPr>
              <a:t>Thanks for your attention!</a:t>
            </a:r>
            <a:endParaRPr lang="ru-RU" sz="4400" i="1" dirty="0">
              <a:solidFill>
                <a:srgbClr val="C00000"/>
              </a:solidFill>
            </a:endParaRPr>
          </a:p>
        </p:txBody>
      </p:sp>
      <p:pic>
        <p:nvPicPr>
          <p:cNvPr id="3076" name="Picture 4" descr="http://www.econ.msu.ru/ext/lib/News/x4f/xe1/20449/image/MBA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" y="2060848"/>
            <a:ext cx="9136391" cy="373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72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8"/>
            <a:ext cx="763284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05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oldest and the biggest university in Russia</a:t>
            </a:r>
          </a:p>
          <a:p>
            <a:r>
              <a:rPr lang="en-US" dirty="0" smtClean="0"/>
              <a:t>All stages of economic education: </a:t>
            </a:r>
          </a:p>
          <a:p>
            <a:pPr marL="0" indent="0">
              <a:buNone/>
            </a:pPr>
            <a:r>
              <a:rPr lang="en-US" dirty="0" smtClean="0"/>
              <a:t>	bachelor, master, PhD, </a:t>
            </a:r>
          </a:p>
          <a:p>
            <a:pPr marL="0" indent="0">
              <a:buNone/>
            </a:pPr>
            <a:r>
              <a:rPr lang="en-US" dirty="0" smtClean="0"/>
              <a:t>	further education, including MBA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Moscow State </a:t>
            </a:r>
            <a:r>
              <a:rPr lang="en-US" b="1" dirty="0" err="1" smtClean="0">
                <a:solidFill>
                  <a:srgbClr val="C00000"/>
                </a:solidFill>
              </a:rPr>
              <a:t>Lomonosov</a:t>
            </a:r>
            <a:r>
              <a:rPr lang="en-US" b="1" dirty="0" smtClean="0">
                <a:solidFill>
                  <a:srgbClr val="C00000"/>
                </a:solidFill>
              </a:rPr>
              <a:t> University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24" y="404664"/>
            <a:ext cx="787032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2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328592"/>
          </a:xfrm>
        </p:spPr>
        <p:txBody>
          <a:bodyPr>
            <a:normAutofit fontScale="92500"/>
          </a:bodyPr>
          <a:lstStyle/>
          <a:p>
            <a:pPr marR="35941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Research</a:t>
            </a:r>
            <a:r>
              <a:rPr lang="en-US" dirty="0" smtClean="0">
                <a:latin typeface="Arial"/>
                <a:ea typeface="Calibri"/>
                <a:cs typeface="Times New Roman"/>
              </a:rPr>
              <a:t>:</a:t>
            </a:r>
          </a:p>
          <a:p>
            <a:pPr marL="109728" marR="35941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dirty="0">
                <a:latin typeface="Arial"/>
                <a:ea typeface="Calibri"/>
                <a:cs typeface="Times New Roman"/>
              </a:rPr>
              <a:t>	</a:t>
            </a:r>
            <a:r>
              <a:rPr lang="en-US" dirty="0" smtClean="0">
                <a:latin typeface="Arial"/>
                <a:ea typeface="Calibri"/>
                <a:cs typeface="Times New Roman"/>
              </a:rPr>
              <a:t>Comparative </a:t>
            </a:r>
            <a:r>
              <a:rPr lang="en-US" dirty="0">
                <a:latin typeface="Arial"/>
                <a:ea typeface="Calibri"/>
                <a:cs typeface="Times New Roman"/>
              </a:rPr>
              <a:t>analysis of the results of modern </a:t>
            </a:r>
            <a:r>
              <a:rPr lang="en-US" dirty="0" smtClean="0">
                <a:latin typeface="Arial"/>
                <a:ea typeface="Calibri"/>
                <a:cs typeface="Times New Roman"/>
              </a:rPr>
              <a:t>studies and expert estimations </a:t>
            </a:r>
            <a:r>
              <a:rPr lang="en-US" dirty="0">
                <a:latin typeface="Arial"/>
                <a:ea typeface="Calibri"/>
                <a:cs typeface="Times New Roman"/>
              </a:rPr>
              <a:t>of the content and trends of development of the further professional education in the form of MBA programs in Western European and Russian Universities. </a:t>
            </a:r>
            <a:endParaRPr lang="en-US" dirty="0" smtClean="0">
              <a:latin typeface="Arial"/>
              <a:ea typeface="Calibri"/>
              <a:cs typeface="Times New Roman"/>
            </a:endParaRPr>
          </a:p>
          <a:p>
            <a:pPr marR="359410" algn="just">
              <a:lnSpc>
                <a:spcPct val="115000"/>
              </a:lnSpc>
            </a:pPr>
            <a:r>
              <a:rPr lang="en-US" b="1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Outcome</a:t>
            </a:r>
            <a:r>
              <a:rPr lang="en-US" dirty="0" smtClean="0">
                <a:latin typeface="Arial"/>
                <a:ea typeface="Calibri"/>
                <a:cs typeface="Times New Roman"/>
              </a:rPr>
              <a:t>:</a:t>
            </a:r>
          </a:p>
          <a:p>
            <a:pPr marL="393192" marR="359410" lvl="1" indent="0" algn="just">
              <a:lnSpc>
                <a:spcPct val="115000"/>
              </a:lnSpc>
              <a:buNone/>
            </a:pPr>
            <a:r>
              <a:rPr lang="en-US" sz="2600" dirty="0" smtClean="0">
                <a:latin typeface="Arial"/>
                <a:ea typeface="Calibri"/>
                <a:cs typeface="Times New Roman"/>
              </a:rPr>
              <a:t>The </a:t>
            </a:r>
            <a:r>
              <a:rPr lang="en-US" sz="2600" dirty="0">
                <a:latin typeface="Arial"/>
                <a:ea typeface="Calibri"/>
                <a:cs typeface="Times New Roman"/>
              </a:rPr>
              <a:t>changes of consumers’ choice, innovational educational technologies and actual </a:t>
            </a:r>
            <a:r>
              <a:rPr lang="en-US" sz="2600" dirty="0" err="1">
                <a:latin typeface="Arial"/>
                <a:ea typeface="Calibri"/>
                <a:cs typeface="Times New Roman"/>
              </a:rPr>
              <a:t>labour</a:t>
            </a:r>
            <a:r>
              <a:rPr lang="en-US" sz="2600" dirty="0">
                <a:latin typeface="Arial"/>
                <a:ea typeface="Calibri"/>
                <a:cs typeface="Times New Roman"/>
              </a:rPr>
              <a:t> market </a:t>
            </a:r>
            <a:r>
              <a:rPr lang="en-US" sz="2600" dirty="0" smtClean="0">
                <a:latin typeface="Arial"/>
                <a:ea typeface="Calibri"/>
                <a:cs typeface="Times New Roman"/>
              </a:rPr>
              <a:t>require </a:t>
            </a:r>
            <a:r>
              <a:rPr lang="en-US" sz="26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development of </a:t>
            </a:r>
            <a:r>
              <a:rPr lang="en-US" sz="2600" dirty="0" smtClean="0">
                <a:latin typeface="Arial"/>
                <a:ea typeface="Calibri"/>
                <a:cs typeface="Times New Roman"/>
              </a:rPr>
              <a:t>forms </a:t>
            </a:r>
            <a:r>
              <a:rPr lang="en-US" sz="2600" dirty="0">
                <a:latin typeface="Arial"/>
                <a:ea typeface="Calibri"/>
                <a:cs typeface="Times New Roman"/>
              </a:rPr>
              <a:t>and methods of different programs of further professional </a:t>
            </a:r>
            <a:r>
              <a:rPr lang="en-US" sz="2600" dirty="0" smtClean="0">
                <a:latin typeface="Arial"/>
                <a:ea typeface="Calibri"/>
                <a:cs typeface="Times New Roman"/>
              </a:rPr>
              <a:t>education</a:t>
            </a: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Overview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35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/>
                <a:ea typeface="Calibri"/>
              </a:rPr>
              <a:t>Nowadays economic education in the whole world does exist in the form of the multilevel system including bachelors’, masters’, post-graduates’ programs. </a:t>
            </a:r>
            <a:endParaRPr lang="en-US" dirty="0" smtClean="0">
              <a:latin typeface="Arial"/>
              <a:ea typeface="Calibri"/>
            </a:endParaRPr>
          </a:p>
          <a:p>
            <a:r>
              <a:rPr lang="en-US" dirty="0" smtClean="0">
                <a:latin typeface="Arial"/>
                <a:ea typeface="Calibri"/>
              </a:rPr>
              <a:t>Further </a:t>
            </a:r>
            <a:r>
              <a:rPr lang="en-US" dirty="0">
                <a:latin typeface="Arial"/>
                <a:ea typeface="Calibri"/>
              </a:rPr>
              <a:t>professional education is an important and specific part of this system. Almost every large university or business school in Russia and abroad offers special programs of further professional </a:t>
            </a:r>
            <a:r>
              <a:rPr lang="en-US" dirty="0" smtClean="0">
                <a:latin typeface="Arial"/>
                <a:ea typeface="Calibri"/>
              </a:rPr>
              <a:t>education.</a:t>
            </a:r>
          </a:p>
          <a:p>
            <a:r>
              <a:rPr lang="en-US" dirty="0" smtClean="0">
                <a:latin typeface="Arial"/>
                <a:ea typeface="Calibri"/>
              </a:rPr>
              <a:t>These programs are </a:t>
            </a:r>
            <a:r>
              <a:rPr lang="en-US" dirty="0">
                <a:latin typeface="Arial"/>
                <a:ea typeface="Calibri"/>
              </a:rPr>
              <a:t>addressed to those grown-ups who </a:t>
            </a:r>
            <a:r>
              <a:rPr lang="en-US" dirty="0" smtClean="0">
                <a:latin typeface="Arial"/>
                <a:ea typeface="Calibri"/>
              </a:rPr>
              <a:t>have </a:t>
            </a:r>
            <a:r>
              <a:rPr lang="en-US" dirty="0">
                <a:latin typeface="Arial"/>
                <a:ea typeface="Calibri"/>
              </a:rPr>
              <a:t>already got tertiary education but are interested in additional knowledge and skills in the sphere of economics and management.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Modern economic education system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04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209800"/>
              </p:ext>
            </p:extLst>
          </p:nvPr>
        </p:nvGraphicFramePr>
        <p:xfrm>
          <a:off x="467544" y="836712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9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Arial"/>
                <a:ea typeface="Calibri"/>
              </a:rPr>
              <a:t>Trend </a:t>
            </a:r>
            <a:r>
              <a:rPr lang="en-US" b="1" dirty="0">
                <a:solidFill>
                  <a:srgbClr val="C00000"/>
                </a:solidFill>
                <a:latin typeface="Arial"/>
                <a:ea typeface="Calibri"/>
              </a:rPr>
              <a:t>1:</a:t>
            </a:r>
            <a:r>
              <a:rPr lang="en-US" dirty="0">
                <a:latin typeface="Arial"/>
                <a:ea typeface="Calibri"/>
              </a:rPr>
              <a:t> Development of the forms of education from full-time and part-time to </a:t>
            </a:r>
            <a:r>
              <a:rPr lang="en-US" dirty="0" smtClean="0">
                <a:latin typeface="Arial"/>
                <a:ea typeface="Calibri"/>
              </a:rPr>
              <a:t>distant </a:t>
            </a:r>
            <a:r>
              <a:rPr lang="en-US" dirty="0">
                <a:latin typeface="Arial"/>
                <a:ea typeface="Calibri"/>
              </a:rPr>
              <a:t>and module </a:t>
            </a:r>
            <a:r>
              <a:rPr lang="en-US" dirty="0" smtClean="0">
                <a:latin typeface="Arial"/>
                <a:ea typeface="Calibri"/>
              </a:rPr>
              <a:t>programs</a:t>
            </a:r>
            <a:endParaRPr lang="ru-RU" dirty="0" smtClean="0">
              <a:latin typeface="Arial"/>
              <a:ea typeface="Calibri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rial"/>
                <a:ea typeface="Calibri"/>
              </a:rPr>
              <a:t>Three </a:t>
            </a:r>
            <a:r>
              <a:rPr lang="en-US" dirty="0">
                <a:solidFill>
                  <a:srgbClr val="C00000"/>
                </a:solidFill>
                <a:latin typeface="Arial"/>
                <a:ea typeface="Calibri"/>
              </a:rPr>
              <a:t>main trends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7632848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09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/>
                <a:ea typeface="Calibri"/>
              </a:rPr>
              <a:t>Development </a:t>
            </a:r>
            <a:r>
              <a:rPr lang="en-US" dirty="0">
                <a:latin typeface="Arial"/>
                <a:ea typeface="Calibri"/>
              </a:rPr>
              <a:t>of international standards, quality improvement, globalization of education.</a:t>
            </a:r>
            <a:r>
              <a:rPr lang="en-US" b="1" dirty="0">
                <a:latin typeface="Arial"/>
                <a:ea typeface="Calibri"/>
              </a:rPr>
              <a:t> </a:t>
            </a:r>
            <a:endParaRPr lang="en-US" b="1" dirty="0" smtClean="0">
              <a:latin typeface="Arial"/>
              <a:ea typeface="Calibri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  <a:ea typeface="Calibri"/>
              </a:rPr>
              <a:t>Several </a:t>
            </a:r>
            <a:r>
              <a:rPr lang="en-US" dirty="0">
                <a:latin typeface="Arial"/>
                <a:ea typeface="Calibri"/>
              </a:rPr>
              <a:t>stages can be defined if we analyze the changes in further professional education in Russia and particularly in Moscow State </a:t>
            </a:r>
            <a:r>
              <a:rPr lang="en-US" dirty="0" err="1">
                <a:latin typeface="Arial"/>
                <a:ea typeface="Calibri"/>
              </a:rPr>
              <a:t>Lomonosov</a:t>
            </a:r>
            <a:r>
              <a:rPr lang="en-US" dirty="0">
                <a:latin typeface="Arial"/>
                <a:ea typeface="Calibri"/>
              </a:rPr>
              <a:t> University (MSU) during the last twenty years.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  <a:effectLst/>
                <a:latin typeface="Arial"/>
                <a:ea typeface="Calibri"/>
                <a:cs typeface="+mn-cs"/>
              </a:rPr>
              <a:t>Trend 2: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854402"/>
              </p:ext>
            </p:extLst>
          </p:nvPr>
        </p:nvGraphicFramePr>
        <p:xfrm>
          <a:off x="0" y="1481138"/>
          <a:ext cx="9144000" cy="518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Stages of development of further professional education in Russia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05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</TotalTime>
  <Words>744</Words>
  <Application>Microsoft Office PowerPoint</Application>
  <PresentationFormat>Экран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RETHINKING FURTHER PROFESSIONAL EDUCATION: SEARCH FOR MULTIDISCIPLINARY AND NEW TECHNOLOGICAL APPROACHES</vt:lpstr>
      <vt:lpstr>Презентация PowerPoint</vt:lpstr>
      <vt:lpstr>    Moscow State Lomonosov University</vt:lpstr>
      <vt:lpstr>Overview</vt:lpstr>
      <vt:lpstr>Modern economic education system</vt:lpstr>
      <vt:lpstr>Презентация PowerPoint</vt:lpstr>
      <vt:lpstr>Three main trends</vt:lpstr>
      <vt:lpstr>Trend 2:</vt:lpstr>
      <vt:lpstr>Stages of development of further professional education in Russia</vt:lpstr>
      <vt:lpstr>Trend 3:</vt:lpstr>
      <vt:lpstr>Empirical research</vt:lpstr>
      <vt:lpstr>  Competencies from the “Universum Professional Survey” (our partner university in Germany) </vt:lpstr>
      <vt:lpstr>Generic competencies for managers</vt:lpstr>
      <vt:lpstr>Most valuable results obtained by the German, Kazakh and Russian alumni of MBA programs </vt:lpstr>
      <vt:lpstr>   Skills and competences acquired through additional education  (self estimation of MBAs alumni, %)   </vt:lpstr>
      <vt:lpstr>  CONCLUSION  1: Economic education moves out of limits of strictly economic knowledge and management theory.    </vt:lpstr>
      <vt:lpstr>CONCLUSION 2: market and business networking</vt:lpstr>
      <vt:lpstr>Thanks for your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RETHINKING FURTHER PROFESSIONAL EDUCATION: SEARCH FOR MULTIDISCIPLINARY AND NEW TECHNOLOGICAL APPROACHES</dc:title>
  <dc:creator>Татьяна</dc:creator>
  <cp:lastModifiedBy>Sokolova Tatyana Nikolaevna</cp:lastModifiedBy>
  <cp:revision>23</cp:revision>
  <dcterms:created xsi:type="dcterms:W3CDTF">2015-03-02T11:39:22Z</dcterms:created>
  <dcterms:modified xsi:type="dcterms:W3CDTF">2015-03-04T14:01:56Z</dcterms:modified>
</cp:coreProperties>
</file>