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60" r:id="rId3"/>
    <p:sldId id="264" r:id="rId4"/>
    <p:sldId id="265" r:id="rId5"/>
    <p:sldId id="257" r:id="rId6"/>
    <p:sldId id="258" r:id="rId7"/>
    <p:sldId id="275" r:id="rId8"/>
    <p:sldId id="259" r:id="rId9"/>
    <p:sldId id="263" r:id="rId10"/>
    <p:sldId id="276" r:id="rId11"/>
    <p:sldId id="277" r:id="rId12"/>
    <p:sldId id="278" r:id="rId13"/>
    <p:sldId id="266" r:id="rId14"/>
    <p:sldId id="272" r:id="rId15"/>
    <p:sldId id="273" r:id="rId16"/>
    <p:sldId id="274" r:id="rId17"/>
    <p:sldId id="267" r:id="rId18"/>
    <p:sldId id="270" r:id="rId19"/>
    <p:sldId id="268" r:id="rId20"/>
    <p:sldId id="269" r:id="rId21"/>
    <p:sldId id="271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577FF"/>
    <a:srgbClr val="FFFFFF"/>
    <a:srgbClr val="5E61CA"/>
    <a:srgbClr val="9DA8FF"/>
    <a:srgbClr val="585BC8"/>
    <a:srgbClr val="E1E1E1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159" autoAdjust="0"/>
    <p:restoredTop sz="94624" autoAdjust="0"/>
  </p:normalViewPr>
  <p:slideViewPr>
    <p:cSldViewPr>
      <p:cViewPr>
        <p:scale>
          <a:sx n="69" d="100"/>
          <a:sy n="69" d="100"/>
        </p:scale>
        <p:origin x="-188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kochkina\Desktop\ISSP2008_trus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/>
            </a:pPr>
            <a:r>
              <a:rPr lang="ru-RU" sz="2000" dirty="0" smtClean="0"/>
              <a:t>Можно</a:t>
            </a:r>
            <a:r>
              <a:rPr lang="ru-RU" sz="2000" baseline="0" dirty="0" smtClean="0"/>
              <a:t> ли доверять людям </a:t>
            </a:r>
            <a:r>
              <a:rPr lang="en-US" sz="2000" dirty="0" smtClean="0"/>
              <a:t>(% </a:t>
            </a:r>
            <a:r>
              <a:rPr lang="ru-RU" sz="2000" dirty="0" smtClean="0"/>
              <a:t>всегда можно доверять и обычно можно доверять</a:t>
            </a:r>
            <a:r>
              <a:rPr lang="en-US" sz="2000" dirty="0" smtClean="0"/>
              <a:t>)</a:t>
            </a:r>
            <a:endParaRPr lang="ru-RU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719779716934247E-2"/>
          <c:y val="0.10410113544130872"/>
          <c:w val="0.91742964487757162"/>
          <c:h val="0.71606561679790071"/>
        </c:manualLayout>
      </c:layout>
      <c:lineChart>
        <c:grouping val="standard"/>
        <c:varyColors val="0"/>
        <c:ser>
          <c:idx val="1"/>
          <c:order val="0"/>
          <c:tx>
            <c:strRef>
              <c:f>'2008-2010 (fin)'!$B$2</c:f>
              <c:strCache>
                <c:ptCount val="1"/>
                <c:pt idx="0">
                  <c:v>personal 2008</c:v>
                </c:pt>
              </c:strCache>
            </c:strRef>
          </c:tx>
          <c:dLbls>
            <c:dLbl>
              <c:idx val="4"/>
              <c:layout>
                <c:manualLayout>
                  <c:x val="-2.6078098471986645E-2"/>
                  <c:y val="-8.2659667541557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380305602716656E-2"/>
                  <c:y val="-8.5437445319335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'2008-2010 (fin)'!$A$3:$A$12</c:f>
              <c:strCache>
                <c:ptCount val="10"/>
                <c:pt idx="0">
                  <c:v>Norway</c:v>
                </c:pt>
                <c:pt idx="1">
                  <c:v>Denmark</c:v>
                </c:pt>
                <c:pt idx="2">
                  <c:v>Sweden</c:v>
                </c:pt>
                <c:pt idx="3">
                  <c:v>Finland</c:v>
                </c:pt>
                <c:pt idx="4">
                  <c:v>Germany</c:v>
                </c:pt>
                <c:pt idx="5">
                  <c:v>Czech Republic</c:v>
                </c:pt>
                <c:pt idx="6">
                  <c:v>Spain</c:v>
                </c:pt>
                <c:pt idx="7">
                  <c:v>Latvia</c:v>
                </c:pt>
                <c:pt idx="8">
                  <c:v>France</c:v>
                </c:pt>
                <c:pt idx="9">
                  <c:v>Slovak Republic</c:v>
                </c:pt>
              </c:strCache>
            </c:strRef>
          </c:cat>
          <c:val>
            <c:numRef>
              <c:f>'2008-2010 (fin)'!$B$3:$B$12</c:f>
              <c:numCache>
                <c:formatCode>0</c:formatCode>
                <c:ptCount val="10"/>
                <c:pt idx="0">
                  <c:v>79</c:v>
                </c:pt>
                <c:pt idx="1">
                  <c:v>80</c:v>
                </c:pt>
                <c:pt idx="2">
                  <c:v>69.402985074626358</c:v>
                </c:pt>
                <c:pt idx="3">
                  <c:v>60.413754828047047</c:v>
                </c:pt>
                <c:pt idx="4">
                  <c:v>41.651589778809644</c:v>
                </c:pt>
                <c:pt idx="5">
                  <c:v>45.508867372509521</c:v>
                </c:pt>
                <c:pt idx="6">
                  <c:v>40.661671389579539</c:v>
                </c:pt>
                <c:pt idx="7">
                  <c:v>24.705882352941089</c:v>
                </c:pt>
                <c:pt idx="8">
                  <c:v>31.614560652409995</c:v>
                </c:pt>
                <c:pt idx="9">
                  <c:v>29.381430671604889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'2008-2010 (fin)'!$C$2</c:f>
              <c:strCache>
                <c:ptCount val="1"/>
                <c:pt idx="0">
                  <c:v>Russia</c:v>
                </c:pt>
              </c:strCache>
            </c:strRef>
          </c:tx>
          <c:marker>
            <c:symbol val="none"/>
          </c:marker>
          <c:dLbls>
            <c:delete val="1"/>
          </c:dLbls>
          <c:val>
            <c:numRef>
              <c:f>'2008-2010 (fin)'!$C$3:$C$12</c:f>
              <c:numCache>
                <c:formatCode>0</c:formatCode>
                <c:ptCount val="10"/>
                <c:pt idx="0">
                  <c:v>28.48919985113821</c:v>
                </c:pt>
                <c:pt idx="1">
                  <c:v>28.48919985113821</c:v>
                </c:pt>
                <c:pt idx="2">
                  <c:v>28.48919985113821</c:v>
                </c:pt>
                <c:pt idx="3">
                  <c:v>28.48919985113821</c:v>
                </c:pt>
                <c:pt idx="4">
                  <c:v>28.48919985113821</c:v>
                </c:pt>
                <c:pt idx="5">
                  <c:v>28.48919985113821</c:v>
                </c:pt>
                <c:pt idx="6">
                  <c:v>28.48919985113821</c:v>
                </c:pt>
                <c:pt idx="7">
                  <c:v>28.48919985113821</c:v>
                </c:pt>
                <c:pt idx="8">
                  <c:v>28.48919985113821</c:v>
                </c:pt>
                <c:pt idx="9">
                  <c:v>28.48919985113821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1783936"/>
        <c:axId val="35804800"/>
      </c:lineChart>
      <c:catAx>
        <c:axId val="1117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804800"/>
        <c:crosses val="autoZero"/>
        <c:auto val="1"/>
        <c:lblAlgn val="ctr"/>
        <c:lblOffset val="100"/>
        <c:noMultiLvlLbl val="0"/>
      </c:catAx>
      <c:valAx>
        <c:axId val="3580480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11783936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0.28572</cdr:x>
      <cdr:y>0.63623</cdr:y>
    </cdr:from>
    <cdr:to>
      <cdr:x>0.51607</cdr:x>
      <cdr:y>0.74734</cdr:y>
    </cdr:to>
    <cdr:sp macro="" textlink="">
      <cdr:nvSpPr>
        <cdr:cNvPr id="2" name="Выноска со стрелкой вверх 1"/>
        <cdr:cNvSpPr/>
      </cdr:nvSpPr>
      <cdr:spPr>
        <a:xfrm xmlns:a="http://schemas.openxmlformats.org/drawingml/2006/main">
          <a:off x="2428892" y="2643206"/>
          <a:ext cx="1958220" cy="461607"/>
        </a:xfrm>
        <a:prstGeom xmlns:a="http://schemas.openxmlformats.org/drawingml/2006/main" prst="upArrowCallout">
          <a:avLst/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chemeClr val="accent1"/>
              </a:solidFill>
            </a:rPr>
            <a:t>Russia = 28%</a:t>
          </a:r>
          <a:endParaRPr lang="ru-RU" sz="1400" b="1">
            <a:solidFill>
              <a:schemeClr val="accent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319D8-078E-48A1-BFE0-226EDC947080}" type="datetimeFigureOut">
              <a:rPr lang="de-DE" smtClean="0"/>
              <a:pPr/>
              <a:t>31.10.2014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0AA77-2870-4040-83A3-3B13CBC2953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15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79C2A-B41B-486C-B1D4-2B507C56818E}" type="datetimeFigureOut">
              <a:rPr lang="de-DE" smtClean="0"/>
              <a:pPr/>
              <a:t>31.10.2014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DB042-53A3-49C7-98ED-2B6E0D5DAE6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85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30FFF-13D0-44CD-9799-811F32BF350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30FFF-13D0-44CD-9799-811F32BF350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8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A49FD-959E-4AA5-82EF-AA52BAFE55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8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A49FD-959E-4AA5-82EF-AA52BAFE55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8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A49FD-959E-4AA5-82EF-AA52BAFE55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73-0CBE-4D32-ACA8-D7B97C6420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B042-53A3-49C7-98ED-2B6E0D5DAE6C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552" y="2130427"/>
            <a:ext cx="7992888" cy="1658615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ru-RU" noProof="0" smtClean="0"/>
              <a:t>Заголовок</a:t>
            </a:r>
            <a:endParaRPr lang="ru-RU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80720" cy="288032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ru-RU" noProof="0" smtClean="0"/>
              <a:t>Докладчик: / Тема:</a:t>
            </a:r>
            <a:endParaRPr lang="ru-RU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81977" y="6453337"/>
            <a:ext cx="638497" cy="288032"/>
          </a:xfrm>
        </p:spPr>
        <p:txBody>
          <a:bodyPr/>
          <a:lstStyle>
            <a:lvl1pPr marL="88900" indent="0" algn="r">
              <a:defRPr/>
            </a:lvl1pPr>
          </a:lstStyle>
          <a:p>
            <a:pPr marL="0"/>
            <a:fld id="{A530FEBA-63FB-4F92-96D7-4FA0CEB41F80}" type="slidenum">
              <a:rPr lang="de-DE" smtClean="0"/>
              <a:pPr marL="0"/>
              <a:t>‹#›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levada-musterbild-3.jpg"/>
          <p:cNvPicPr>
            <a:picLocks noChangeAspect="1"/>
          </p:cNvPicPr>
          <p:nvPr userDrawn="1"/>
        </p:nvPicPr>
        <p:blipFill>
          <a:blip r:embed="rId2" cstate="print"/>
          <a:srcRect t="24734" b="8871"/>
          <a:stretch>
            <a:fillRect/>
          </a:stretch>
        </p:blipFill>
        <p:spPr>
          <a:xfrm>
            <a:off x="0" y="836712"/>
            <a:ext cx="9144000" cy="3672408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5805264"/>
            <a:ext cx="914400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4437112"/>
            <a:ext cx="9144000" cy="1368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3568" y="5805264"/>
            <a:ext cx="7704856" cy="3600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подзаголовок</a:t>
            </a:r>
            <a:endParaRPr lang="de-DE" dirty="0" smtClean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01.04.2014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437112"/>
            <a:ext cx="7704856" cy="1296144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27584" y="5805264"/>
            <a:ext cx="7632848" cy="36004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подзаголовок</a:t>
            </a:r>
            <a:endParaRPr lang="de-DE" dirty="0" smtClean="0"/>
          </a:p>
        </p:txBody>
      </p:sp>
      <p:pic>
        <p:nvPicPr>
          <p:cNvPr id="12" name="Grafik 11" descr="levada-pattern3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</a:blip>
          <a:srcRect b="34996"/>
          <a:stretch>
            <a:fillRect/>
          </a:stretch>
        </p:blipFill>
        <p:spPr>
          <a:xfrm>
            <a:off x="755576" y="1124744"/>
            <a:ext cx="7694398" cy="3024336"/>
          </a:xfrm>
          <a:prstGeom prst="rect">
            <a:avLst/>
          </a:prstGeom>
        </p:spPr>
      </p:pic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01.04.2014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720000" y="4320000"/>
            <a:ext cx="7704856" cy="1296144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">
    <p:bg>
      <p:bgPr>
        <a:blipFill dpi="0" rotWithShape="1">
          <a:blip r:embed="rId2" cstate="print">
            <a:alphaModFix amt="4000"/>
            <a:lum/>
          </a:blip>
          <a:srcRect/>
          <a:stretch>
            <a:fillRect l="51000" t="8000" r="-1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bg>
      <p:bgPr>
        <a:blipFill dpi="0" rotWithShape="1">
          <a:blip r:embed="rId2" cstate="print">
            <a:alphaModFix amt="16000"/>
            <a:lum/>
          </a:blip>
          <a:srcRect/>
          <a:stretch>
            <a:fillRect t="11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bg>
      <p:bgPr>
        <a:blipFill dpi="0" rotWithShape="1">
          <a:blip r:embed="rId2" cstate="print">
            <a:alphaModFix amt="14000"/>
            <a:lum/>
          </a:blip>
          <a:srcRect/>
          <a:stretch>
            <a:fillRect t="11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7" y="836713"/>
            <a:ext cx="3080321" cy="10900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Текст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836713"/>
            <a:ext cx="5111750" cy="52894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916833"/>
            <a:ext cx="3106688" cy="4209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01.04.2014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809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67544" y="1772816"/>
            <a:ext cx="5832648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Картинка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661249"/>
            <a:ext cx="8208912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80720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5085184"/>
            <a:ext cx="6120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547664" y="980728"/>
            <a:ext cx="6120680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Картинка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547664" y="5661249"/>
            <a:ext cx="6120680" cy="654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</a:t>
            </a:r>
            <a:r>
              <a:rPr lang="de-DE" dirty="0" smtClean="0"/>
              <a:t>/ </a:t>
            </a:r>
            <a:r>
              <a:rPr lang="ru-RU" dirty="0" smtClean="0"/>
              <a:t>Тема: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95536" y="1916833"/>
            <a:ext cx="8208912" cy="42093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5112568" cy="2736304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4000" b="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97153"/>
            <a:ext cx="5112568" cy="136815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453337"/>
            <a:ext cx="648072" cy="288032"/>
          </a:xfrm>
        </p:spPr>
        <p:txBody>
          <a:bodyPr/>
          <a:lstStyle>
            <a:lvl1pPr marL="88900" indent="0" algn="r">
              <a:defRPr/>
            </a:lvl1pPr>
          </a:lstStyle>
          <a:p>
            <a:pPr marL="0"/>
            <a:fld id="{A530FEBA-63FB-4F92-96D7-4FA0CEB41F80}" type="slidenum">
              <a:rPr lang="de-DE" smtClean="0"/>
              <a:pPr marL="0"/>
              <a:t>‹#›</a:t>
            </a:fld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7544" y="4581128"/>
            <a:ext cx="5184576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836713"/>
            <a:ext cx="2057400" cy="528945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11560" y="836713"/>
            <a:ext cx="6019800" cy="52894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smtClean="0"/>
              <a:t>01.04.2014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01.04.2014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80720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2400" y="6453337"/>
            <a:ext cx="648072" cy="288032"/>
          </a:xfrm>
        </p:spPr>
        <p:txBody>
          <a:bodyPr/>
          <a:lstStyle>
            <a:lvl1pPr algn="r">
              <a:defRPr/>
            </a:lvl1pPr>
          </a:lstStyle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D204-E2DD-49A6-9DB2-7F9C1C21C7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25B-55FC-4203-992B-066D17E6E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D204-E2DD-49A6-9DB2-7F9C1C21C76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25B-55FC-4203-992B-066D17E6E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FB4455-B9CF-4D9D-AD45-288CE56DC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bg>
      <p:bgPr>
        <a:blipFill dpi="0" rotWithShape="1">
          <a:blip r:embed="rId2" cstate="print">
            <a:alphaModFix amt="4000"/>
            <a:lum/>
          </a:blip>
          <a:srcRect/>
          <a:stretch>
            <a:fillRect l="51000" t="8000" r="-1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5112568" cy="2736304"/>
          </a:xfrm>
          <a:noFill/>
        </p:spPr>
        <p:txBody>
          <a:bodyPr>
            <a:normAutofit/>
          </a:bodyPr>
          <a:lstStyle>
            <a:lvl1pPr algn="l">
              <a:defRPr sz="4000" b="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97153"/>
            <a:ext cx="5112568" cy="13681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683568" y="2420888"/>
            <a:ext cx="7632848" cy="331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3568" y="5805264"/>
            <a:ext cx="7704856" cy="3600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подзаголовок</a:t>
            </a:r>
            <a:endParaRPr lang="de-DE" dirty="0" smtClean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01.04.2014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3573016"/>
            <a:ext cx="7128792" cy="1296144"/>
          </a:xfrm>
          <a:noFill/>
        </p:spPr>
        <p:txBody>
          <a:bodyPr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9"/>
            <a:ext cx="8229600" cy="10081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53336"/>
            <a:ext cx="936104" cy="293117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80720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453337"/>
            <a:ext cx="648072" cy="288032"/>
          </a:xfrm>
        </p:spPr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468316" y="2060577"/>
            <a:ext cx="8207375" cy="4105274"/>
          </a:xfrm>
        </p:spPr>
        <p:txBody>
          <a:bodyPr/>
          <a:lstStyle/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2780929"/>
            <a:ext cx="8208912" cy="1152128"/>
          </a:xfrm>
        </p:spPr>
        <p:txBody>
          <a:bodyPr anchor="t">
            <a:noAutofit/>
          </a:bodyPr>
          <a:lstStyle>
            <a:lvl1pPr algn="ctr">
              <a:defRPr sz="3200" b="0" cap="all" baseline="0"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7544" y="4149081"/>
            <a:ext cx="8208912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80720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352928" cy="86409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7544" y="1772818"/>
            <a:ext cx="4104456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337F"/>
              </a:buClr>
              <a:defRPr sz="2800"/>
            </a:lvl1pPr>
            <a:lvl2pPr>
              <a:buClr>
                <a:srgbClr val="00337F"/>
              </a:buClr>
              <a:defRPr sz="2400"/>
            </a:lvl2pPr>
            <a:lvl3pPr>
              <a:buClr>
                <a:srgbClr val="00337F"/>
              </a:buClr>
              <a:defRPr sz="2000"/>
            </a:lvl3pPr>
            <a:lvl4pPr>
              <a:buClr>
                <a:srgbClr val="00337F"/>
              </a:buClr>
              <a:defRPr sz="1800"/>
            </a:lvl4pPr>
            <a:lvl5pPr>
              <a:buClr>
                <a:srgbClr val="00337F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1772818"/>
            <a:ext cx="410445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908720"/>
            <a:ext cx="8280920" cy="86409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772818"/>
            <a:ext cx="4040188" cy="7200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492897"/>
            <a:ext cx="4040188" cy="37444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772818"/>
            <a:ext cx="4041775" cy="7200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8" y="2492897"/>
            <a:ext cx="4041775" cy="37444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809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Заголовок</a:t>
            </a:r>
            <a:endParaRPr lang="ru-R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7544" y="6453337"/>
            <a:ext cx="93610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664" y="6453337"/>
            <a:ext cx="640871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Докладчик: / </a:t>
            </a:r>
            <a:r>
              <a:rPr lang="ru-RU" noProof="0" dirty="0" smtClean="0"/>
              <a:t>Тема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453337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116635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ЛЕВАДА-ЦЕНТР</a:t>
            </a:r>
            <a:r>
              <a:rPr lang="ru-RU" sz="2000" b="1" spc="0" baseline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200" spc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АНАЛИТИЧЕ</a:t>
            </a:r>
            <a:r>
              <a:rPr lang="ru-RU" sz="1200" i="0" spc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1200" spc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КИЙ</a:t>
            </a:r>
            <a:r>
              <a:rPr lang="ru-RU" sz="1200" spc="0" baseline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ЦЕНТР ЮРИЯ ЛЕВАДЫ</a:t>
            </a:r>
            <a:endParaRPr lang="de-DE" sz="1200" spc="0" dirty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platzhalter 3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8301608" cy="439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первый уровень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noProof="0" smtClean="0"/>
              <a:t>Третий</a:t>
            </a:r>
            <a:r>
              <a:rPr lang="ru-RU" smtClean="0"/>
              <a:t>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levadalogo mit schrift transparent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67547" y="116634"/>
            <a:ext cx="612031" cy="6120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2" r:id="rId3"/>
    <p:sldLayoutId id="214748367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9" r:id="rId11"/>
    <p:sldLayoutId id="2147483662" r:id="rId12"/>
    <p:sldLayoutId id="2147483673" r:id="rId13"/>
    <p:sldLayoutId id="2147483666" r:id="rId14"/>
    <p:sldLayoutId id="2147483667" r:id="rId15"/>
    <p:sldLayoutId id="2147483656" r:id="rId16"/>
    <p:sldLayoutId id="2147483657" r:id="rId17"/>
    <p:sldLayoutId id="2147483665" r:id="rId18"/>
    <p:sldLayoutId id="2147483658" r:id="rId19"/>
    <p:sldLayoutId id="2147483659" r:id="rId20"/>
    <p:sldLayoutId id="2147483660" r:id="rId21"/>
    <p:sldLayoutId id="2147483674" r:id="rId22"/>
    <p:sldLayoutId id="2147483675" r:id="rId23"/>
    <p:sldLayoutId id="2147483676" r:id="rId24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tabLst>
          <a:tab pos="809625" algn="l"/>
          <a:tab pos="2419350" algn="l"/>
        </a:tabLst>
        <a:defRPr sz="3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0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Clr>
          <a:schemeClr val="tx2"/>
        </a:buClr>
        <a:buFont typeface="Symbol" pitchFamily="18" charset="2"/>
        <a:buChar char="-"/>
        <a:defRPr sz="26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Clr>
          <a:schemeClr val="tx2"/>
        </a:buClr>
        <a:buFont typeface="Symbol" pitchFamily="18" charset="2"/>
        <a:buChar char="-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4pPr>
      <a:lvl5pPr marL="2330450" indent="-4572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280920" cy="6628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ЖИЗНИ РОССИЙСКИХ ПОТРЕБИТЕЛЕЙ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субъективных оценок межличностного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зависимости от материального достатка семьи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(сумма ответов «определенно людям можно доверять» и «скорее людям можно доверять»)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175497"/>
          <a:ext cx="8572560" cy="346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875343">
                <a:tc>
                  <a:txBody>
                    <a:bodyPr/>
                    <a:lstStyle/>
                    <a:p>
                      <a:pPr algn="ctr"/>
                      <a:endParaRPr kumimoji="0"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субъективные оценки финансового положения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среднедушевой денежный доход (</a:t>
                      </a:r>
                      <a:r>
                        <a:rPr kumimoji="0" lang="ru-RU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децильные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группы)</a:t>
                      </a:r>
                      <a:endParaRPr lang="ru-RU" dirty="0"/>
                    </a:p>
                  </a:txBody>
                  <a:tcPr/>
                </a:tc>
              </a:tr>
              <a:tr h="25536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71810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86874" cy="9286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субъективных оценок уровня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зависимости от материального достатка семьи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высокого уровня контроля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928802"/>
          <a:ext cx="8643998" cy="37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940450">
                <a:tc>
                  <a:txBody>
                    <a:bodyPr/>
                    <a:lstStyle/>
                    <a:p>
                      <a:pPr algn="ctr"/>
                      <a:endParaRPr kumimoji="0"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субъективные оценки финансового положения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среднедушевой денежный доход (</a:t>
                      </a:r>
                      <a:r>
                        <a:rPr kumimoji="0" lang="ru-RU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децильные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группы)</a:t>
                      </a:r>
                      <a:endParaRPr lang="ru-RU" dirty="0"/>
                    </a:p>
                  </a:txBody>
                  <a:tcPr/>
                </a:tc>
              </a:tr>
              <a:tr h="27743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43577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496"/>
            <a:ext cx="42862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9286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субъективных оценок степени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зависимости от материального достатка семьи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высокого уровня адаптации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501122" cy="385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976621">
                <a:tc>
                  <a:txBody>
                    <a:bodyPr/>
                    <a:lstStyle/>
                    <a:p>
                      <a:pPr algn="ctr"/>
                      <a:endParaRPr kumimoji="0"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субъективные оценки финансового положения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среднедушевой денежный доход (</a:t>
                      </a:r>
                      <a:r>
                        <a:rPr kumimoji="0" lang="ru-RU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децильные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группы)</a:t>
                      </a:r>
                      <a:endParaRPr lang="ru-RU" dirty="0"/>
                    </a:p>
                  </a:txBody>
                  <a:tcPr/>
                </a:tc>
              </a:tr>
              <a:tr h="2881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14620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half" idx="4294967295"/>
          </p:nvPr>
        </p:nvGraphicFramePr>
        <p:xfrm>
          <a:off x="4786314" y="1071546"/>
          <a:ext cx="4357686" cy="528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636"/>
                <a:gridCol w="813369"/>
                <a:gridCol w="1109140"/>
                <a:gridCol w="591541"/>
              </a:tblGrid>
              <a:tr h="804529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Can you defend your rights and interests ?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4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DK</a:t>
                      </a:r>
                      <a:endParaRPr lang="ru-RU" dirty="0"/>
                    </a:p>
                  </a:txBody>
                  <a:tcPr/>
                </a:tc>
              </a:tr>
              <a:tr h="524693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average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ru-RU" sz="2400" dirty="0"/>
                    </a:p>
                  </a:txBody>
                  <a:tcPr/>
                </a:tc>
              </a:tr>
              <a:tr h="45751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working </a:t>
                      </a:r>
                      <a:r>
                        <a:rPr lang="en-US" i="1" baseline="0" dirty="0" smtClean="0"/>
                        <a:t> in</a:t>
                      </a:r>
                      <a:r>
                        <a:rPr lang="en-US" i="1" dirty="0" smtClean="0"/>
                        <a:t>….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4529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Government bodies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</a:tr>
              <a:tr h="804529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Government companies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</a:tr>
              <a:tr h="804529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Private business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</a:tr>
              <a:tr h="56139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Freelancer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6"/>
          <p:cNvGraphicFramePr>
            <a:graphicFrameLocks/>
          </p:cNvGraphicFramePr>
          <p:nvPr/>
        </p:nvGraphicFramePr>
        <p:xfrm>
          <a:off x="1" y="1071546"/>
          <a:ext cx="4567238" cy="528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376"/>
                <a:gridCol w="888679"/>
                <a:gridCol w="888679"/>
                <a:gridCol w="802504"/>
              </a:tblGrid>
              <a:tr h="785384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 you feel protected against possible arbitrariness ?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DK</a:t>
                      </a:r>
                      <a:endParaRPr lang="ru-RU" sz="2400" dirty="0"/>
                    </a:p>
                  </a:txBody>
                  <a:tcPr/>
                </a:tc>
              </a:tr>
              <a:tr h="512207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average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  <a:tr h="467528">
                <a:tc gridSpan="4"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working </a:t>
                      </a:r>
                      <a:r>
                        <a:rPr lang="en-US" i="1" baseline="0" dirty="0" smtClean="0"/>
                        <a:t> in</a:t>
                      </a:r>
                      <a:r>
                        <a:rPr lang="en-US" i="1" dirty="0" smtClean="0"/>
                        <a:t>….</a:t>
                      </a:r>
                      <a:endParaRPr lang="ru-RU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384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Government bodies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  <a:tr h="785384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Government companies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  <a:tr h="785384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Private business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</a:tr>
              <a:tr h="652933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Freelancer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08720"/>
            <a:ext cx="9144000" cy="864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ts val="26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к оформлению инвалидности, рецептов на льготные лекарства  в обход установленных правил («за деньги» и «бескорыстно»), в зависимости от уровня жизни.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2" y="5929330"/>
            <a:ext cx="8929718" cy="92867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1</a:t>
            </a:r>
            <a:r>
              <a:rPr lang="en-US" sz="1400" b="1" dirty="0"/>
              <a:t>  </a:t>
            </a:r>
            <a:r>
              <a:rPr lang="ru-RU" sz="1400" dirty="0"/>
              <a:t>семьи, где едва сводят концы с концами; денег не хватает даже на продукты</a:t>
            </a:r>
            <a:endParaRPr 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2</a:t>
            </a:r>
            <a:r>
              <a:rPr lang="en-US" sz="1400" b="1" dirty="0"/>
              <a:t>  </a:t>
            </a:r>
            <a:r>
              <a:rPr lang="ru-RU" sz="1400" dirty="0"/>
              <a:t>семьи, где на продукты денег хватает, но покупка остального вызывает трудности</a:t>
            </a:r>
            <a:endParaRPr 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3</a:t>
            </a:r>
            <a:r>
              <a:rPr lang="en-US" sz="1400" b="1" dirty="0"/>
              <a:t>  </a:t>
            </a:r>
            <a:r>
              <a:rPr lang="ru-RU" sz="1400" dirty="0"/>
              <a:t>семьи, где денег хватает на продукты и одежду, но уже покупка ТДП - серьезная проблема</a:t>
            </a:r>
            <a:endParaRPr 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4</a:t>
            </a:r>
            <a:r>
              <a:rPr lang="en-US" sz="1400" b="1" dirty="0"/>
              <a:t>  </a:t>
            </a:r>
            <a:r>
              <a:rPr lang="ru-RU" sz="1400" dirty="0"/>
              <a:t>семьи, где могут приобретать ТДП и др. дорогостоящие покупки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715435" cy="394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720"/>
            <a:ext cx="9144000" cy="864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Согласны ли Вы с тем, что люди, которые много работают и хорошо зарабатывают, должны иметь возможность за свои деньги получать медицинскую помощь быстрее, чем другие?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введения дополнительных платных медицинских услуг на качество бесплатной медицинской помощи в государственных медицинских учреждениях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05272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280920" cy="5200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ИНДЕКСА СОЦИАЛЬНЫХ НАСТРОЕНИЙ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8501122" cy="47863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80920" cy="6628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Индекс социальных настроений по уровню материального достатка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85926"/>
            <a:ext cx="914400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280920" cy="5200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Индекс социальных настроений и его компоненты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потребительских расходов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000" i="1" dirty="0" smtClean="0">
                <a:latin typeface="+mj-lt"/>
              </a:rPr>
              <a:t>(%)</a:t>
            </a:r>
            <a:endParaRPr lang="ru-RU" sz="2000" i="1" dirty="0">
              <a:latin typeface="+mj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885828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5286380" y="6500834"/>
            <a:ext cx="3443254" cy="3571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atin typeface="+mj-lt"/>
                <a:ea typeface="+mj-ea"/>
                <a:cs typeface="+mj-cs"/>
              </a:rPr>
              <a:t>Source: </a:t>
            </a:r>
            <a:r>
              <a:rPr lang="en-US" sz="1400" b="1" dirty="0" err="1" smtClean="0">
                <a:latin typeface="+mj-lt"/>
                <a:ea typeface="+mj-ea"/>
                <a:cs typeface="+mj-cs"/>
              </a:rPr>
              <a:t>Rosstat</a:t>
            </a:r>
            <a:r>
              <a:rPr lang="en-US" sz="1400" b="1" dirty="0" smtClean="0">
                <a:latin typeface="+mj-lt"/>
                <a:ea typeface="+mj-ea"/>
                <a:cs typeface="+mj-cs"/>
              </a:rPr>
              <a:t> RF, OECD  - 2011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358246" cy="5715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Индекс социальных настроений и его компоненты по уровню материального достатка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6215074" y="2143116"/>
            <a:ext cx="2000264" cy="84182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Обеспеченные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357290" y="5286388"/>
            <a:ext cx="1285884" cy="8572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Бедные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71810"/>
            <a:ext cx="5115184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58578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60733"/>
              </p:ext>
            </p:extLst>
          </p:nvPr>
        </p:nvGraphicFramePr>
        <p:xfrm>
          <a:off x="214313" y="1643053"/>
          <a:ext cx="8715375" cy="4498987"/>
        </p:xfrm>
        <a:graphic>
          <a:graphicData uri="http://schemas.openxmlformats.org/drawingml/2006/table">
            <a:tbl>
              <a:tblPr/>
              <a:tblGrid>
                <a:gridCol w="2247900"/>
                <a:gridCol w="1322387"/>
                <a:gridCol w="1322388"/>
                <a:gridCol w="1268412"/>
                <a:gridCol w="1276350"/>
                <a:gridCol w="1277938"/>
              </a:tblGrid>
              <a:tr h="39549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Model parameters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Dependent variables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coefficient of determination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(R)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.461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.337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.221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32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Independent variables: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-,170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-,165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-,108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-,163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-,083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,056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,000*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,042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,052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,072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населенного пункта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,033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,037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,026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,018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,030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Финансовый статус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,352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,387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,286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,266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,195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85794"/>
            <a:ext cx="9144000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Факторы формирования социальных настроений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0920" cy="4485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ПОТРЕБИТЕЛЬСКИЕ ОБРАЗЦЫ РОССИЙСКИХ ГОРОЖАН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214281" y="1428736"/>
          <a:ext cx="8715437" cy="522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6481"/>
                <a:gridCol w="1437452"/>
                <a:gridCol w="1331504"/>
              </a:tblGrid>
              <a:tr h="619449"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i="1" dirty="0" smtClean="0"/>
                        <a:t>Что может себе позволить</a:t>
                      </a:r>
                      <a:r>
                        <a:rPr lang="ru-RU" dirty="0" smtClean="0"/>
                        <a:t>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обычная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семья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богатая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семья</a:t>
                      </a: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квартира оборудована современной техникой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качественное питание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садовый участок, летний домик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следить за здоровьем, заниматься спортом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каждого члена семьи есть отдельная комната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качественное образование детей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регулярный проводить досуг вне дома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регулярные поездки на отдых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качественное медицинское обслуживание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достаточно доходов только главы семьи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 и более автомобиля в семье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второе жилье (не для сдачи внаем)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сбережения свыше 500 тыс. рублей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908720"/>
            <a:ext cx="8572560" cy="3771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 ЧАСТО ПРИХОДИЛОСЬ ИЗ-ЗА НЕДОСТАТКА ДЕНЕГ ОТКАЗЫВАТЬСЯ ОТ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49"/>
            <a:ext cx="9144000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14678" y="1714488"/>
          <a:ext cx="5286412" cy="219075"/>
        </p:xfrm>
        <a:graphic>
          <a:graphicData uri="http://schemas.openxmlformats.org/drawingml/2006/table">
            <a:tbl>
              <a:tblPr/>
              <a:tblGrid>
                <a:gridCol w="5286412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Чувствуете ли Вы себя в нашем обществе свободным человеком?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857232"/>
            <a:ext cx="8280920" cy="7143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Как Вы считаете, сейчас люди в России имеют достаточно свободы, слишком мало свободы или слишком много свободы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8715435" cy="423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80920" cy="5715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ЧУВСТВУЮ СЕБЯ В НАШЕМ ОБЩЕСТВЕ СВОБОДНЫМ ЧЕЛОВЕКОМ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00240"/>
            <a:ext cx="914399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80920" cy="5200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ЛИЧНО НУЖНА…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71612"/>
            <a:ext cx="914399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91306" cy="8057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ГОСУДАРСТВОМ КАКОГО ТИПА ВЫ ХОТЕЛИ БЫ ВИДЕТЬ РОССИЮ В БУДУЩЕМ?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57256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4294967295"/>
          </p:nvPr>
        </p:nvSpPr>
        <p:spPr>
          <a:xfrm>
            <a:off x="142844" y="5500688"/>
            <a:ext cx="9001156" cy="914400"/>
          </a:xfrm>
        </p:spPr>
        <p:txBody>
          <a:bodyPr numCol="2"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/>
              <a:t>Практически всегда людям можно доверять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/>
              <a:t>Обычно осторожность в отношениях с людьми не помешает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/>
              <a:t>Обычно людям можно доверять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 smtClean="0"/>
              <a:t>Практически всегда осторожность в отношениях с людьми не помешает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857224" y="4925007"/>
            <a:ext cx="778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Как, по-вашему, можно ли в целом доверять людям, или следует быть осторожным, имея дело с другими людьми?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5286380" y="6500834"/>
            <a:ext cx="3443254" cy="3571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atin typeface="+mj-lt"/>
                <a:ea typeface="+mj-ea"/>
                <a:cs typeface="+mj-cs"/>
              </a:rPr>
              <a:t>Source: ISSP  - 2008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285720" y="1142984"/>
          <a:ext cx="8501062" cy="358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вада_PowerPoint_ru">
  <a:themeElements>
    <a:clrScheme name="LEVADA-CENTER_1">
      <a:dk1>
        <a:srgbClr val="002E6E"/>
      </a:dk1>
      <a:lt1>
        <a:srgbClr val="FFFFFF"/>
      </a:lt1>
      <a:dk2>
        <a:srgbClr val="002E6E"/>
      </a:dk2>
      <a:lt2>
        <a:srgbClr val="FFFFFF"/>
      </a:lt2>
      <a:accent1>
        <a:srgbClr val="0038A8"/>
      </a:accent1>
      <a:accent2>
        <a:srgbClr val="8B8B8B"/>
      </a:accent2>
      <a:accent3>
        <a:srgbClr val="3176FF"/>
      </a:accent3>
      <a:accent4>
        <a:srgbClr val="B9B9B9"/>
      </a:accent4>
      <a:accent5>
        <a:srgbClr val="BAD1FF"/>
      </a:accent5>
      <a:accent6>
        <a:srgbClr val="E7E7E7"/>
      </a:accent6>
      <a:hlink>
        <a:srgbClr val="3176FF"/>
      </a:hlink>
      <a:folHlink>
        <a:srgbClr val="A5A5A5"/>
      </a:folHlink>
    </a:clrScheme>
    <a:fontScheme name="LEVADA-CEN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Левада_PowerPoint_ru</Template>
  <TotalTime>176</TotalTime>
  <Words>602</Words>
  <Application>Microsoft Office PowerPoint</Application>
  <PresentationFormat>Экран (4:3)</PresentationFormat>
  <Paragraphs>208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Левада_PowerPoint_ru</vt:lpstr>
      <vt:lpstr>УРОВЕНЬ ЖИЗНИ РОССИЙСКИХ ПОТРЕБИТЕЛЕЙ</vt:lpstr>
      <vt:lpstr>Структура потребительских расходов (%)</vt:lpstr>
      <vt:lpstr>ПОТРЕБИТЕЛЬСКИЕ ОБРАЗЦЫ РОССИЙСКИХ ГОРОЖАН</vt:lpstr>
      <vt:lpstr>КАК ЧАСТО ПРИХОДИЛОСЬ ИЗ-ЗА НЕДОСТАТКА ДЕНЕГ ОТКАЗЫВАТЬСЯ ОТ …</vt:lpstr>
      <vt:lpstr> Как Вы считаете, сейчас люди в России имеют достаточно свободы, слишком мало свободы или слишком много свободы </vt:lpstr>
      <vt:lpstr> ЧУВСТВУЮ СЕБЯ В НАШЕМ ОБЩЕСТВЕ СВОБОДНЫМ ЧЕЛОВЕКОМ </vt:lpstr>
      <vt:lpstr>МНЕ ЛИЧНО НУЖНА…</vt:lpstr>
      <vt:lpstr> ГОСУДАРСТВОМ КАКОГО ТИПА ВЫ ХОТЕЛИ БЫ ВИДЕТЬ РОССИЮ В БУДУЩЕМ? </vt:lpstr>
      <vt:lpstr>Презентация PowerPoint</vt:lpstr>
      <vt:lpstr>Уровень субъективных оценок межличностного доверия в зависимости от материального достатка семьи (сумма ответов «определенно людям можно доверять» и «скорее людям можно доверять»)</vt:lpstr>
      <vt:lpstr>Уровень субъективных оценок уровня контроля в зависимости от материального достатка семьи  (% высокого уровня контроля)</vt:lpstr>
      <vt:lpstr>Уровень субъективных оценок степени адаптации в зависимости от материального достатка семьи  ( % высокого уровня адаптации)</vt:lpstr>
      <vt:lpstr>Презентация PowerPoint</vt:lpstr>
      <vt:lpstr>Отношение к оформлению инвалидности, рецептов на льготные лекарства  в обход установленных правил («за деньги» и «бескорыстно»), в зависимости от уровня жизни. </vt:lpstr>
      <vt:lpstr>Согласны ли Вы с тем, что люди, которые много работают и хорошо зарабатывают, должны иметь возможность за свои деньги получать медицинскую помощь быстрее, чем другие? </vt:lpstr>
      <vt:lpstr>Влияние введения дополнительных платных медицинских услуг на качество бесплатной медицинской помощи в государственных медицинских учреждениях </vt:lpstr>
      <vt:lpstr>ДИНАМИКА ИНДЕКСА СОЦИАЛЬНЫХ НАСТРОЕНИЙ</vt:lpstr>
      <vt:lpstr>Индекс социальных настроений по уровню материального достатка</vt:lpstr>
      <vt:lpstr>Индекс социальных настроений и его компоненты</vt:lpstr>
      <vt:lpstr>Индекс социальных настроений и его компоненты по уровню материального достатка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nkochkina</dc:creator>
  <cp:lastModifiedBy>Sokolova Tatyana Nikolaevna</cp:lastModifiedBy>
  <cp:revision>19</cp:revision>
  <dcterms:created xsi:type="dcterms:W3CDTF">2014-09-18T07:34:18Z</dcterms:created>
  <dcterms:modified xsi:type="dcterms:W3CDTF">2014-10-31T15:43:23Z</dcterms:modified>
</cp:coreProperties>
</file>