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57" r:id="rId4"/>
    <p:sldId id="272" r:id="rId5"/>
    <p:sldId id="258" r:id="rId6"/>
    <p:sldId id="259" r:id="rId7"/>
    <p:sldId id="262" r:id="rId8"/>
    <p:sldId id="263" r:id="rId9"/>
    <p:sldId id="276" r:id="rId10"/>
    <p:sldId id="274" r:id="rId11"/>
    <p:sldId id="273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F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между ставкой 1 разряда ЕТС и ПМ трудоспособного населения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pPr>
              <a:ln w="63500" cmpd="thickThin">
                <a:solidFill>
                  <a:schemeClr val="tx1"/>
                </a:solidFill>
              </a:ln>
            </c:spPr>
          </c:marker>
          <c:dLbls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</c:numCache>
            </c:numRef>
          </c:xVal>
          <c:yVal>
            <c:numRef>
              <c:f>Лист1!$B$2:$B$15</c:f>
              <c:numCache>
                <c:formatCode>0.00%</c:formatCode>
                <c:ptCount val="14"/>
                <c:pt idx="0">
                  <c:v>0.19500000000000006</c:v>
                </c:pt>
                <c:pt idx="1">
                  <c:v>0.16400000000000006</c:v>
                </c:pt>
                <c:pt idx="2">
                  <c:v>0.13100000000000001</c:v>
                </c:pt>
                <c:pt idx="3">
                  <c:v>0.19200000000000006</c:v>
                </c:pt>
                <c:pt idx="4">
                  <c:v>0.17300000000000001</c:v>
                </c:pt>
                <c:pt idx="5">
                  <c:v>0.16200000000000006</c:v>
                </c:pt>
                <c:pt idx="6">
                  <c:v>0.1</c:v>
                </c:pt>
                <c:pt idx="7">
                  <c:v>8.3000000000000046E-2</c:v>
                </c:pt>
                <c:pt idx="8">
                  <c:v>0.11899999999999999</c:v>
                </c:pt>
                <c:pt idx="9">
                  <c:v>0.17800000000000005</c:v>
                </c:pt>
                <c:pt idx="10">
                  <c:v>0.23</c:v>
                </c:pt>
                <c:pt idx="11">
                  <c:v>0.25600000000000001</c:v>
                </c:pt>
                <c:pt idx="12">
                  <c:v>0.23</c:v>
                </c:pt>
                <c:pt idx="13">
                  <c:v>0.28000000000000008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47712"/>
        <c:axId val="33148288"/>
      </c:scatterChart>
      <c:valAx>
        <c:axId val="3314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148288"/>
        <c:crosses val="autoZero"/>
        <c:crossBetween val="midCat"/>
      </c:valAx>
      <c:valAx>
        <c:axId val="3314828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33147712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AE5D8-66D6-4A4E-8FFE-21EE2183E072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3AF0-2393-48BB-B9C6-F07E804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График 1234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Размер тарифной ставки первого разряда ЕТС в некоторые периоды ее существования составлял 8-10 процентов от величины прожиточного минимума трудоспособного населения.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3999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B050"/>
                </a:solidFill>
              </a:rPr>
              <a:t>Зарубежный опыт оценки деятельности государственных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51766"/>
          <a:ext cx="9144000" cy="5506234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8634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Страна</a:t>
                      </a:r>
                    </a:p>
                  </a:txBody>
                  <a:tcPr marL="48918" marR="48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Характеристики оценки</a:t>
                      </a:r>
                    </a:p>
                  </a:txBody>
                  <a:tcPr marL="48918" marR="48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22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Великобритания</a:t>
                      </a:r>
                    </a:p>
                  </a:txBody>
                  <a:tcPr marL="48918" marR="48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Степень выполнения задач,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оценка деятельности по стандартам, прочее (семейные обстоятельства и др.)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Используется 5-бальная школа</a:t>
                      </a:r>
                    </a:p>
                  </a:txBody>
                  <a:tcPr marL="48918" marR="48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61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США</a:t>
                      </a:r>
                    </a:p>
                  </a:txBody>
                  <a:tcPr marL="48918" marR="48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Количественные (осуществленные действия – запросы, переводы и др.)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Качественные (допущенные ошибки, жалобы на служащего)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Временные (сроки выполнения проектов)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Затраты (издержки на выполнение работы)</a:t>
                      </a:r>
                    </a:p>
                  </a:txBody>
                  <a:tcPr marL="48918" marR="48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21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Франция</a:t>
                      </a:r>
                    </a:p>
                  </a:txBody>
                  <a:tcPr marL="48918" marR="489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Общая оценка – использование комплексной характеристики (профессиональные знания, организованность, индивидуальные качества)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Бальная оценка – по 20-бальной шкале (первоначальный балл присваивается при поступлении на </a:t>
                      </a:r>
                      <a:r>
                        <a:rPr lang="ru-RU" sz="14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госслужбу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и увеличивается в зависимости от эффективности его деятельности )</a:t>
                      </a:r>
                    </a:p>
                  </a:txBody>
                  <a:tcPr marL="48918" marR="48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Предложения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anchor="ctr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 связи с перераспределением функций по оплате труда «бюджетников» между центром и регионами необходимо введение дополнительных государственных гарантий для работников бюджетных отраслей.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Необходима унификация компенсационных и стимулирующих выплат, применяемых в организациях бюджетной сферы.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Законодательно закрепить понятия «доплаты» и «надбавки».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Надбавки за выслугу лет (за непрерывный стаж работы) необходимо устанавливать выборочно – только для должностей по которым есть дефицит на рынке труда.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Установить минимальную почасовую оплату труда, которая должна стать основной для новой ЕТС.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Использовать сложившиеся благоприятные условия связанные с значительным повышением зарплаты в бюджетной сфере до 2018 года, для реформы всей системы оплаты труда.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Тезисы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Низкий уровень оплаты труда в бюджетной сфере тормозит рост оплаты труда во внебюджетном секторе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Существует необоснованная </a:t>
            </a:r>
            <a:r>
              <a:rPr lang="ru-RU" b="1" dirty="0" err="1" smtClean="0">
                <a:solidFill>
                  <a:srgbClr val="FF0000"/>
                </a:solidFill>
              </a:rPr>
              <a:t>диффенациация</a:t>
            </a:r>
            <a:r>
              <a:rPr lang="ru-RU" b="1" dirty="0" smtClean="0">
                <a:solidFill>
                  <a:srgbClr val="FF0000"/>
                </a:solidFill>
              </a:rPr>
              <a:t> оплаты труда в бюджетной и внебюджетной сферах, а также внутри их, по территориальным и профессионально-квалификационным признакам.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Организация и оплата труда работников государственных органов и местного самоуправления  Российской Федерации (1572,2 тыс. чел.) существенно отличаются от организации и оплаты труда других работников бюджетного сектора.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Единые условия оплаты труда работников бюджетной независимо от региона </a:t>
            </a:r>
            <a:r>
              <a:rPr lang="ru-RU" b="1" dirty="0" err="1" smtClean="0">
                <a:solidFill>
                  <a:srgbClr val="FF0000"/>
                </a:solidFill>
              </a:rPr>
              <a:t>недостежимы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ЕТС является формой обеспечения государственных гарантий 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Необходимо использовать </a:t>
            </a:r>
            <a:r>
              <a:rPr lang="ru-RU" b="1" dirty="0" err="1" smtClean="0">
                <a:solidFill>
                  <a:srgbClr val="FF0000"/>
                </a:solidFill>
              </a:rPr>
              <a:t>заплонированное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увеличеие</a:t>
            </a:r>
            <a:r>
              <a:rPr lang="ru-RU" b="1" dirty="0" smtClean="0">
                <a:solidFill>
                  <a:srgbClr val="FF0000"/>
                </a:solidFill>
              </a:rPr>
              <a:t> оплаты бюджетников для реформы всей системы оплаты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Особенности труда служащих всех уровней государственной власти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Ненормированный рабочий день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Неравномерное распределение нагрузки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Неравномерное распределение функций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Наличие в личном пользовании административного ресурса (мотив власти)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Особый порядок оплаты труда и меры социальной защиты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Социальные гарантии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Высокая стимулирующая роль «Социального пакета»  и размера государственной пенсии.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Наличие существенных ограничений и их компенсация.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Данные о численности, укомплектованности должностей и среднемесячной начисленной заработной плате гражданских служащих по ветвям власти в I полугодии 2013г.:</a:t>
            </a:r>
            <a:r>
              <a:rPr lang="ru-RU" sz="2400" b="1" dirty="0">
                <a:solidFill>
                  <a:srgbClr val="00B050"/>
                </a:solidFill>
              </a:rPr>
              <a:t/>
            </a:r>
            <a:br>
              <a:rPr lang="ru-RU" sz="2400" b="1" dirty="0">
                <a:solidFill>
                  <a:srgbClr val="00B050"/>
                </a:solidFill>
              </a:rPr>
            </a:br>
            <a:endParaRPr lang="ru-RU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4"/>
          <a:ext cx="9144032" cy="6043630"/>
        </p:xfrm>
        <a:graphic>
          <a:graphicData uri="http://schemas.openxmlformats.org/drawingml/2006/table">
            <a:tbl>
              <a:tblPr/>
              <a:tblGrid>
                <a:gridCol w="2194592"/>
                <a:gridCol w="1280160"/>
                <a:gridCol w="1645919"/>
                <a:gridCol w="1188721"/>
                <a:gridCol w="1645919"/>
                <a:gridCol w="1188721"/>
              </a:tblGrid>
              <a:tr h="6834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</a:t>
                      </a:r>
                      <a:b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на конец периода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 err="1">
                          <a:latin typeface="Times New Roman"/>
                          <a:ea typeface="Times New Roman"/>
                          <a:cs typeface="Times New Roman"/>
                        </a:rPr>
                        <a:t>Укомплек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тован-ность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должнос-тей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заработная плата </a:t>
                      </a:r>
                      <a:b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(без выплат социального характера)</a:t>
                      </a:r>
                      <a:endParaRPr lang="ru-RU" sz="12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4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i="1" dirty="0">
                          <a:latin typeface="Times New Roman"/>
                          <a:ea typeface="Times New Roman"/>
                          <a:cs typeface="Times New Roman"/>
                        </a:rPr>
                        <a:t>тыс.</a:t>
                      </a:r>
                      <a:br>
                        <a:rPr lang="ru-RU" sz="28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i="1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 % </a:t>
                      </a:r>
                      <a:b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от общей численности работников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тыс.</a:t>
                      </a:r>
                      <a:b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соответ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ствующему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периоду 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преды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дущего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 федеральных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госу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дарственных органах</a:t>
                      </a:r>
                      <a:r>
                        <a:rPr lang="ru-RU" sz="11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119,9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из них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 органах: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законодательной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власти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74,2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124,0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исполнительной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власти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63,7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116,1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судебной власти и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прокуратуры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79,6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60,4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115,0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других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государствен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ных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органах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91,5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94,1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7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Среднемесячная начисленная заработная плата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гражданских служащих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федеральных государственных органах составила 69,4 тыс.рублей (119,9% к I полугодию 2012г.).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4" marR="53154" marT="53154" marB="5315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Особенности труда в бюджетной сфере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Нет фиксированных объемов работы. (есть функции)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Четкая регламентация труда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Отсутствие фиксируемых результатов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Квалификационные требования вместо оценки эффективности труда от результатов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Нет зависимости оплаты труда от результатов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Полное государственное регулирование (в условиях рыночной среды)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Регулярная переаттестация и необходимость повышения квалификации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Оказание социальных услуг без заданного качества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Особенности стимулирования труда в бюджетных сферах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494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Отсутствие материального стимулирования в виде                                                                               -участие в прибыли,                                                                                                    -участие в собственности,                                                                                          -получения бонусов по итогам коммерческой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Отсутствие моральных стимулов в виде                                                             -участия в управлении,                                                                                              -направленность на результат труда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Зависимость оплаты труда от формальных показателей                               -стажа работы,                                                                                                             -квалификационного стажа,                                                                                      -должности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Применение административно-командных стимулов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Высокая значимость карьерного роста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Стабильная гарантированная занятость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Возможность дополнительной занятости (вторая работа)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Возможность использования коррупционных доходов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ЕТС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(Единая тарифная сетка)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Июль 1918 г.- 4 группы с подгруппами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Сентябрь 1918 г. – вводится дневная минимальная 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/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, к которой привязан первый разряд.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1919 год – вводится 35 разрядов ЕТС (соотношение 1:5)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1941 – 1946 г.г.- вводится 2000 разрядная ЕТС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Декабрь 1992 г. – вводится 18 </a:t>
            </a:r>
            <a:r>
              <a:rPr lang="ru-RU" b="1" dirty="0" err="1" smtClean="0">
                <a:solidFill>
                  <a:srgbClr val="FF0000"/>
                </a:solidFill>
              </a:rPr>
              <a:t>разрадная</a:t>
            </a:r>
            <a:r>
              <a:rPr lang="ru-RU" b="1" dirty="0" smtClean="0">
                <a:solidFill>
                  <a:srgbClr val="FF0000"/>
                </a:solidFill>
              </a:rPr>
              <a:t> ЕТС (соотношения 1:10,7)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25 октября 2001 г. – принят закон «О тарифной ставке оклада ЕТС по оплате труда работников организаций бюджетной сферы»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2005 год – отмена обязательности ЕТС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Недостатки ЕТС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Низкая оплата 1 разряда ЕТС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Для 2-4 разрядов различия между разрядами 13 %.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Нелинейность межразрядных коэффициентов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Низкая доля тарифной части в заработной плате.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Соотношение между ставкой 1 разряда ЕТС и ПМ трудоспособного населения</a:t>
            </a:r>
            <a:endParaRPr lang="ru-RU" sz="3200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742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Тезисы</vt:lpstr>
      <vt:lpstr>Особенности труда служащих всех уровней государственной власти</vt:lpstr>
      <vt:lpstr>Данные о численности, укомплектованности должностей и среднемесячной начисленной заработной плате гражданских служащих по ветвям власти в I полугодии 2013г.: </vt:lpstr>
      <vt:lpstr>Особенности труда в бюджетной сфере</vt:lpstr>
      <vt:lpstr>Особенности стимулирования труда в бюджетных сферах</vt:lpstr>
      <vt:lpstr>ЕТС  (Единая тарифная сетка)</vt:lpstr>
      <vt:lpstr>Недостатки ЕТС</vt:lpstr>
      <vt:lpstr>Соотношение между ставкой 1 разряда ЕТС и ПМ трудоспособного населения</vt:lpstr>
      <vt:lpstr>Размер тарифной ставки первого разряда ЕТС в некоторые периоды ее существования составлял 8-10 процентов от величины прожиточного минимума трудоспособного населения.</vt:lpstr>
      <vt:lpstr>Зарубежный опыт оценки деятельности государственных служащих </vt:lpstr>
      <vt:lpstr>Предложения</vt:lpstr>
    </vt:vector>
  </TitlesOfParts>
  <Company>Российская Федерация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показатели экономики Российской Федерации за                      янв.-сент. 2013г.</dc:title>
  <dc:creator>user1</dc:creator>
  <cp:lastModifiedBy>Sokolova Tatyana Nikolaevna</cp:lastModifiedBy>
  <cp:revision>42</cp:revision>
  <dcterms:created xsi:type="dcterms:W3CDTF">2013-11-20T12:16:53Z</dcterms:created>
  <dcterms:modified xsi:type="dcterms:W3CDTF">2013-12-16T16:30:21Z</dcterms:modified>
</cp:coreProperties>
</file>