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2" r:id="rId5"/>
    <p:sldId id="261" r:id="rId6"/>
    <p:sldId id="263" r:id="rId7"/>
    <p:sldId id="258" r:id="rId8"/>
    <p:sldId id="259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8235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145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80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780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0427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431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5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1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8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910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225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CF5D9-8A0F-4C91-9E71-D529EAF9DDDA}" type="datetimeFigureOut">
              <a:rPr lang="ru-RU" smtClean="0"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FD807-4086-416E-8BD3-1A85C74C6E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6179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boitsova07@list.ru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Микроэкономика - 1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Курс кафедры политической экономии</a:t>
            </a:r>
            <a:endParaRPr lang="ru-RU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31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Статус дисциплины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ru-RU" dirty="0" smtClean="0"/>
          </a:p>
          <a:p>
            <a:pPr algn="ctr"/>
            <a:r>
              <a:rPr lang="ru-RU" dirty="0" smtClean="0"/>
              <a:t>Курс </a:t>
            </a:r>
            <a:r>
              <a:rPr lang="ru-RU" b="1" dirty="0" smtClean="0">
                <a:solidFill>
                  <a:srgbClr val="0070C0"/>
                </a:solidFill>
              </a:rPr>
              <a:t>обязательный,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dirty="0"/>
              <a:t>читается </a:t>
            </a:r>
            <a:r>
              <a:rPr lang="ru-RU" b="1" dirty="0">
                <a:solidFill>
                  <a:srgbClr val="0070C0"/>
                </a:solidFill>
              </a:rPr>
              <a:t>в 1 семестре </a:t>
            </a:r>
            <a:r>
              <a:rPr lang="ru-RU" dirty="0"/>
              <a:t>на программе </a:t>
            </a:r>
            <a:r>
              <a:rPr lang="ru-RU" b="1" dirty="0">
                <a:solidFill>
                  <a:srgbClr val="0070C0"/>
                </a:solidFill>
              </a:rPr>
              <a:t>бакалавров,</a:t>
            </a:r>
            <a:r>
              <a:rPr lang="ru-RU" dirty="0"/>
              <a:t> направление </a:t>
            </a:r>
            <a:r>
              <a:rPr lang="ru-RU" b="1" dirty="0">
                <a:solidFill>
                  <a:srgbClr val="0070C0"/>
                </a:solidFill>
              </a:rPr>
              <a:t>«Экономика».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8863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Задачи курса «Микроэкономика-1»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7500" lnSpcReduction="20000"/>
          </a:bodyPr>
          <a:lstStyle/>
          <a:p>
            <a:r>
              <a:rPr lang="ru-RU" sz="3400" b="1" i="1" dirty="0" smtClean="0"/>
              <a:t>1.</a:t>
            </a:r>
            <a:r>
              <a:rPr lang="ru-RU" sz="3400" i="1" dirty="0" smtClean="0"/>
              <a:t> Сформировать </a:t>
            </a:r>
            <a:r>
              <a:rPr lang="ru-RU" sz="3400" i="1" dirty="0"/>
              <a:t>у студентов  </a:t>
            </a:r>
            <a:r>
              <a:rPr lang="ru-RU" sz="3400" b="1" i="1" dirty="0">
                <a:solidFill>
                  <a:srgbClr val="00B050"/>
                </a:solidFill>
              </a:rPr>
              <a:t>знания об основных микроэкономических концепциях и </a:t>
            </a:r>
            <a:r>
              <a:rPr lang="ru-RU" sz="3400" b="1" i="1" dirty="0" smtClean="0">
                <a:solidFill>
                  <a:srgbClr val="00B050"/>
                </a:solidFill>
              </a:rPr>
              <a:t>моделях. </a:t>
            </a:r>
          </a:p>
          <a:p>
            <a:r>
              <a:rPr lang="ru-RU" sz="3400" b="1" i="1" dirty="0" smtClean="0"/>
              <a:t>2. </a:t>
            </a:r>
            <a:r>
              <a:rPr lang="ru-RU" sz="3400" i="1" dirty="0" smtClean="0"/>
              <a:t>Привить </a:t>
            </a:r>
            <a:r>
              <a:rPr lang="ru-RU" sz="3400" b="1" i="1" dirty="0">
                <a:solidFill>
                  <a:srgbClr val="0070C0"/>
                </a:solidFill>
              </a:rPr>
              <a:t>навыки самостоятельного микроэкономического анализа </a:t>
            </a:r>
            <a:r>
              <a:rPr lang="ru-RU" sz="3400" i="1" dirty="0"/>
              <a:t>поведения </a:t>
            </a:r>
            <a:r>
              <a:rPr lang="ru-RU" sz="3400" i="1" dirty="0" smtClean="0"/>
              <a:t>потребителей</a:t>
            </a:r>
            <a:r>
              <a:rPr lang="ru-RU" sz="3400" i="1" dirty="0"/>
              <a:t> </a:t>
            </a:r>
            <a:r>
              <a:rPr lang="ru-RU" sz="3400" i="1" dirty="0" smtClean="0"/>
              <a:t>, фирм, </a:t>
            </a:r>
            <a:r>
              <a:rPr lang="ru-RU" sz="3400" i="1" dirty="0"/>
              <a:t>функционирования </a:t>
            </a:r>
            <a:r>
              <a:rPr lang="ru-RU" sz="3400" i="1" dirty="0" smtClean="0"/>
              <a:t>различных рынков.</a:t>
            </a:r>
            <a:endParaRPr lang="ru-RU" sz="3400" b="1" i="1" dirty="0" smtClean="0"/>
          </a:p>
          <a:p>
            <a:r>
              <a:rPr lang="ru-RU" sz="3400" b="1" i="1" dirty="0" smtClean="0"/>
              <a:t>3. </a:t>
            </a:r>
            <a:r>
              <a:rPr lang="ru-RU" sz="3400" dirty="0" smtClean="0"/>
              <a:t> Развить у студентов </a:t>
            </a:r>
            <a:r>
              <a:rPr lang="ru-RU" sz="3400" b="1" dirty="0">
                <a:solidFill>
                  <a:srgbClr val="FF0066"/>
                </a:solidFill>
              </a:rPr>
              <a:t>интерес к проблемам микроэкономики, </a:t>
            </a:r>
            <a:r>
              <a:rPr lang="ru-RU" sz="3400" dirty="0"/>
              <a:t>показывая возможности микроэкономической теории в процессе </a:t>
            </a:r>
            <a:r>
              <a:rPr lang="ru-RU" sz="3400" b="1" dirty="0">
                <a:solidFill>
                  <a:srgbClr val="FF0066"/>
                </a:solidFill>
              </a:rPr>
              <a:t>принятия практических </a:t>
            </a:r>
            <a:r>
              <a:rPr lang="ru-RU" sz="3400" b="1" dirty="0" smtClean="0">
                <a:solidFill>
                  <a:srgbClr val="FF0066"/>
                </a:solidFill>
              </a:rPr>
              <a:t>решений.</a:t>
            </a:r>
            <a:endParaRPr lang="ru-RU" sz="3400" b="1" dirty="0">
              <a:solidFill>
                <a:srgbClr val="FF0066"/>
              </a:solidFill>
            </a:endParaRPr>
          </a:p>
          <a:p>
            <a:r>
              <a:rPr lang="ru-RU" sz="3400" b="1" i="1" dirty="0" smtClean="0"/>
              <a:t>4.</a:t>
            </a:r>
            <a:r>
              <a:rPr lang="ru-RU" sz="3400" dirty="0" smtClean="0"/>
              <a:t> </a:t>
            </a:r>
            <a:r>
              <a:rPr lang="ru-RU" sz="3400" b="1" dirty="0" smtClean="0">
                <a:solidFill>
                  <a:srgbClr val="7030A0"/>
                </a:solidFill>
              </a:rPr>
              <a:t>Выработать </a:t>
            </a:r>
            <a:r>
              <a:rPr lang="ru-RU" sz="3400" b="1" dirty="0">
                <a:solidFill>
                  <a:srgbClr val="7030A0"/>
                </a:solidFill>
              </a:rPr>
              <a:t>у студентов экономический образ мышления</a:t>
            </a:r>
            <a:r>
              <a:rPr lang="ru-RU" sz="3400" dirty="0"/>
              <a:t> и </a:t>
            </a:r>
            <a:r>
              <a:rPr lang="ru-RU" sz="3400" b="1" dirty="0">
                <a:solidFill>
                  <a:srgbClr val="7030A0"/>
                </a:solidFill>
              </a:rPr>
              <a:t>умение анализировать </a:t>
            </a:r>
            <a:r>
              <a:rPr lang="ru-RU" sz="3400" dirty="0"/>
              <a:t>и оценивать социально-экономические события и процессы, происходящие в стране и </a:t>
            </a:r>
            <a:r>
              <a:rPr lang="ru-RU" sz="3400" dirty="0" smtClean="0"/>
              <a:t>мире.</a:t>
            </a:r>
            <a:endParaRPr lang="ru-RU" sz="3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1847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Чем интересен курс «Микроэкономика-1»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Autofit/>
          </a:bodyPr>
          <a:lstStyle/>
          <a:p>
            <a:pPr marL="457200" indent="-457200">
              <a:buFont typeface="Arial" pitchFamily="34" charset="0"/>
              <a:buAutoNum type="arabicPeriod"/>
            </a:pPr>
            <a:r>
              <a:rPr lang="ru-RU" altLang="ru-RU" sz="2400" b="1" dirty="0" smtClean="0">
                <a:solidFill>
                  <a:srgbClr val="00B050"/>
                </a:solidFill>
              </a:rPr>
              <a:t>Формирует навыки анализа </a:t>
            </a:r>
            <a:r>
              <a:rPr lang="ru-RU" altLang="ru-RU" sz="2400" dirty="0" smtClean="0"/>
              <a:t>особенностей современной экономики как процесса </a:t>
            </a:r>
            <a:r>
              <a:rPr lang="en-US" altLang="ru-RU" sz="2400" dirty="0" smtClean="0"/>
              <a:t> </a:t>
            </a:r>
            <a:r>
              <a:rPr lang="ru-RU" altLang="ru-RU" sz="2400" dirty="0" smtClean="0"/>
              <a:t>взаимодействия </a:t>
            </a:r>
            <a:r>
              <a:rPr lang="ru-RU" altLang="ru-RU" sz="2400" b="1" dirty="0" smtClean="0">
                <a:solidFill>
                  <a:srgbClr val="00B050"/>
                </a:solidFill>
              </a:rPr>
              <a:t>фирм, потребителей и государства.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altLang="ru-RU" sz="2400" b="1" dirty="0">
                <a:solidFill>
                  <a:srgbClr val="0070C0"/>
                </a:solidFill>
              </a:rPr>
              <a:t>П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римеры из практики деятельности фирм на различных рынках,  </a:t>
            </a:r>
            <a:r>
              <a:rPr lang="ru-RU" altLang="ru-RU" sz="2400" dirty="0" smtClean="0"/>
              <a:t>детальный разбор упражнений и задач,</a:t>
            </a:r>
            <a:r>
              <a:rPr lang="ru-RU" altLang="ru-RU" sz="2400" b="1" dirty="0" smtClean="0">
                <a:solidFill>
                  <a:srgbClr val="0070C0"/>
                </a:solidFill>
              </a:rPr>
              <a:t> решение кейсов, предоставляющих образцы конкурентного поведения конкретных компаний, </a:t>
            </a:r>
            <a:r>
              <a:rPr lang="ru-RU" altLang="ru-RU" sz="2400" dirty="0" smtClean="0"/>
              <a:t>делают курс  интересным для современных экономистов. </a:t>
            </a:r>
          </a:p>
          <a:p>
            <a:pPr marL="457200" indent="-457200">
              <a:buFont typeface="Arial" pitchFamily="34" charset="0"/>
              <a:buAutoNum type="arabicPeriod"/>
            </a:pPr>
            <a:r>
              <a:rPr lang="ru-RU" altLang="ru-RU" sz="2400" b="1" dirty="0" smtClean="0">
                <a:solidFill>
                  <a:srgbClr val="7030A0"/>
                </a:solidFill>
              </a:rPr>
              <a:t>Многообразие интересных </a:t>
            </a:r>
            <a:r>
              <a:rPr lang="ru-RU" altLang="ru-RU" sz="2400" dirty="0" smtClean="0"/>
              <a:t> </a:t>
            </a:r>
            <a:r>
              <a:rPr lang="ru-RU" altLang="ru-RU" sz="2400" dirty="0" smtClean="0"/>
              <a:t>вопросов и </a:t>
            </a:r>
            <a:r>
              <a:rPr lang="ru-RU" altLang="ru-RU" sz="2400" b="1" dirty="0" smtClean="0">
                <a:solidFill>
                  <a:srgbClr val="7030A0"/>
                </a:solidFill>
              </a:rPr>
              <a:t>оригинальных </a:t>
            </a:r>
            <a:r>
              <a:rPr lang="ru-RU" altLang="ru-RU" sz="2400" dirty="0" smtClean="0"/>
              <a:t>трактовок даже вполне известных ситуаций </a:t>
            </a:r>
            <a:r>
              <a:rPr lang="ru-RU" altLang="ru-RU" sz="2400" b="1" dirty="0" smtClean="0">
                <a:solidFill>
                  <a:srgbClr val="7030A0"/>
                </a:solidFill>
              </a:rPr>
              <a:t>позволяет избежать оторванности курса от реальных проблем, </a:t>
            </a:r>
            <a:r>
              <a:rPr lang="ru-RU" altLang="ru-RU" sz="2400" dirty="0" smtClean="0"/>
              <a:t>происходящих на современных рынках.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551155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F0"/>
                </a:solidFill>
              </a:rPr>
              <a:t>Некоторые особенности преподавания курса</a:t>
            </a:r>
            <a:endParaRPr lang="ru-RU" b="1" dirty="0">
              <a:solidFill>
                <a:srgbClr val="00B0F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dirty="0" smtClean="0"/>
              <a:t>На семинарах и лекциях, используются </a:t>
            </a:r>
            <a:r>
              <a:rPr lang="ru-RU" altLang="ru-RU" sz="3600" b="1" dirty="0" smtClean="0"/>
              <a:t>так называемые вставки: 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rgbClr val="0070C0"/>
                </a:solidFill>
              </a:rPr>
              <a:t>«Вопросы практики» </a:t>
            </a:r>
            <a:r>
              <a:rPr lang="ru-RU" altLang="ru-RU" b="1" dirty="0" smtClean="0"/>
              <a:t>-</a:t>
            </a:r>
            <a:r>
              <a:rPr lang="ru-RU" altLang="ru-RU" dirty="0" smtClean="0"/>
              <a:t> мировые и российские тенденции в области практической деятельности компаний на рынках;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rgbClr val="00B050"/>
                </a:solidFill>
              </a:rPr>
              <a:t>«Цифры и факты» </a:t>
            </a:r>
            <a:r>
              <a:rPr lang="ru-RU" altLang="ru-RU" dirty="0" smtClean="0"/>
              <a:t>– примеры и ссылки на материал, опубликованный в экономической литературе;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rgbClr val="FF0066"/>
                </a:solidFill>
              </a:rPr>
              <a:t>«Вопросы для размышления» </a:t>
            </a:r>
            <a:r>
              <a:rPr lang="ru-RU" altLang="ru-RU" dirty="0" smtClean="0"/>
              <a:t>– советы по самостоятельному изучению той или иной проблемы;</a:t>
            </a:r>
          </a:p>
          <a:p>
            <a:pPr>
              <a:buFontTx/>
              <a:buChar char="-"/>
            </a:pPr>
            <a:r>
              <a:rPr lang="ru-RU" altLang="ru-RU" b="1" dirty="0" smtClean="0">
                <a:solidFill>
                  <a:srgbClr val="7030A0"/>
                </a:solidFill>
              </a:rPr>
              <a:t>«Экономическая политика» </a:t>
            </a:r>
            <a:r>
              <a:rPr lang="ru-RU" altLang="ru-RU" b="1" dirty="0" smtClean="0"/>
              <a:t>- </a:t>
            </a:r>
            <a:r>
              <a:rPr lang="ru-RU" altLang="ru-RU" dirty="0" smtClean="0"/>
              <a:t>решения государственных органов управления в России и за рубежом, имеющие отношение к поведению фирм на современном рынке.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9066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FF0000"/>
                </a:solidFill>
              </a:rPr>
              <a:t>Разделы курса «Микроэкономика-1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lnSpcReduction="10000"/>
          </a:bodyPr>
          <a:lstStyle/>
          <a:p>
            <a:r>
              <a:rPr lang="ru-RU" sz="2000" b="1" dirty="0" smtClean="0"/>
              <a:t>1.</a:t>
            </a:r>
            <a:r>
              <a:rPr lang="ru-RU" sz="2000" dirty="0" smtClean="0"/>
              <a:t> </a:t>
            </a:r>
            <a:r>
              <a:rPr lang="ru-RU" sz="2000" b="1" dirty="0"/>
              <a:t>П</a:t>
            </a:r>
            <a:r>
              <a:rPr lang="ru-RU" sz="2000" b="1" dirty="0" smtClean="0"/>
              <a:t>редмет и метод экономической теории. Базовые экономические понятия.</a:t>
            </a:r>
          </a:p>
          <a:p>
            <a:r>
              <a:rPr lang="ru-RU" sz="2000" b="1" dirty="0" smtClean="0"/>
              <a:t>2. Спрос и предложение. Рыночное равновесие.</a:t>
            </a:r>
          </a:p>
          <a:p>
            <a:r>
              <a:rPr lang="ru-RU" sz="2000" b="1" dirty="0" smtClean="0"/>
              <a:t>3. Эластичность спроса и предложения.</a:t>
            </a:r>
          </a:p>
          <a:p>
            <a:r>
              <a:rPr lang="ru-RU" sz="2000" b="1" dirty="0" smtClean="0"/>
              <a:t>4. Государственное регулирование на конкурентных рынках.</a:t>
            </a:r>
          </a:p>
          <a:p>
            <a:r>
              <a:rPr lang="ru-RU" sz="2000" b="1" dirty="0" smtClean="0"/>
              <a:t>5. Производство и издержки.</a:t>
            </a:r>
          </a:p>
          <a:p>
            <a:r>
              <a:rPr lang="ru-RU" sz="2000" b="1" dirty="0" smtClean="0"/>
              <a:t>6. Совершенная и несовершенная конкуренция. Совершенная конкуренция как рыночная структура.</a:t>
            </a:r>
          </a:p>
          <a:p>
            <a:r>
              <a:rPr lang="ru-RU" sz="2000" b="1" dirty="0" smtClean="0"/>
              <a:t>7. Монополия как рыночная структура. Регулирование монополии.</a:t>
            </a:r>
          </a:p>
          <a:p>
            <a:r>
              <a:rPr lang="ru-RU" sz="2000" b="1" dirty="0" smtClean="0"/>
              <a:t>8. Монополистическая конкуренция </a:t>
            </a:r>
            <a:r>
              <a:rPr lang="ru-RU" sz="2000" b="1" dirty="0"/>
              <a:t>как рыночная структура. </a:t>
            </a:r>
            <a:endParaRPr lang="ru-RU" sz="2000" b="1" dirty="0" smtClean="0"/>
          </a:p>
          <a:p>
            <a:r>
              <a:rPr lang="ru-RU" sz="2000" b="1" dirty="0" smtClean="0"/>
              <a:t>9. Олигополия </a:t>
            </a:r>
            <a:r>
              <a:rPr lang="ru-RU" sz="2000" b="1" dirty="0"/>
              <a:t>как рыночная структура. </a:t>
            </a:r>
            <a:endParaRPr lang="ru-RU" sz="2000" b="1" dirty="0" smtClean="0"/>
          </a:p>
          <a:p>
            <a:r>
              <a:rPr lang="ru-RU" sz="2000" b="1" dirty="0" smtClean="0"/>
              <a:t>10. Рынки факторов производства.</a:t>
            </a:r>
          </a:p>
          <a:p>
            <a:r>
              <a:rPr lang="ru-RU" sz="2000" b="1" dirty="0" smtClean="0"/>
              <a:t>11. Внешние эффекты.</a:t>
            </a:r>
          </a:p>
          <a:p>
            <a:r>
              <a:rPr lang="ru-RU" sz="2000" b="1" dirty="0" smtClean="0"/>
              <a:t>12. Общественные блага.</a:t>
            </a:r>
            <a:endParaRPr lang="ru-RU" sz="2000" dirty="0" smtClean="0"/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23372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>
                <a:solidFill>
                  <a:srgbClr val="7030A0"/>
                </a:solidFill>
              </a:rPr>
              <a:t>Балльно</a:t>
            </a:r>
            <a:r>
              <a:rPr lang="ru-RU" b="1" dirty="0" smtClean="0">
                <a:solidFill>
                  <a:srgbClr val="7030A0"/>
                </a:solidFill>
              </a:rPr>
              <a:t>-рейтинговая модель оценки знаний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ru-RU" b="1" i="1" dirty="0"/>
              <a:t>Текущая успеваемость – </a:t>
            </a:r>
            <a:r>
              <a:rPr lang="ru-RU" b="1" i="1" dirty="0">
                <a:solidFill>
                  <a:srgbClr val="FF0000"/>
                </a:solidFill>
              </a:rPr>
              <a:t>175 баллов</a:t>
            </a:r>
            <a:r>
              <a:rPr lang="ru-RU" b="1" i="1" dirty="0"/>
              <a:t>, в том числе: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lvl="2"/>
            <a:r>
              <a:rPr lang="ru-RU" dirty="0"/>
              <a:t>изучение материалов лекций – </a:t>
            </a:r>
            <a:r>
              <a:rPr lang="ru-RU" dirty="0">
                <a:solidFill>
                  <a:srgbClr val="00B050"/>
                </a:solidFill>
              </a:rPr>
              <a:t>20 баллов;</a:t>
            </a:r>
          </a:p>
          <a:p>
            <a:pPr lvl="2"/>
            <a:r>
              <a:rPr lang="ru-RU" dirty="0"/>
              <a:t>семинарские занятия – </a:t>
            </a:r>
            <a:r>
              <a:rPr lang="ru-RU" dirty="0">
                <a:solidFill>
                  <a:srgbClr val="00B050"/>
                </a:solidFill>
              </a:rPr>
              <a:t>45 баллов </a:t>
            </a:r>
            <a:r>
              <a:rPr lang="ru-RU" dirty="0"/>
              <a:t>(1 балл за изучение материала и 1-2 балла за активную работу на семинаре);</a:t>
            </a:r>
          </a:p>
          <a:p>
            <a:pPr lvl="2"/>
            <a:r>
              <a:rPr lang="ru-RU" dirty="0"/>
              <a:t>обязательная самостоятельная работа – </a:t>
            </a:r>
            <a:r>
              <a:rPr lang="ru-RU" dirty="0">
                <a:solidFill>
                  <a:srgbClr val="00B050"/>
                </a:solidFill>
              </a:rPr>
              <a:t>30 баллов </a:t>
            </a:r>
            <a:r>
              <a:rPr lang="ru-RU" dirty="0"/>
              <a:t>(3 письменные домашние работы, состоящие из кейсов, задач, тестов, упражнений: 10+10+10 баллов);</a:t>
            </a:r>
          </a:p>
          <a:p>
            <a:pPr lvl="2"/>
            <a:r>
              <a:rPr lang="ru-RU" dirty="0"/>
              <a:t>контрольные работы – </a:t>
            </a:r>
            <a:r>
              <a:rPr lang="ru-RU" dirty="0">
                <a:solidFill>
                  <a:srgbClr val="00B050"/>
                </a:solidFill>
              </a:rPr>
              <a:t>80 баллов </a:t>
            </a:r>
            <a:r>
              <a:rPr lang="ru-RU" dirty="0"/>
              <a:t>(2 письменные работы по 40 баллов </a:t>
            </a:r>
            <a:r>
              <a:rPr lang="ru-RU" dirty="0" smtClean="0"/>
              <a:t>каждая работа).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b="1" i="1" dirty="0"/>
              <a:t>Итоговый контроль: экзамен – </a:t>
            </a:r>
            <a:r>
              <a:rPr lang="ru-RU" b="1" i="1" dirty="0">
                <a:solidFill>
                  <a:srgbClr val="0070C0"/>
                </a:solidFill>
              </a:rPr>
              <a:t>75 баллов</a:t>
            </a:r>
            <a:endParaRPr lang="ru-RU" dirty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635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>
                <a:solidFill>
                  <a:srgbClr val="0070C0"/>
                </a:solidFill>
              </a:rPr>
              <a:t>Критерии </a:t>
            </a:r>
            <a:r>
              <a:rPr lang="ru-RU" sz="3600" b="1" dirty="0">
                <a:solidFill>
                  <a:srgbClr val="0070C0"/>
                </a:solidFill>
              </a:rPr>
              <a:t>выставления итоговой </a:t>
            </a:r>
            <a:r>
              <a:rPr lang="ru-RU" sz="3600" b="1" dirty="0" smtClean="0">
                <a:solidFill>
                  <a:srgbClr val="0070C0"/>
                </a:solidFill>
              </a:rPr>
              <a:t>оценки</a:t>
            </a:r>
            <a:r>
              <a:rPr lang="ru-RU" sz="3600" b="1" dirty="0"/>
              <a:t/>
            </a:r>
            <a:br>
              <a:rPr lang="ru-RU" sz="3600" b="1" dirty="0"/>
            </a:b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∑ </a:t>
            </a:r>
            <a:r>
              <a:rPr lang="ru-RU" dirty="0" smtClean="0"/>
              <a:t>баллов  </a:t>
            </a:r>
            <a:r>
              <a:rPr lang="ru-RU" dirty="0" smtClean="0">
                <a:solidFill>
                  <a:srgbClr val="00B050"/>
                </a:solidFill>
              </a:rPr>
              <a:t>(212,5 – 250) </a:t>
            </a:r>
            <a:r>
              <a:rPr lang="ru-RU" dirty="0" smtClean="0"/>
              <a:t>- «отлично</a:t>
            </a:r>
            <a:r>
              <a:rPr lang="ru-RU" dirty="0"/>
              <a:t>»</a:t>
            </a:r>
          </a:p>
          <a:p>
            <a:r>
              <a:rPr lang="ru-RU" dirty="0">
                <a:solidFill>
                  <a:srgbClr val="00B050"/>
                </a:solidFill>
              </a:rPr>
              <a:t>162,5 =</a:t>
            </a:r>
            <a:r>
              <a:rPr lang="ru-RU" dirty="0" smtClean="0"/>
              <a:t> </a:t>
            </a:r>
            <a:r>
              <a:rPr lang="ru-RU" dirty="0"/>
              <a:t>∑ баллов </a:t>
            </a:r>
            <a:r>
              <a:rPr lang="ru-RU" dirty="0">
                <a:solidFill>
                  <a:srgbClr val="00B050"/>
                </a:solidFill>
              </a:rPr>
              <a:t>&lt; 212,5</a:t>
            </a:r>
            <a:r>
              <a:rPr lang="ru-RU" dirty="0"/>
              <a:t> - «хорошо»</a:t>
            </a:r>
          </a:p>
          <a:p>
            <a:r>
              <a:rPr lang="ru-RU" dirty="0">
                <a:solidFill>
                  <a:srgbClr val="0070C0"/>
                </a:solidFill>
              </a:rPr>
              <a:t>100 </a:t>
            </a:r>
            <a:r>
              <a:rPr lang="ru-RU" dirty="0"/>
              <a:t>=</a:t>
            </a:r>
            <a:r>
              <a:rPr lang="ru-RU" dirty="0" smtClean="0"/>
              <a:t> </a:t>
            </a:r>
            <a:r>
              <a:rPr lang="ru-RU" dirty="0"/>
              <a:t>∑ баллов </a:t>
            </a:r>
            <a:r>
              <a:rPr lang="ru-RU" dirty="0" smtClean="0">
                <a:solidFill>
                  <a:srgbClr val="0070C0"/>
                </a:solidFill>
              </a:rPr>
              <a:t>&lt; </a:t>
            </a:r>
            <a:r>
              <a:rPr lang="ru-RU" dirty="0">
                <a:solidFill>
                  <a:srgbClr val="0070C0"/>
                </a:solidFill>
              </a:rPr>
              <a:t>162,5 </a:t>
            </a:r>
            <a:r>
              <a:rPr lang="ru-RU" dirty="0"/>
              <a:t>- «удовлетворительно»</a:t>
            </a:r>
          </a:p>
          <a:p>
            <a:r>
              <a:rPr lang="ru-RU" dirty="0">
                <a:solidFill>
                  <a:srgbClr val="FF0000"/>
                </a:solidFill>
              </a:rPr>
              <a:t>50 </a:t>
            </a:r>
            <a:r>
              <a:rPr lang="ru-RU" dirty="0" smtClean="0">
                <a:solidFill>
                  <a:srgbClr val="FF0000"/>
                </a:solidFill>
              </a:rPr>
              <a:t>&lt;</a:t>
            </a:r>
            <a:r>
              <a:rPr lang="ru-RU" dirty="0" smtClean="0"/>
              <a:t> </a:t>
            </a:r>
            <a:r>
              <a:rPr lang="ru-RU" dirty="0"/>
              <a:t>∑ баллов </a:t>
            </a:r>
            <a:r>
              <a:rPr lang="ru-RU" dirty="0" smtClean="0">
                <a:solidFill>
                  <a:srgbClr val="FF0000"/>
                </a:solidFill>
              </a:rPr>
              <a:t>&lt; </a:t>
            </a:r>
            <a:r>
              <a:rPr lang="ru-RU" dirty="0">
                <a:solidFill>
                  <a:srgbClr val="FF0000"/>
                </a:solidFill>
              </a:rPr>
              <a:t>100 </a:t>
            </a:r>
            <a:r>
              <a:rPr lang="ru-RU" dirty="0"/>
              <a:t>- «неудовлетворительно»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701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556792"/>
            <a:ext cx="7314503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Задать вопросы по содержанию </a:t>
            </a:r>
          </a:p>
          <a:p>
            <a:r>
              <a:rPr lang="ru-RU" sz="4000" dirty="0" smtClean="0"/>
              <a:t>курса можно по адресу </a:t>
            </a:r>
          </a:p>
          <a:p>
            <a:r>
              <a:rPr lang="en-US" sz="4000" dirty="0" smtClean="0">
                <a:hlinkClick r:id="rId2"/>
              </a:rPr>
              <a:t>boitsova07@list.ru</a:t>
            </a:r>
            <a:endParaRPr lang="en-US" sz="4000" dirty="0" smtClean="0"/>
          </a:p>
          <a:p>
            <a:r>
              <a:rPr lang="ru-RU" sz="4000" dirty="0" smtClean="0"/>
              <a:t>Бойцовой Елене Юрьевне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49680514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506</Words>
  <Application>Microsoft Office PowerPoint</Application>
  <PresentationFormat>Экран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Микроэкономика - 1</vt:lpstr>
      <vt:lpstr>Статус дисциплины</vt:lpstr>
      <vt:lpstr>Задачи курса «Микроэкономика-1»</vt:lpstr>
      <vt:lpstr>Чем интересен курс «Микроэкономика-1»</vt:lpstr>
      <vt:lpstr>Некоторые особенности преподавания курса</vt:lpstr>
      <vt:lpstr>Разделы курса «Микроэкономика-1</vt:lpstr>
      <vt:lpstr>Балльно-рейтинговая модель оценки знаний</vt:lpstr>
      <vt:lpstr> Критерии выставления итоговой оценки 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Микроэкономика - 1</dc:title>
  <dc:creator>Александр Хахмович</dc:creator>
  <cp:lastModifiedBy>Александр Хахмович</cp:lastModifiedBy>
  <cp:revision>13</cp:revision>
  <dcterms:created xsi:type="dcterms:W3CDTF">2017-04-16T11:00:17Z</dcterms:created>
  <dcterms:modified xsi:type="dcterms:W3CDTF">2017-04-17T04:59:36Z</dcterms:modified>
</cp:coreProperties>
</file>