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8" r:id="rId3"/>
    <p:sldId id="284" r:id="rId4"/>
    <p:sldId id="279" r:id="rId5"/>
    <p:sldId id="285" r:id="rId6"/>
    <p:sldId id="286" r:id="rId7"/>
    <p:sldId id="282" r:id="rId8"/>
    <p:sldId id="283" r:id="rId9"/>
    <p:sldId id="281" r:id="rId10"/>
  </p:sldIdLst>
  <p:sldSz cx="12192000" cy="6858000"/>
  <p:notesSz cx="7099300" cy="10234613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9E89"/>
    <a:srgbClr val="588A71"/>
    <a:srgbClr val="733E52"/>
    <a:srgbClr val="448879"/>
    <a:srgbClr val="CB1428"/>
    <a:srgbClr val="EA7C1D"/>
    <a:srgbClr val="DEBA7E"/>
    <a:srgbClr val="EDB5B4"/>
    <a:srgbClr val="5E927B"/>
    <a:srgbClr val="2D4F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0" autoAdjust="0"/>
    <p:restoredTop sz="90012" autoAdjust="0"/>
  </p:normalViewPr>
  <p:slideViewPr>
    <p:cSldViewPr snapToGrid="0">
      <p:cViewPr>
        <p:scale>
          <a:sx n="70" d="100"/>
          <a:sy n="70" d="100"/>
        </p:scale>
        <p:origin x="-1267" y="-28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BE1E3C-35BB-4E3A-869E-ABB7F0322ABC}" type="doc">
      <dgm:prSet loTypeId="urn:microsoft.com/office/officeart/2005/8/layout/hProcess9" loCatId="process" qsTypeId="urn:microsoft.com/office/officeart/2005/8/quickstyle/simple1" qsCatId="simple" csTypeId="urn:microsoft.com/office/officeart/2005/8/colors/accent0_1" csCatId="mainScheme" phldr="1"/>
      <dgm:spPr/>
    </dgm:pt>
    <dgm:pt modelId="{982C8078-3A87-47B1-A53D-21F16A07EA1E}">
      <dgm:prSet phldrT="[Текст]"/>
      <dgm:spPr/>
      <dgm:t>
        <a:bodyPr/>
        <a:lstStyle/>
        <a:p>
          <a:r>
            <a:rPr lang="ru-RU" dirty="0" smtClean="0"/>
            <a:t>Выбор фонда </a:t>
          </a:r>
          <a:endParaRPr lang="ru-RU" dirty="0"/>
        </a:p>
      </dgm:t>
    </dgm:pt>
    <dgm:pt modelId="{AD85479F-4973-42A6-9869-A65BD1F66B18}" type="parTrans" cxnId="{DA293255-0A05-4559-BF02-30C456242B11}">
      <dgm:prSet/>
      <dgm:spPr/>
      <dgm:t>
        <a:bodyPr/>
        <a:lstStyle/>
        <a:p>
          <a:endParaRPr lang="ru-RU"/>
        </a:p>
      </dgm:t>
    </dgm:pt>
    <dgm:pt modelId="{8A99DE48-CD62-4203-86A6-5D24BF2B61CF}" type="sibTrans" cxnId="{DA293255-0A05-4559-BF02-30C456242B11}">
      <dgm:prSet/>
      <dgm:spPr/>
      <dgm:t>
        <a:bodyPr/>
        <a:lstStyle/>
        <a:p>
          <a:endParaRPr lang="ru-RU"/>
        </a:p>
      </dgm:t>
    </dgm:pt>
    <dgm:pt modelId="{74FE699C-9F55-4ACC-9858-28A48619B42B}">
      <dgm:prSet phldrT="[Текст]"/>
      <dgm:spPr/>
      <dgm:t>
        <a:bodyPr/>
        <a:lstStyle/>
        <a:p>
          <a:r>
            <a:rPr lang="ru-RU" dirty="0" smtClean="0"/>
            <a:t>Заполнение электронных форм </a:t>
          </a:r>
          <a:endParaRPr lang="ru-RU" dirty="0"/>
        </a:p>
      </dgm:t>
    </dgm:pt>
    <dgm:pt modelId="{8C82D5D7-7A25-44CE-89E8-F56EBF60A4AD}" type="parTrans" cxnId="{DF74AB25-4692-422F-91B0-75ADE3321068}">
      <dgm:prSet/>
      <dgm:spPr/>
      <dgm:t>
        <a:bodyPr/>
        <a:lstStyle/>
        <a:p>
          <a:endParaRPr lang="ru-RU"/>
        </a:p>
      </dgm:t>
    </dgm:pt>
    <dgm:pt modelId="{F12846FD-0E93-4E8D-A59D-71F051BF8BC7}" type="sibTrans" cxnId="{DF74AB25-4692-422F-91B0-75ADE3321068}">
      <dgm:prSet/>
      <dgm:spPr/>
      <dgm:t>
        <a:bodyPr/>
        <a:lstStyle/>
        <a:p>
          <a:endParaRPr lang="ru-RU"/>
        </a:p>
      </dgm:t>
    </dgm:pt>
    <dgm:pt modelId="{DAAC48B6-978A-4826-BBA7-9751F4F8DE74}">
      <dgm:prSet phldrT="[Текст]"/>
      <dgm:spPr/>
      <dgm:t>
        <a:bodyPr/>
        <a:lstStyle/>
        <a:p>
          <a:r>
            <a:rPr lang="ru-RU" dirty="0" smtClean="0"/>
            <a:t>Передача печатной версии заявки в фонд</a:t>
          </a:r>
          <a:endParaRPr lang="ru-RU" dirty="0"/>
        </a:p>
      </dgm:t>
    </dgm:pt>
    <dgm:pt modelId="{1C9C4CF3-0D50-4536-AD67-73073C7716AF}" type="parTrans" cxnId="{97EE68C5-C17F-4FDB-AA81-57894573AE83}">
      <dgm:prSet/>
      <dgm:spPr/>
      <dgm:t>
        <a:bodyPr/>
        <a:lstStyle/>
        <a:p>
          <a:endParaRPr lang="ru-RU"/>
        </a:p>
      </dgm:t>
    </dgm:pt>
    <dgm:pt modelId="{731E1056-9C3E-450A-941F-B8868E7BF46A}" type="sibTrans" cxnId="{97EE68C5-C17F-4FDB-AA81-57894573AE83}">
      <dgm:prSet/>
      <dgm:spPr/>
      <dgm:t>
        <a:bodyPr/>
        <a:lstStyle/>
        <a:p>
          <a:endParaRPr lang="ru-RU"/>
        </a:p>
      </dgm:t>
    </dgm:pt>
    <dgm:pt modelId="{BDF3C6DE-CFDB-4F2F-A124-1EB9054E012D}">
      <dgm:prSet/>
      <dgm:spPr/>
      <dgm:t>
        <a:bodyPr/>
        <a:lstStyle/>
        <a:p>
          <a:r>
            <a:rPr lang="ru-RU" dirty="0" smtClean="0"/>
            <a:t>Регистрация на сайте фонда</a:t>
          </a:r>
          <a:endParaRPr lang="ru-RU" dirty="0"/>
        </a:p>
      </dgm:t>
    </dgm:pt>
    <dgm:pt modelId="{0F02CCB5-FE80-404B-812C-5EE08A62BFA2}" type="parTrans" cxnId="{3F664032-FA6E-4695-B773-4315892393D2}">
      <dgm:prSet/>
      <dgm:spPr/>
      <dgm:t>
        <a:bodyPr/>
        <a:lstStyle/>
        <a:p>
          <a:endParaRPr lang="ru-RU"/>
        </a:p>
      </dgm:t>
    </dgm:pt>
    <dgm:pt modelId="{65E2CA9D-20FA-4805-B5ED-4E74DB12F102}" type="sibTrans" cxnId="{3F664032-FA6E-4695-B773-4315892393D2}">
      <dgm:prSet/>
      <dgm:spPr/>
      <dgm:t>
        <a:bodyPr/>
        <a:lstStyle/>
        <a:p>
          <a:endParaRPr lang="ru-RU"/>
        </a:p>
      </dgm:t>
    </dgm:pt>
    <dgm:pt modelId="{F1F29135-D6FD-452B-A9BD-E3452B409CFB}" type="pres">
      <dgm:prSet presAssocID="{B9BE1E3C-35BB-4E3A-869E-ABB7F0322ABC}" presName="CompostProcess" presStyleCnt="0">
        <dgm:presLayoutVars>
          <dgm:dir/>
          <dgm:resizeHandles val="exact"/>
        </dgm:presLayoutVars>
      </dgm:prSet>
      <dgm:spPr/>
    </dgm:pt>
    <dgm:pt modelId="{4EFA8970-970B-416A-BD23-5DF5C54BAC48}" type="pres">
      <dgm:prSet presAssocID="{B9BE1E3C-35BB-4E3A-869E-ABB7F0322ABC}" presName="arrow" presStyleLbl="bgShp" presStyleIdx="0" presStyleCnt="1" custLinFactNeighborX="-6402" custLinFactNeighborY="-42202"/>
      <dgm:spPr/>
    </dgm:pt>
    <dgm:pt modelId="{03E1C919-E0EF-4057-B5DE-2ADDBDD73E3F}" type="pres">
      <dgm:prSet presAssocID="{B9BE1E3C-35BB-4E3A-869E-ABB7F0322ABC}" presName="linearProcess" presStyleCnt="0"/>
      <dgm:spPr/>
    </dgm:pt>
    <dgm:pt modelId="{6B233268-9BE9-4C6C-814A-97CADF8FA98F}" type="pres">
      <dgm:prSet presAssocID="{982C8078-3A87-47B1-A53D-21F16A07EA1E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C62E4F-DDEC-4C6D-91BA-8E19528DBA55}" type="pres">
      <dgm:prSet presAssocID="{8A99DE48-CD62-4203-86A6-5D24BF2B61CF}" presName="sibTrans" presStyleCnt="0"/>
      <dgm:spPr/>
    </dgm:pt>
    <dgm:pt modelId="{CF3AC856-C2F6-403D-BAD8-79CFE839A230}" type="pres">
      <dgm:prSet presAssocID="{BDF3C6DE-CFDB-4F2F-A124-1EB9054E012D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743F09-18A0-44C1-BBFA-C62779252644}" type="pres">
      <dgm:prSet presAssocID="{65E2CA9D-20FA-4805-B5ED-4E74DB12F102}" presName="sibTrans" presStyleCnt="0"/>
      <dgm:spPr/>
    </dgm:pt>
    <dgm:pt modelId="{777925BA-6651-4F2F-8CC8-7965171734D8}" type="pres">
      <dgm:prSet presAssocID="{74FE699C-9F55-4ACC-9858-28A48619B42B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6AACCB-AC90-465D-BE6D-FF02D2133F43}" type="pres">
      <dgm:prSet presAssocID="{F12846FD-0E93-4E8D-A59D-71F051BF8BC7}" presName="sibTrans" presStyleCnt="0"/>
      <dgm:spPr/>
    </dgm:pt>
    <dgm:pt modelId="{2BC1373F-096C-4C79-A676-7B99150C6325}" type="pres">
      <dgm:prSet presAssocID="{DAAC48B6-978A-4826-BBA7-9751F4F8DE74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A2B15F-62C6-4952-8CA3-A1AAE4ED280D}" type="presOf" srcId="{BDF3C6DE-CFDB-4F2F-A124-1EB9054E012D}" destId="{CF3AC856-C2F6-403D-BAD8-79CFE839A230}" srcOrd="0" destOrd="0" presId="urn:microsoft.com/office/officeart/2005/8/layout/hProcess9"/>
    <dgm:cxn modelId="{DBE221BB-4910-4244-9E5F-59DAC8099A73}" type="presOf" srcId="{74FE699C-9F55-4ACC-9858-28A48619B42B}" destId="{777925BA-6651-4F2F-8CC8-7965171734D8}" srcOrd="0" destOrd="0" presId="urn:microsoft.com/office/officeart/2005/8/layout/hProcess9"/>
    <dgm:cxn modelId="{DF74AB25-4692-422F-91B0-75ADE3321068}" srcId="{B9BE1E3C-35BB-4E3A-869E-ABB7F0322ABC}" destId="{74FE699C-9F55-4ACC-9858-28A48619B42B}" srcOrd="2" destOrd="0" parTransId="{8C82D5D7-7A25-44CE-89E8-F56EBF60A4AD}" sibTransId="{F12846FD-0E93-4E8D-A59D-71F051BF8BC7}"/>
    <dgm:cxn modelId="{9105BC9A-5602-47D1-943D-0471DC1EBBA4}" type="presOf" srcId="{982C8078-3A87-47B1-A53D-21F16A07EA1E}" destId="{6B233268-9BE9-4C6C-814A-97CADF8FA98F}" srcOrd="0" destOrd="0" presId="urn:microsoft.com/office/officeart/2005/8/layout/hProcess9"/>
    <dgm:cxn modelId="{2ABEE735-8CE4-4C90-863C-A0FFFC6D11F0}" type="presOf" srcId="{DAAC48B6-978A-4826-BBA7-9751F4F8DE74}" destId="{2BC1373F-096C-4C79-A676-7B99150C6325}" srcOrd="0" destOrd="0" presId="urn:microsoft.com/office/officeart/2005/8/layout/hProcess9"/>
    <dgm:cxn modelId="{C594B8D3-DF72-46E6-B1D4-2269FEADF356}" type="presOf" srcId="{B9BE1E3C-35BB-4E3A-869E-ABB7F0322ABC}" destId="{F1F29135-D6FD-452B-A9BD-E3452B409CFB}" srcOrd="0" destOrd="0" presId="urn:microsoft.com/office/officeart/2005/8/layout/hProcess9"/>
    <dgm:cxn modelId="{97EE68C5-C17F-4FDB-AA81-57894573AE83}" srcId="{B9BE1E3C-35BB-4E3A-869E-ABB7F0322ABC}" destId="{DAAC48B6-978A-4826-BBA7-9751F4F8DE74}" srcOrd="3" destOrd="0" parTransId="{1C9C4CF3-0D50-4536-AD67-73073C7716AF}" sibTransId="{731E1056-9C3E-450A-941F-B8868E7BF46A}"/>
    <dgm:cxn modelId="{DA293255-0A05-4559-BF02-30C456242B11}" srcId="{B9BE1E3C-35BB-4E3A-869E-ABB7F0322ABC}" destId="{982C8078-3A87-47B1-A53D-21F16A07EA1E}" srcOrd="0" destOrd="0" parTransId="{AD85479F-4973-42A6-9869-A65BD1F66B18}" sibTransId="{8A99DE48-CD62-4203-86A6-5D24BF2B61CF}"/>
    <dgm:cxn modelId="{3F664032-FA6E-4695-B773-4315892393D2}" srcId="{B9BE1E3C-35BB-4E3A-869E-ABB7F0322ABC}" destId="{BDF3C6DE-CFDB-4F2F-A124-1EB9054E012D}" srcOrd="1" destOrd="0" parTransId="{0F02CCB5-FE80-404B-812C-5EE08A62BFA2}" sibTransId="{65E2CA9D-20FA-4805-B5ED-4E74DB12F102}"/>
    <dgm:cxn modelId="{415B1352-B05F-48B7-8875-CE2828188CD2}" type="presParOf" srcId="{F1F29135-D6FD-452B-A9BD-E3452B409CFB}" destId="{4EFA8970-970B-416A-BD23-5DF5C54BAC48}" srcOrd="0" destOrd="0" presId="urn:microsoft.com/office/officeart/2005/8/layout/hProcess9"/>
    <dgm:cxn modelId="{BDC086CD-5050-4DAB-A442-253E0FDB140C}" type="presParOf" srcId="{F1F29135-D6FD-452B-A9BD-E3452B409CFB}" destId="{03E1C919-E0EF-4057-B5DE-2ADDBDD73E3F}" srcOrd="1" destOrd="0" presId="urn:microsoft.com/office/officeart/2005/8/layout/hProcess9"/>
    <dgm:cxn modelId="{43562DAA-DA7B-4BFF-8090-0301A690D521}" type="presParOf" srcId="{03E1C919-E0EF-4057-B5DE-2ADDBDD73E3F}" destId="{6B233268-9BE9-4C6C-814A-97CADF8FA98F}" srcOrd="0" destOrd="0" presId="urn:microsoft.com/office/officeart/2005/8/layout/hProcess9"/>
    <dgm:cxn modelId="{B775CEAD-3230-4123-BB25-03F720DED5A8}" type="presParOf" srcId="{03E1C919-E0EF-4057-B5DE-2ADDBDD73E3F}" destId="{83C62E4F-DDEC-4C6D-91BA-8E19528DBA55}" srcOrd="1" destOrd="0" presId="urn:microsoft.com/office/officeart/2005/8/layout/hProcess9"/>
    <dgm:cxn modelId="{B6B12C56-6F92-445D-AC67-89A561935F45}" type="presParOf" srcId="{03E1C919-E0EF-4057-B5DE-2ADDBDD73E3F}" destId="{CF3AC856-C2F6-403D-BAD8-79CFE839A230}" srcOrd="2" destOrd="0" presId="urn:microsoft.com/office/officeart/2005/8/layout/hProcess9"/>
    <dgm:cxn modelId="{23BF0E4E-9C83-418F-9ED9-2AF451CA27C5}" type="presParOf" srcId="{03E1C919-E0EF-4057-B5DE-2ADDBDD73E3F}" destId="{C3743F09-18A0-44C1-BBFA-C62779252644}" srcOrd="3" destOrd="0" presId="urn:microsoft.com/office/officeart/2005/8/layout/hProcess9"/>
    <dgm:cxn modelId="{F78707B8-5B2F-446D-A3AC-9FA0308997CE}" type="presParOf" srcId="{03E1C919-E0EF-4057-B5DE-2ADDBDD73E3F}" destId="{777925BA-6651-4F2F-8CC8-7965171734D8}" srcOrd="4" destOrd="0" presId="urn:microsoft.com/office/officeart/2005/8/layout/hProcess9"/>
    <dgm:cxn modelId="{96AC8AB9-2F70-4E01-8240-ECD59B3B7E07}" type="presParOf" srcId="{03E1C919-E0EF-4057-B5DE-2ADDBDD73E3F}" destId="{4E6AACCB-AC90-465D-BE6D-FF02D2133F43}" srcOrd="5" destOrd="0" presId="urn:microsoft.com/office/officeart/2005/8/layout/hProcess9"/>
    <dgm:cxn modelId="{1BE5232B-C68B-4395-BD8A-DD6162C8FBF8}" type="presParOf" srcId="{03E1C919-E0EF-4057-B5DE-2ADDBDD73E3F}" destId="{2BC1373F-096C-4C79-A676-7B99150C6325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5314D6-CAE7-457E-B28E-38C4F19D7B24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</dgm:pt>
    <dgm:pt modelId="{2ED4B5A5-D4A0-4164-9E0E-243D57BE2192}">
      <dgm:prSet phldrT="[Текст]"/>
      <dgm:spPr/>
      <dgm:t>
        <a:bodyPr/>
        <a:lstStyle/>
        <a:p>
          <a:r>
            <a:rPr lang="ru-RU" dirty="0" smtClean="0"/>
            <a:t>Регистрация в </a:t>
          </a:r>
          <a:r>
            <a:rPr lang="ru-RU" dirty="0" err="1" smtClean="0"/>
            <a:t>ЦИТИСе</a:t>
          </a:r>
          <a:endParaRPr lang="ru-RU" dirty="0"/>
        </a:p>
      </dgm:t>
    </dgm:pt>
    <dgm:pt modelId="{E811760E-5291-4626-A391-F7BFB6BA1A79}" type="parTrans" cxnId="{AEE6DFAC-840C-4925-BB5A-07F622788FFA}">
      <dgm:prSet/>
      <dgm:spPr/>
      <dgm:t>
        <a:bodyPr/>
        <a:lstStyle/>
        <a:p>
          <a:endParaRPr lang="ru-RU"/>
        </a:p>
      </dgm:t>
    </dgm:pt>
    <dgm:pt modelId="{911DCE5D-8EB1-429D-88F0-BAA3CC936FFE}" type="sibTrans" cxnId="{AEE6DFAC-840C-4925-BB5A-07F622788FFA}">
      <dgm:prSet/>
      <dgm:spPr/>
      <dgm:t>
        <a:bodyPr/>
        <a:lstStyle/>
        <a:p>
          <a:endParaRPr lang="ru-RU"/>
        </a:p>
      </dgm:t>
    </dgm:pt>
    <dgm:pt modelId="{A031DB28-85DE-45AD-82C3-59BAE1CF0A39}">
      <dgm:prSet phldrT="[Текст]"/>
      <dgm:spPr/>
      <dgm:t>
        <a:bodyPr/>
        <a:lstStyle/>
        <a:p>
          <a:r>
            <a:rPr lang="ru-RU" dirty="0" smtClean="0"/>
            <a:t>Визирование на факультете и в ректорате</a:t>
          </a:r>
          <a:endParaRPr lang="ru-RU" dirty="0"/>
        </a:p>
      </dgm:t>
    </dgm:pt>
    <dgm:pt modelId="{4D43947C-AD0B-4C99-95E4-E65CBF024B8C}" type="parTrans" cxnId="{ADA712CF-30A0-4A99-A521-E75BDC86B65E}">
      <dgm:prSet/>
      <dgm:spPr/>
      <dgm:t>
        <a:bodyPr/>
        <a:lstStyle/>
        <a:p>
          <a:endParaRPr lang="ru-RU"/>
        </a:p>
      </dgm:t>
    </dgm:pt>
    <dgm:pt modelId="{AEDF0D98-1FCF-4FCB-B987-E537FC768172}" type="sibTrans" cxnId="{ADA712CF-30A0-4A99-A521-E75BDC86B65E}">
      <dgm:prSet/>
      <dgm:spPr/>
      <dgm:t>
        <a:bodyPr/>
        <a:lstStyle/>
        <a:p>
          <a:endParaRPr lang="ru-RU"/>
        </a:p>
      </dgm:t>
    </dgm:pt>
    <dgm:pt modelId="{876E710A-65DE-4DBB-B325-0073CE87DAB5}">
      <dgm:prSet phldrT="[Текст]"/>
      <dgm:spPr/>
      <dgm:t>
        <a:bodyPr/>
        <a:lstStyle/>
        <a:p>
          <a:r>
            <a:rPr lang="ru-RU" dirty="0" smtClean="0"/>
            <a:t>Передача в фонд</a:t>
          </a:r>
          <a:endParaRPr lang="ru-RU" dirty="0"/>
        </a:p>
      </dgm:t>
    </dgm:pt>
    <dgm:pt modelId="{8B35F155-F085-4F38-8B38-C7D64CCCEB2A}" type="parTrans" cxnId="{5AEBF9E9-9E7A-492F-8F22-73890D5B88B5}">
      <dgm:prSet/>
      <dgm:spPr/>
      <dgm:t>
        <a:bodyPr/>
        <a:lstStyle/>
        <a:p>
          <a:endParaRPr lang="ru-RU"/>
        </a:p>
      </dgm:t>
    </dgm:pt>
    <dgm:pt modelId="{287513E5-1C4C-4A42-B72B-D1A98806397D}" type="sibTrans" cxnId="{5AEBF9E9-9E7A-492F-8F22-73890D5B88B5}">
      <dgm:prSet/>
      <dgm:spPr/>
      <dgm:t>
        <a:bodyPr/>
        <a:lstStyle/>
        <a:p>
          <a:endParaRPr lang="ru-RU"/>
        </a:p>
      </dgm:t>
    </dgm:pt>
    <dgm:pt modelId="{E9842E42-894A-45C1-ADC5-CF1FDD3A4C9C}" type="pres">
      <dgm:prSet presAssocID="{045314D6-CAE7-457E-B28E-38C4F19D7B24}" presName="Name0" presStyleCnt="0">
        <dgm:presLayoutVars>
          <dgm:dir/>
          <dgm:resizeHandles val="exact"/>
        </dgm:presLayoutVars>
      </dgm:prSet>
      <dgm:spPr/>
    </dgm:pt>
    <dgm:pt modelId="{468A16CC-1AD4-469A-A662-736CEC55253A}" type="pres">
      <dgm:prSet presAssocID="{2ED4B5A5-D4A0-4164-9E0E-243D57BE219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D7B5C8-1E57-4452-8251-F5607B26618D}" type="pres">
      <dgm:prSet presAssocID="{911DCE5D-8EB1-429D-88F0-BAA3CC936FFE}" presName="sibTrans" presStyleLbl="sibTrans2D1" presStyleIdx="0" presStyleCnt="2"/>
      <dgm:spPr/>
      <dgm:t>
        <a:bodyPr/>
        <a:lstStyle/>
        <a:p>
          <a:endParaRPr lang="ru-RU"/>
        </a:p>
      </dgm:t>
    </dgm:pt>
    <dgm:pt modelId="{F2ADF859-069E-4F98-81DE-A933134C2735}" type="pres">
      <dgm:prSet presAssocID="{911DCE5D-8EB1-429D-88F0-BAA3CC936FFE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1CBCA7D0-C813-4145-AEBF-A7816B166D0D}" type="pres">
      <dgm:prSet presAssocID="{A031DB28-85DE-45AD-82C3-59BAE1CF0A3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E6521B-ED0D-48A5-BED9-2DD5FDE37FEF}" type="pres">
      <dgm:prSet presAssocID="{AEDF0D98-1FCF-4FCB-B987-E537FC768172}" presName="sibTrans" presStyleLbl="sibTrans2D1" presStyleIdx="1" presStyleCnt="2"/>
      <dgm:spPr/>
      <dgm:t>
        <a:bodyPr/>
        <a:lstStyle/>
        <a:p>
          <a:endParaRPr lang="ru-RU"/>
        </a:p>
      </dgm:t>
    </dgm:pt>
    <dgm:pt modelId="{5579BD4D-AA54-45F1-9DD1-A4A4908006E9}" type="pres">
      <dgm:prSet presAssocID="{AEDF0D98-1FCF-4FCB-B987-E537FC768172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2E4F3D50-28D8-4B89-A81F-B2745C5AEC4F}" type="pres">
      <dgm:prSet presAssocID="{876E710A-65DE-4DBB-B325-0073CE87DAB5}" presName="node" presStyleLbl="node1" presStyleIdx="2" presStyleCnt="3" custLinFactNeighborX="-40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191679-B9A1-4B60-BFD4-97C0844B6B7B}" type="presOf" srcId="{045314D6-CAE7-457E-B28E-38C4F19D7B24}" destId="{E9842E42-894A-45C1-ADC5-CF1FDD3A4C9C}" srcOrd="0" destOrd="0" presId="urn:microsoft.com/office/officeart/2005/8/layout/process1"/>
    <dgm:cxn modelId="{7D950A7D-54A9-4083-A5AC-6A1E19E062A4}" type="presOf" srcId="{911DCE5D-8EB1-429D-88F0-BAA3CC936FFE}" destId="{F2ADF859-069E-4F98-81DE-A933134C2735}" srcOrd="1" destOrd="0" presId="urn:microsoft.com/office/officeart/2005/8/layout/process1"/>
    <dgm:cxn modelId="{327E5AA5-EBEE-4510-A9C1-5A48172B11A6}" type="presOf" srcId="{2ED4B5A5-D4A0-4164-9E0E-243D57BE2192}" destId="{468A16CC-1AD4-469A-A662-736CEC55253A}" srcOrd="0" destOrd="0" presId="urn:microsoft.com/office/officeart/2005/8/layout/process1"/>
    <dgm:cxn modelId="{ADA712CF-30A0-4A99-A521-E75BDC86B65E}" srcId="{045314D6-CAE7-457E-B28E-38C4F19D7B24}" destId="{A031DB28-85DE-45AD-82C3-59BAE1CF0A39}" srcOrd="1" destOrd="0" parTransId="{4D43947C-AD0B-4C99-95E4-E65CBF024B8C}" sibTransId="{AEDF0D98-1FCF-4FCB-B987-E537FC768172}"/>
    <dgm:cxn modelId="{CDA66476-3BD4-41DF-BC5C-2F3CE0D1A6B9}" type="presOf" srcId="{911DCE5D-8EB1-429D-88F0-BAA3CC936FFE}" destId="{51D7B5C8-1E57-4452-8251-F5607B26618D}" srcOrd="0" destOrd="0" presId="urn:microsoft.com/office/officeart/2005/8/layout/process1"/>
    <dgm:cxn modelId="{72F21140-FCA5-4F3D-B5C6-52F0D10F5B2A}" type="presOf" srcId="{A031DB28-85DE-45AD-82C3-59BAE1CF0A39}" destId="{1CBCA7D0-C813-4145-AEBF-A7816B166D0D}" srcOrd="0" destOrd="0" presId="urn:microsoft.com/office/officeart/2005/8/layout/process1"/>
    <dgm:cxn modelId="{D87D3726-A233-4FAB-AD9F-DDDCFF1004BB}" type="presOf" srcId="{876E710A-65DE-4DBB-B325-0073CE87DAB5}" destId="{2E4F3D50-28D8-4B89-A81F-B2745C5AEC4F}" srcOrd="0" destOrd="0" presId="urn:microsoft.com/office/officeart/2005/8/layout/process1"/>
    <dgm:cxn modelId="{B1B96510-53CB-483B-A341-CEA812087EAD}" type="presOf" srcId="{AEDF0D98-1FCF-4FCB-B987-E537FC768172}" destId="{5579BD4D-AA54-45F1-9DD1-A4A4908006E9}" srcOrd="1" destOrd="0" presId="urn:microsoft.com/office/officeart/2005/8/layout/process1"/>
    <dgm:cxn modelId="{F36F1F16-43CD-4C3E-A0F3-E6C40EA92E21}" type="presOf" srcId="{AEDF0D98-1FCF-4FCB-B987-E537FC768172}" destId="{51E6521B-ED0D-48A5-BED9-2DD5FDE37FEF}" srcOrd="0" destOrd="0" presId="urn:microsoft.com/office/officeart/2005/8/layout/process1"/>
    <dgm:cxn modelId="{AEE6DFAC-840C-4925-BB5A-07F622788FFA}" srcId="{045314D6-CAE7-457E-B28E-38C4F19D7B24}" destId="{2ED4B5A5-D4A0-4164-9E0E-243D57BE2192}" srcOrd="0" destOrd="0" parTransId="{E811760E-5291-4626-A391-F7BFB6BA1A79}" sibTransId="{911DCE5D-8EB1-429D-88F0-BAA3CC936FFE}"/>
    <dgm:cxn modelId="{5AEBF9E9-9E7A-492F-8F22-73890D5B88B5}" srcId="{045314D6-CAE7-457E-B28E-38C4F19D7B24}" destId="{876E710A-65DE-4DBB-B325-0073CE87DAB5}" srcOrd="2" destOrd="0" parTransId="{8B35F155-F085-4F38-8B38-C7D64CCCEB2A}" sibTransId="{287513E5-1C4C-4A42-B72B-D1A98806397D}"/>
    <dgm:cxn modelId="{99FF658B-EF2D-4C41-8950-B44D283B0F7A}" type="presParOf" srcId="{E9842E42-894A-45C1-ADC5-CF1FDD3A4C9C}" destId="{468A16CC-1AD4-469A-A662-736CEC55253A}" srcOrd="0" destOrd="0" presId="urn:microsoft.com/office/officeart/2005/8/layout/process1"/>
    <dgm:cxn modelId="{2DAA3A8B-0458-450B-B65A-7A318617BDE3}" type="presParOf" srcId="{E9842E42-894A-45C1-ADC5-CF1FDD3A4C9C}" destId="{51D7B5C8-1E57-4452-8251-F5607B26618D}" srcOrd="1" destOrd="0" presId="urn:microsoft.com/office/officeart/2005/8/layout/process1"/>
    <dgm:cxn modelId="{EBBB8942-E3E1-4A1F-BE99-A9494B5F0494}" type="presParOf" srcId="{51D7B5C8-1E57-4452-8251-F5607B26618D}" destId="{F2ADF859-069E-4F98-81DE-A933134C2735}" srcOrd="0" destOrd="0" presId="urn:microsoft.com/office/officeart/2005/8/layout/process1"/>
    <dgm:cxn modelId="{D8235F11-8E79-4443-BFF3-46B248D1F2C5}" type="presParOf" srcId="{E9842E42-894A-45C1-ADC5-CF1FDD3A4C9C}" destId="{1CBCA7D0-C813-4145-AEBF-A7816B166D0D}" srcOrd="2" destOrd="0" presId="urn:microsoft.com/office/officeart/2005/8/layout/process1"/>
    <dgm:cxn modelId="{332CB364-F1AA-4E3A-844B-6281B1C10A29}" type="presParOf" srcId="{E9842E42-894A-45C1-ADC5-CF1FDD3A4C9C}" destId="{51E6521B-ED0D-48A5-BED9-2DD5FDE37FEF}" srcOrd="3" destOrd="0" presId="urn:microsoft.com/office/officeart/2005/8/layout/process1"/>
    <dgm:cxn modelId="{64EE2F89-E3B3-4881-A2F5-F4943A556A60}" type="presParOf" srcId="{51E6521B-ED0D-48A5-BED9-2DD5FDE37FEF}" destId="{5579BD4D-AA54-45F1-9DD1-A4A4908006E9}" srcOrd="0" destOrd="0" presId="urn:microsoft.com/office/officeart/2005/8/layout/process1"/>
    <dgm:cxn modelId="{8AB36734-E614-4379-B4B5-28E77F9800C3}" type="presParOf" srcId="{E9842E42-894A-45C1-ADC5-CF1FDD3A4C9C}" destId="{2E4F3D50-28D8-4B89-A81F-B2745C5AEC4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A8970-970B-416A-BD23-5DF5C54BAC48}">
      <dsp:nvSpPr>
        <dsp:cNvPr id="0" name=""/>
        <dsp:cNvSpPr/>
      </dsp:nvSpPr>
      <dsp:spPr>
        <a:xfrm>
          <a:off x="230007" y="0"/>
          <a:ext cx="9498421" cy="3881437"/>
        </a:xfrm>
        <a:prstGeom prst="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233268-9BE9-4C6C-814A-97CADF8FA98F}">
      <dsp:nvSpPr>
        <dsp:cNvPr id="0" name=""/>
        <dsp:cNvSpPr/>
      </dsp:nvSpPr>
      <dsp:spPr>
        <a:xfrm>
          <a:off x="5592" y="1164431"/>
          <a:ext cx="2689982" cy="15525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Выбор фонда </a:t>
          </a:r>
          <a:endParaRPr lang="ru-RU" sz="2500" kern="1200" dirty="0"/>
        </a:p>
      </dsp:txBody>
      <dsp:txXfrm>
        <a:off x="81382" y="1240221"/>
        <a:ext cx="2538402" cy="1400994"/>
      </dsp:txXfrm>
    </dsp:sp>
    <dsp:sp modelId="{CF3AC856-C2F6-403D-BAD8-79CFE839A230}">
      <dsp:nvSpPr>
        <dsp:cNvPr id="0" name=""/>
        <dsp:cNvSpPr/>
      </dsp:nvSpPr>
      <dsp:spPr>
        <a:xfrm>
          <a:off x="2830074" y="1164431"/>
          <a:ext cx="2689982" cy="15525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Регистрация на сайте фонда</a:t>
          </a:r>
          <a:endParaRPr lang="ru-RU" sz="2500" kern="1200" dirty="0"/>
        </a:p>
      </dsp:txBody>
      <dsp:txXfrm>
        <a:off x="2905864" y="1240221"/>
        <a:ext cx="2538402" cy="1400994"/>
      </dsp:txXfrm>
    </dsp:sp>
    <dsp:sp modelId="{777925BA-6651-4F2F-8CC8-7965171734D8}">
      <dsp:nvSpPr>
        <dsp:cNvPr id="0" name=""/>
        <dsp:cNvSpPr/>
      </dsp:nvSpPr>
      <dsp:spPr>
        <a:xfrm>
          <a:off x="5654556" y="1164431"/>
          <a:ext cx="2689982" cy="15525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Заполнение электронных форм </a:t>
          </a:r>
          <a:endParaRPr lang="ru-RU" sz="2500" kern="1200" dirty="0"/>
        </a:p>
      </dsp:txBody>
      <dsp:txXfrm>
        <a:off x="5730346" y="1240221"/>
        <a:ext cx="2538402" cy="1400994"/>
      </dsp:txXfrm>
    </dsp:sp>
    <dsp:sp modelId="{2BC1373F-096C-4C79-A676-7B99150C6325}">
      <dsp:nvSpPr>
        <dsp:cNvPr id="0" name=""/>
        <dsp:cNvSpPr/>
      </dsp:nvSpPr>
      <dsp:spPr>
        <a:xfrm>
          <a:off x="8479037" y="1164431"/>
          <a:ext cx="2689982" cy="15525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Передача печатной версии заявки в фонд</a:t>
          </a:r>
          <a:endParaRPr lang="ru-RU" sz="2500" kern="1200" dirty="0"/>
        </a:p>
      </dsp:txBody>
      <dsp:txXfrm>
        <a:off x="8554827" y="1240221"/>
        <a:ext cx="2538402" cy="14009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8A16CC-1AD4-469A-A662-736CEC55253A}">
      <dsp:nvSpPr>
        <dsp:cNvPr id="0" name=""/>
        <dsp:cNvSpPr/>
      </dsp:nvSpPr>
      <dsp:spPr>
        <a:xfrm>
          <a:off x="10213" y="999776"/>
          <a:ext cx="3052777" cy="18316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Регистрация в </a:t>
          </a:r>
          <a:r>
            <a:rPr lang="ru-RU" sz="3400" kern="1200" dirty="0" err="1" smtClean="0"/>
            <a:t>ЦИТИСе</a:t>
          </a:r>
          <a:endParaRPr lang="ru-RU" sz="3400" kern="1200" dirty="0"/>
        </a:p>
      </dsp:txBody>
      <dsp:txXfrm>
        <a:off x="63861" y="1053424"/>
        <a:ext cx="2945481" cy="1724370"/>
      </dsp:txXfrm>
    </dsp:sp>
    <dsp:sp modelId="{51D7B5C8-1E57-4452-8251-F5607B26618D}">
      <dsp:nvSpPr>
        <dsp:cNvPr id="0" name=""/>
        <dsp:cNvSpPr/>
      </dsp:nvSpPr>
      <dsp:spPr>
        <a:xfrm>
          <a:off x="3368269" y="1537065"/>
          <a:ext cx="647188" cy="757088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3368269" y="1688483"/>
        <a:ext cx="453032" cy="454252"/>
      </dsp:txXfrm>
    </dsp:sp>
    <dsp:sp modelId="{1CBCA7D0-C813-4145-AEBF-A7816B166D0D}">
      <dsp:nvSpPr>
        <dsp:cNvPr id="0" name=""/>
        <dsp:cNvSpPr/>
      </dsp:nvSpPr>
      <dsp:spPr>
        <a:xfrm>
          <a:off x="4284102" y="999776"/>
          <a:ext cx="3052777" cy="18316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Визирование на факультете и в ректорате</a:t>
          </a:r>
          <a:endParaRPr lang="ru-RU" sz="3400" kern="1200" dirty="0"/>
        </a:p>
      </dsp:txBody>
      <dsp:txXfrm>
        <a:off x="4337750" y="1053424"/>
        <a:ext cx="2945481" cy="1724370"/>
      </dsp:txXfrm>
    </dsp:sp>
    <dsp:sp modelId="{51E6521B-ED0D-48A5-BED9-2DD5FDE37FEF}">
      <dsp:nvSpPr>
        <dsp:cNvPr id="0" name=""/>
        <dsp:cNvSpPr/>
      </dsp:nvSpPr>
      <dsp:spPr>
        <a:xfrm>
          <a:off x="7629744" y="1537065"/>
          <a:ext cx="620874" cy="757088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7629744" y="1688483"/>
        <a:ext cx="434612" cy="454252"/>
      </dsp:txXfrm>
    </dsp:sp>
    <dsp:sp modelId="{2E4F3D50-28D8-4B89-A81F-B2745C5AEC4F}">
      <dsp:nvSpPr>
        <dsp:cNvPr id="0" name=""/>
        <dsp:cNvSpPr/>
      </dsp:nvSpPr>
      <dsp:spPr>
        <a:xfrm>
          <a:off x="8508340" y="999776"/>
          <a:ext cx="3052777" cy="18316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Передача в фонд</a:t>
          </a:r>
          <a:endParaRPr lang="ru-RU" sz="3400" kern="1200" dirty="0"/>
        </a:p>
      </dsp:txBody>
      <dsp:txXfrm>
        <a:off x="8561988" y="1053424"/>
        <a:ext cx="2945481" cy="17243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B780F6D-EFF2-4257-83AD-EC9E45344F16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D54358D-EBD6-438F-88AD-4D2D428BD8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871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6EE2A42-E99D-4161-9B35-E45CF02886A8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C8715B1-88DC-4631-B17D-69586682A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63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47620" indent="-247620">
              <a:buAutoNum type="arabicParenR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15B1-88DC-4631-B17D-69586682ABB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239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15B1-88DC-4631-B17D-69586682ABB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585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15B1-88DC-4631-B17D-69586682ABB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585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15B1-88DC-4631-B17D-69586682ABB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585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15B1-88DC-4631-B17D-69586682ABB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585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A5C1-9AC7-46F2-B5B9-635269BC8CB1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5FB7-0BFF-4C29-A8FA-7C0ABD93C8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713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A5C1-9AC7-46F2-B5B9-635269BC8CB1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5FB7-0BFF-4C29-A8FA-7C0ABD93C8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486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A5C1-9AC7-46F2-B5B9-635269BC8CB1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5FB7-0BFF-4C29-A8FA-7C0ABD93C8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94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A5C1-9AC7-46F2-B5B9-635269BC8CB1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5FB7-0BFF-4C29-A8FA-7C0ABD93C8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802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A5C1-9AC7-46F2-B5B9-635269BC8CB1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5FB7-0BFF-4C29-A8FA-7C0ABD93C8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389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A5C1-9AC7-46F2-B5B9-635269BC8CB1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5FB7-0BFF-4C29-A8FA-7C0ABD93C8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502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A5C1-9AC7-46F2-B5B9-635269BC8CB1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5FB7-0BFF-4C29-A8FA-7C0ABD93C8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050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A5C1-9AC7-46F2-B5B9-635269BC8CB1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5FB7-0BFF-4C29-A8FA-7C0ABD93C8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595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A5C1-9AC7-46F2-B5B9-635269BC8CB1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5FB7-0BFF-4C29-A8FA-7C0ABD93C8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601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A5C1-9AC7-46F2-B5B9-635269BC8CB1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5FB7-0BFF-4C29-A8FA-7C0ABD93C8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58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A5C1-9AC7-46F2-B5B9-635269BC8CB1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5FB7-0BFF-4C29-A8FA-7C0ABD93C8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263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323176876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think-cell Slide" r:id="rId15" imgW="270" imgH="270" progId="TCLayout.ActiveDocument.1">
                  <p:embed/>
                </p:oleObj>
              </mc:Choice>
              <mc:Fallback>
                <p:oleObj name="think-cell Slide" r:id="rId1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A5C1-9AC7-46F2-B5B9-635269BC8CB1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65FB7-0BFF-4C29-A8FA-7C0ABD93C8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910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hyperlink" Target="mailto:ngkorol@gmail.com" TargetMode="Externa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986374"/>
            <a:ext cx="12192000" cy="2454042"/>
          </a:xfrm>
        </p:spPr>
        <p:txBody>
          <a:bodyPr>
            <a:noAutofit/>
          </a:bodyPr>
          <a:lstStyle/>
          <a:p>
            <a:r>
              <a:rPr lang="ru-RU" sz="5400" dirty="0" smtClean="0">
                <a:latin typeface="Century Gothic" panose="020B0502020202020204" pitchFamily="34" charset="0"/>
              </a:rPr>
              <a:t>Проектный офис.</a:t>
            </a:r>
            <a:br>
              <a:rPr lang="ru-RU" sz="5400" dirty="0" smtClean="0">
                <a:latin typeface="Century Gothic" panose="020B0502020202020204" pitchFamily="34" charset="0"/>
              </a:rPr>
            </a:br>
            <a:r>
              <a:rPr lang="ru-RU" sz="5400" dirty="0" smtClean="0">
                <a:latin typeface="Century Gothic" panose="020B0502020202020204" pitchFamily="34" charset="0"/>
              </a:rPr>
              <a:t>Основные задачи и порядок взаимодействия</a:t>
            </a:r>
            <a:endParaRPr lang="ru-RU" sz="5400" dirty="0">
              <a:latin typeface="Century Gothic" panose="020B0502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742" y="174453"/>
            <a:ext cx="3130121" cy="1267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5366" y="76532"/>
            <a:ext cx="2079132" cy="136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33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2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3" name="Объект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-23066" y="150010"/>
            <a:ext cx="12215066" cy="1007457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latin typeface="Century Gothic" panose="020B0502020202020204" pitchFamily="34" charset="0"/>
              </a:rPr>
              <a:t>Н</a:t>
            </a:r>
            <a:r>
              <a:rPr lang="ru-RU" dirty="0" smtClean="0">
                <a:latin typeface="Century Gothic" panose="020B0502020202020204" pitchFamily="34" charset="0"/>
              </a:rPr>
              <a:t>аправления деятельности</a:t>
            </a:r>
            <a:endParaRPr lang="ru-RU" sz="4000" dirty="0">
              <a:latin typeface="Century Gothic" panose="020B0502020202020204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568412" y="1143956"/>
            <a:ext cx="4878794" cy="853398"/>
            <a:chOff x="353412" y="548421"/>
            <a:chExt cx="1706020" cy="1116437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353412" y="548421"/>
              <a:ext cx="1706020" cy="111643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900">
                <a:latin typeface="Century Gothic" panose="020B0502020202020204" pitchFamily="34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396909" y="680549"/>
              <a:ext cx="1619027" cy="8521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900" b="1" dirty="0" smtClean="0">
                  <a:solidFill>
                    <a:schemeClr val="bg1"/>
                  </a:solidFill>
                  <a:latin typeface="Century Gothic" panose="020B0502020202020204" pitchFamily="34" charset="0"/>
                  <a:cs typeface="Courier New" panose="02070309020205020404" pitchFamily="49" charset="0"/>
                </a:rPr>
                <a:t>Государственные контракты, договоры на выполнение НИР</a:t>
              </a:r>
              <a:endParaRPr lang="ru-RU" sz="1900" b="1" dirty="0">
                <a:solidFill>
                  <a:schemeClr val="bg1"/>
                </a:solidFill>
                <a:latin typeface="Century Gothic" panose="020B0502020202020204" pitchFamily="34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832970" y="2439760"/>
            <a:ext cx="4489849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EA7C1D"/>
              </a:buClr>
              <a:buSzPct val="300000"/>
            </a:pPr>
            <a:r>
              <a:rPr lang="ru-RU" sz="1900" dirty="0" smtClean="0">
                <a:latin typeface="Century Gothic" panose="020B0502020202020204" pitchFamily="34" charset="0"/>
              </a:rPr>
              <a:t>Ответственный:</a:t>
            </a:r>
          </a:p>
          <a:p>
            <a:pPr>
              <a:buClr>
                <a:srgbClr val="EA7C1D"/>
              </a:buClr>
              <a:buSzPct val="300000"/>
            </a:pPr>
            <a:r>
              <a:rPr lang="ru-RU" sz="1900" dirty="0" smtClean="0">
                <a:latin typeface="Century Gothic" panose="020B0502020202020204" pitchFamily="34" charset="0"/>
              </a:rPr>
              <a:t>Наталия Король</a:t>
            </a:r>
          </a:p>
          <a:p>
            <a:pPr>
              <a:buClr>
                <a:srgbClr val="EA7C1D"/>
              </a:buClr>
              <a:buSzPct val="300000"/>
            </a:pPr>
            <a:r>
              <a:rPr lang="ru-RU" sz="1900" dirty="0" err="1" smtClean="0">
                <a:latin typeface="Century Gothic" panose="020B0502020202020204" pitchFamily="34" charset="0"/>
              </a:rPr>
              <a:t>Каб</a:t>
            </a:r>
            <a:r>
              <a:rPr lang="ru-RU" sz="1900" dirty="0" smtClean="0">
                <a:latin typeface="Century Gothic" panose="020B0502020202020204" pitchFamily="34" charset="0"/>
              </a:rPr>
              <a:t>. 714</a:t>
            </a:r>
          </a:p>
          <a:p>
            <a:pPr>
              <a:buClr>
                <a:srgbClr val="EA7C1D"/>
              </a:buClr>
              <a:buSzPct val="300000"/>
            </a:pPr>
            <a:r>
              <a:rPr lang="en-US" sz="1900" dirty="0" smtClean="0">
                <a:latin typeface="Century Gothic" panose="020B0502020202020204" pitchFamily="34" charset="0"/>
              </a:rPr>
              <a:t>E-mail</a:t>
            </a:r>
            <a:r>
              <a:rPr lang="ru-RU" sz="1900" dirty="0" smtClean="0">
                <a:latin typeface="Century Gothic" panose="020B0502020202020204" pitchFamily="34" charset="0"/>
              </a:rPr>
              <a:t>: </a:t>
            </a:r>
            <a:r>
              <a:rPr lang="en-US" sz="1900" dirty="0" smtClean="0">
                <a:latin typeface="Century Gothic" panose="020B0502020202020204" pitchFamily="34" charset="0"/>
                <a:hlinkClick r:id="rId7"/>
              </a:rPr>
              <a:t>ngkorol@gmail.com</a:t>
            </a:r>
            <a:endParaRPr lang="en-US" sz="1900" dirty="0" smtClean="0">
              <a:latin typeface="Century Gothic" panose="020B0502020202020204" pitchFamily="34" charset="0"/>
            </a:endParaRPr>
          </a:p>
          <a:p>
            <a:pPr>
              <a:buClr>
                <a:srgbClr val="EA7C1D"/>
              </a:buClr>
              <a:buSzPct val="300000"/>
            </a:pPr>
            <a:r>
              <a:rPr lang="ru-RU" sz="1900" dirty="0" smtClean="0">
                <a:latin typeface="Century Gothic" panose="020B0502020202020204" pitchFamily="34" charset="0"/>
              </a:rPr>
              <a:t>Тел. </a:t>
            </a:r>
            <a:r>
              <a:rPr lang="ru-RU" sz="1900" dirty="0">
                <a:latin typeface="Century Gothic" panose="020B0502020202020204" pitchFamily="34" charset="0"/>
              </a:rPr>
              <a:t>м</a:t>
            </a:r>
            <a:r>
              <a:rPr lang="ru-RU" sz="1900" dirty="0" smtClean="0">
                <a:latin typeface="Century Gothic" panose="020B0502020202020204" pitchFamily="34" charset="0"/>
              </a:rPr>
              <a:t>об. 8(985)9926202 </a:t>
            </a:r>
            <a:endParaRPr lang="ru-RU" sz="1900" dirty="0">
              <a:latin typeface="Century Gothic" panose="020B0502020202020204" pitchFamily="34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6113646" y="1143956"/>
            <a:ext cx="4878794" cy="853398"/>
            <a:chOff x="309916" y="548421"/>
            <a:chExt cx="1706020" cy="1116437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309916" y="548421"/>
              <a:ext cx="1706020" cy="111643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900">
                <a:latin typeface="Century Gothic" panose="020B0502020202020204" pitchFamily="34" charset="0"/>
                <a:cs typeface="Courier New" panose="02070309020205020404" pitchFamily="49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396909" y="680549"/>
              <a:ext cx="1619027" cy="8521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900" b="1" dirty="0" smtClean="0">
                  <a:solidFill>
                    <a:schemeClr val="bg1"/>
                  </a:solidFill>
                  <a:latin typeface="Century Gothic" panose="020B0502020202020204" pitchFamily="34" charset="0"/>
                  <a:cs typeface="Courier New" panose="02070309020205020404" pitchFamily="49" charset="0"/>
                </a:rPr>
                <a:t>Гранты</a:t>
              </a:r>
              <a:endParaRPr lang="ru-RU" sz="1900" b="1" dirty="0">
                <a:solidFill>
                  <a:schemeClr val="bg1"/>
                </a:solidFill>
                <a:latin typeface="Century Gothic" panose="020B0502020202020204" pitchFamily="34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6113646" y="2453107"/>
            <a:ext cx="4489849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EA7C1D"/>
              </a:buClr>
              <a:buSzPct val="300000"/>
            </a:pPr>
            <a:r>
              <a:rPr lang="ru-RU" sz="1900" dirty="0" smtClean="0">
                <a:latin typeface="Century Gothic" panose="020B0502020202020204" pitchFamily="34" charset="0"/>
              </a:rPr>
              <a:t>Ответственный:</a:t>
            </a:r>
          </a:p>
          <a:p>
            <a:pPr>
              <a:buClr>
                <a:srgbClr val="EA7C1D"/>
              </a:buClr>
              <a:buSzPct val="300000"/>
            </a:pPr>
            <a:r>
              <a:rPr lang="ru-RU" sz="1900" dirty="0" smtClean="0">
                <a:latin typeface="Century Gothic" panose="020B0502020202020204" pitchFamily="34" charset="0"/>
              </a:rPr>
              <a:t>Анна Алёшина</a:t>
            </a:r>
          </a:p>
          <a:p>
            <a:pPr>
              <a:buClr>
                <a:srgbClr val="EA7C1D"/>
              </a:buClr>
              <a:buSzPct val="300000"/>
            </a:pPr>
            <a:r>
              <a:rPr lang="ru-RU" sz="1900" dirty="0" err="1" smtClean="0">
                <a:latin typeface="Century Gothic" panose="020B0502020202020204" pitchFamily="34" charset="0"/>
              </a:rPr>
              <a:t>Каб</a:t>
            </a:r>
            <a:r>
              <a:rPr lang="ru-RU" sz="1900" dirty="0" smtClean="0">
                <a:latin typeface="Century Gothic" panose="020B0502020202020204" pitchFamily="34" charset="0"/>
              </a:rPr>
              <a:t>. 370</a:t>
            </a:r>
          </a:p>
          <a:p>
            <a:pPr>
              <a:buClr>
                <a:srgbClr val="EA7C1D"/>
              </a:buClr>
              <a:buSzPct val="300000"/>
            </a:pPr>
            <a:r>
              <a:rPr lang="en-US" sz="1900" dirty="0" smtClean="0">
                <a:latin typeface="Century Gothic" panose="020B0502020202020204" pitchFamily="34" charset="0"/>
              </a:rPr>
              <a:t>E-mail</a:t>
            </a:r>
            <a:r>
              <a:rPr lang="ru-RU" sz="1900" dirty="0" smtClean="0">
                <a:latin typeface="Century Gothic" panose="020B0502020202020204" pitchFamily="34" charset="0"/>
              </a:rPr>
              <a:t>: </a:t>
            </a:r>
            <a:r>
              <a:rPr lang="en-US" sz="1900" dirty="0" smtClean="0">
                <a:latin typeface="Century Gothic" panose="020B0502020202020204" pitchFamily="34" charset="0"/>
              </a:rPr>
              <a:t>aleshinaab@gmail.com</a:t>
            </a:r>
            <a:endParaRPr lang="ru-RU" sz="1900" dirty="0" smtClean="0">
              <a:latin typeface="Century Gothic" panose="020B0502020202020204" pitchFamily="34" charset="0"/>
            </a:endParaRPr>
          </a:p>
          <a:p>
            <a:pPr>
              <a:buClr>
                <a:srgbClr val="EA7C1D"/>
              </a:buClr>
              <a:buSzPct val="300000"/>
            </a:pPr>
            <a:r>
              <a:rPr lang="ru-RU" sz="1900" dirty="0" smtClean="0">
                <a:latin typeface="Century Gothic" panose="020B0502020202020204" pitchFamily="34" charset="0"/>
              </a:rPr>
              <a:t>Тел. </a:t>
            </a:r>
            <a:r>
              <a:rPr lang="ru-RU" sz="1900" dirty="0">
                <a:latin typeface="Century Gothic" panose="020B0502020202020204" pitchFamily="34" charset="0"/>
              </a:rPr>
              <a:t>м</a:t>
            </a:r>
            <a:r>
              <a:rPr lang="ru-RU" sz="1900" dirty="0" smtClean="0">
                <a:latin typeface="Century Gothic" panose="020B0502020202020204" pitchFamily="34" charset="0"/>
              </a:rPr>
              <a:t>об. </a:t>
            </a:r>
            <a:r>
              <a:rPr lang="en-US" sz="1900" dirty="0" smtClean="0">
                <a:latin typeface="Century Gothic" panose="020B0502020202020204" pitchFamily="34" charset="0"/>
              </a:rPr>
              <a:t>8(903)2171821</a:t>
            </a:r>
            <a:endParaRPr lang="ru-RU" sz="1900" dirty="0" smtClean="0">
              <a:latin typeface="Century Gothic" panose="020B0502020202020204" pitchFamily="34" charset="0"/>
            </a:endParaRPr>
          </a:p>
          <a:p>
            <a:pPr>
              <a:buClr>
                <a:srgbClr val="EA7C1D"/>
              </a:buClr>
              <a:buSzPct val="300000"/>
            </a:pPr>
            <a:r>
              <a:rPr lang="ru-RU" sz="1900" dirty="0" smtClean="0">
                <a:latin typeface="Century Gothic" panose="020B0502020202020204" pitchFamily="34" charset="0"/>
              </a:rPr>
              <a:t>Тел. </a:t>
            </a:r>
            <a:r>
              <a:rPr lang="ru-RU" sz="1900" dirty="0">
                <a:latin typeface="Century Gothic" panose="020B0502020202020204" pitchFamily="34" charset="0"/>
              </a:rPr>
              <a:t>р</a:t>
            </a:r>
            <a:r>
              <a:rPr lang="ru-RU" sz="1900" dirty="0" smtClean="0">
                <a:latin typeface="Century Gothic" panose="020B0502020202020204" pitchFamily="34" charset="0"/>
              </a:rPr>
              <a:t>аб.</a:t>
            </a:r>
            <a:r>
              <a:rPr lang="en-US" sz="1900" dirty="0" smtClean="0">
                <a:latin typeface="Century Gothic" panose="020B0502020202020204" pitchFamily="34" charset="0"/>
              </a:rPr>
              <a:t> 7-370, 9391845</a:t>
            </a:r>
            <a:endParaRPr lang="ru-RU" sz="1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194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0963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Раздел на сайте факультета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613" y="1255694"/>
            <a:ext cx="9107208" cy="5602306"/>
          </a:xfrm>
          <a:prstGeom prst="rect">
            <a:avLst/>
          </a:prstGeom>
        </p:spPr>
      </p:pic>
      <p:sp>
        <p:nvSpPr>
          <p:cNvPr id="5" name="Овал 4"/>
          <p:cNvSpPr/>
          <p:nvPr/>
        </p:nvSpPr>
        <p:spPr>
          <a:xfrm>
            <a:off x="2569580" y="2870521"/>
            <a:ext cx="1319514" cy="28936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141317" y="6547412"/>
            <a:ext cx="1319514" cy="28936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1388962" y="2870521"/>
            <a:ext cx="752355" cy="3676891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991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-23066" y="150010"/>
            <a:ext cx="12215066" cy="1007457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latin typeface="Century Gothic" panose="020B0502020202020204" pitchFamily="34" charset="0"/>
              </a:rPr>
              <a:t>Работа с контрактами</a:t>
            </a:r>
            <a:endParaRPr lang="ru-RU" sz="4000" dirty="0">
              <a:latin typeface="Century Gothic" panose="020B0502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68868" y="1629675"/>
            <a:ext cx="82881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EA7C1D"/>
              </a:buClr>
              <a:buSzPct val="300000"/>
            </a:pPr>
            <a:r>
              <a:rPr lang="ru-RU" dirty="0" smtClean="0">
                <a:latin typeface="Century Gothic" panose="020B0502020202020204" pitchFamily="34" charset="0"/>
              </a:rPr>
              <a:t>Рассылка списка конкурсов, подобранных Центром </a:t>
            </a:r>
            <a:r>
              <a:rPr lang="ru-RU" dirty="0" err="1" smtClean="0">
                <a:latin typeface="Century Gothic" panose="020B0502020202020204" pitchFamily="34" charset="0"/>
              </a:rPr>
              <a:t>гос.заказа</a:t>
            </a:r>
            <a:r>
              <a:rPr lang="ru-RU" dirty="0" smtClean="0">
                <a:latin typeface="Century Gothic" panose="020B0502020202020204" pitchFamily="34" charset="0"/>
              </a:rPr>
              <a:t> МГУ, руководителям кафедр, лабораторий и центров </a:t>
            </a: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7414" y="1244954"/>
            <a:ext cx="7888698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EA7C1D"/>
              </a:buClr>
              <a:buSzPct val="300000"/>
            </a:pPr>
            <a:r>
              <a:rPr lang="ru-RU" sz="1900" b="1" dirty="0" smtClean="0">
                <a:latin typeface="Century Gothic" panose="020B0502020202020204" pitchFamily="34" charset="0"/>
              </a:rPr>
              <a:t>1. Мониторинг объявляемых тендеров (НИР, консалтинг, ДПО)</a:t>
            </a:r>
            <a:endParaRPr lang="ru-RU" sz="1900" b="1" dirty="0">
              <a:latin typeface="Century Gothic" panose="020B0502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77414" y="2343272"/>
            <a:ext cx="926522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EA7C1D"/>
              </a:buClr>
              <a:buSzPct val="300000"/>
            </a:pPr>
            <a:r>
              <a:rPr lang="ru-RU" sz="1900" b="1" dirty="0">
                <a:latin typeface="Century Gothic" panose="020B0502020202020204" pitchFamily="34" charset="0"/>
              </a:rPr>
              <a:t>2</a:t>
            </a:r>
            <a:r>
              <a:rPr lang="ru-RU" sz="1900" b="1" dirty="0" smtClean="0">
                <a:latin typeface="Century Gothic" panose="020B0502020202020204" pitchFamily="34" charset="0"/>
              </a:rPr>
              <a:t>. Организация подготовки заявки </a:t>
            </a:r>
            <a:r>
              <a:rPr lang="ru-RU" sz="1900" b="1" dirty="0">
                <a:latin typeface="Century Gothic" panose="020B0502020202020204" pitchFamily="34" charset="0"/>
              </a:rPr>
              <a:t>на тендер (НИР, консалтинг, ДПО)</a:t>
            </a:r>
          </a:p>
          <a:p>
            <a:pPr>
              <a:buClr>
                <a:srgbClr val="EA7C1D"/>
              </a:buClr>
              <a:buSzPct val="300000"/>
            </a:pPr>
            <a:endParaRPr lang="ru-RU" sz="1900" b="1" dirty="0">
              <a:latin typeface="Century Gothic" panose="020B0502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07224" y="2741103"/>
            <a:ext cx="808266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EA7C1D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dirty="0" smtClean="0">
                <a:latin typeface="Century Gothic" panose="020B0502020202020204" pitchFamily="34" charset="0"/>
              </a:rPr>
              <a:t>Консультирование по требованиям тендера</a:t>
            </a:r>
          </a:p>
          <a:p>
            <a:pPr marL="285750" indent="-285750">
              <a:buClr>
                <a:srgbClr val="EA7C1D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dirty="0" smtClean="0">
                <a:latin typeface="Century Gothic" panose="020B0502020202020204" pitchFamily="34" charset="0"/>
              </a:rPr>
              <a:t>Оформление документов (кроме коммерческого предложения)</a:t>
            </a:r>
          </a:p>
          <a:p>
            <a:pPr marL="285750" indent="-285750">
              <a:buClr>
                <a:srgbClr val="EA7C1D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dirty="0" smtClean="0">
                <a:latin typeface="Century Gothic" panose="020B0502020202020204" pitchFamily="34" charset="0"/>
              </a:rPr>
              <a:t>Подписание и доставка заявки (в письменном виде), организация размещения заявки на электронной площадке</a:t>
            </a:r>
            <a:endParaRPr lang="ru-RU" dirty="0">
              <a:latin typeface="Century Gothic" panose="020B0502020202020204" pitchFamily="34" charset="0"/>
            </a:endParaRPr>
          </a:p>
          <a:p>
            <a:pPr marL="285750" indent="-285750">
              <a:buClr>
                <a:srgbClr val="EA7C1D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dirty="0" smtClean="0">
                <a:latin typeface="Century Gothic" panose="020B0502020202020204" pitchFamily="34" charset="0"/>
              </a:rPr>
              <a:t>Отслеживание результатов тендера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58169" y="4519110"/>
            <a:ext cx="7834196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EA7C1D"/>
              </a:buClr>
              <a:buSzPct val="300000"/>
            </a:pPr>
            <a:r>
              <a:rPr lang="ru-RU" sz="1900" b="1" dirty="0" smtClean="0">
                <a:latin typeface="Century Gothic" panose="020B0502020202020204" pitchFamily="34" charset="0"/>
              </a:rPr>
              <a:t>3. Организация подписания договора (НИР, консалтинг, ДПО)</a:t>
            </a:r>
            <a:endParaRPr lang="ru-RU" sz="1900" b="1" dirty="0">
              <a:latin typeface="Century Gothic" panose="020B0502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27771" y="4874236"/>
            <a:ext cx="80826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EA7C1D"/>
              </a:buClr>
              <a:buSzPct val="300000"/>
            </a:pPr>
            <a:r>
              <a:rPr lang="ru-RU" dirty="0" smtClean="0">
                <a:latin typeface="Century Gothic" panose="020B0502020202020204" pitchFamily="34" charset="0"/>
              </a:rPr>
              <a:t>При необходимости – организация получения банковской гарантии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58169" y="5264161"/>
            <a:ext cx="7563289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EA7C1D"/>
              </a:buClr>
              <a:buSzPct val="300000"/>
            </a:pPr>
            <a:r>
              <a:rPr lang="ru-RU" sz="1900" b="1" dirty="0" smtClean="0">
                <a:latin typeface="Century Gothic" panose="020B0502020202020204" pitchFamily="34" charset="0"/>
              </a:rPr>
              <a:t>4. Сопровождение </a:t>
            </a:r>
            <a:r>
              <a:rPr lang="ru-RU" sz="1900" b="1" dirty="0">
                <a:latin typeface="Century Gothic" panose="020B0502020202020204" pitchFamily="34" charset="0"/>
              </a:rPr>
              <a:t>реализации договора (НИР, </a:t>
            </a:r>
            <a:r>
              <a:rPr lang="ru-RU" sz="1900" b="1" dirty="0" smtClean="0">
                <a:latin typeface="Century Gothic" panose="020B0502020202020204" pitchFamily="34" charset="0"/>
              </a:rPr>
              <a:t>консалтинг)</a:t>
            </a:r>
            <a:endParaRPr lang="ru-RU" sz="1900" b="1" dirty="0">
              <a:latin typeface="Century Gothic" panose="020B0502020202020204" pitchFamily="34" charset="0"/>
            </a:endParaRPr>
          </a:p>
          <a:p>
            <a:pPr>
              <a:buClr>
                <a:srgbClr val="EA7C1D"/>
              </a:buClr>
              <a:buSzPct val="300000"/>
            </a:pPr>
            <a:endParaRPr lang="ru-RU" sz="1900" b="1" dirty="0">
              <a:latin typeface="Century Gothic" panose="020B0502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97980" y="5659292"/>
            <a:ext cx="80826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EA7C1D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dirty="0">
                <a:latin typeface="Century Gothic" panose="020B0502020202020204" pitchFamily="34" charset="0"/>
              </a:rPr>
              <a:t>Помощь в оформлении внутрифакультетских документов</a:t>
            </a:r>
          </a:p>
          <a:p>
            <a:pPr marL="285750" indent="-285750">
              <a:buClr>
                <a:srgbClr val="EA7C1D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dirty="0">
                <a:latin typeface="Century Gothic" panose="020B0502020202020204" pitchFamily="34" charset="0"/>
              </a:rPr>
              <a:t>Регистрация в ЦИТИС</a:t>
            </a:r>
          </a:p>
        </p:txBody>
      </p:sp>
    </p:spTree>
    <p:extLst>
      <p:ext uri="{BB962C8B-B14F-4D97-AF65-F5344CB8AC3E}">
        <p14:creationId xmlns:p14="http://schemas.microsoft.com/office/powerpoint/2010/main" val="89089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-23066" y="150010"/>
            <a:ext cx="12215066" cy="1007457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latin typeface="Century Gothic" panose="020B0502020202020204" pitchFamily="34" charset="0"/>
              </a:rPr>
              <a:t>Участие в тендерах (1)</a:t>
            </a:r>
            <a:endParaRPr lang="ru-RU" sz="4000" dirty="0">
              <a:latin typeface="Century Gothic" panose="020B0502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7413" y="1244954"/>
            <a:ext cx="9801081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EA7C1D"/>
              </a:buClr>
              <a:buSzPct val="300000"/>
            </a:pPr>
            <a:r>
              <a:rPr lang="ru-RU" sz="1900" b="1" dirty="0" smtClean="0">
                <a:latin typeface="Century Gothic" panose="020B0502020202020204" pitchFamily="34" charset="0"/>
              </a:rPr>
              <a:t>Как реагировать на рассылку конкурсов, подобранных Центром госзаказа?</a:t>
            </a:r>
            <a:endParaRPr lang="ru-RU" sz="1900" b="1" dirty="0">
              <a:latin typeface="Century Gothic" panose="020B0502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53111" y="1845433"/>
            <a:ext cx="861692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EA7C1D"/>
              </a:buClr>
              <a:buSzPct val="150000"/>
              <a:buFont typeface="+mj-lt"/>
              <a:buAutoNum type="arabicPeriod"/>
            </a:pPr>
            <a:r>
              <a:rPr lang="ru-RU" dirty="0" smtClean="0">
                <a:latin typeface="Century Gothic" panose="020B0502020202020204" pitchFamily="34" charset="0"/>
              </a:rPr>
              <a:t>Если тема конкурса показалась Вам интересной, сразу сообщите в проектный офис</a:t>
            </a:r>
          </a:p>
          <a:p>
            <a:pPr marL="342900" indent="-342900">
              <a:buClr>
                <a:srgbClr val="EA7C1D"/>
              </a:buClr>
              <a:buSzPct val="150000"/>
              <a:buFont typeface="+mj-lt"/>
              <a:buAutoNum type="arabicPeriod"/>
            </a:pPr>
            <a:endParaRPr lang="ru-RU" dirty="0">
              <a:latin typeface="Century Gothic" panose="020B0502020202020204" pitchFamily="34" charset="0"/>
            </a:endParaRPr>
          </a:p>
          <a:p>
            <a:pPr marL="342900" indent="-342900">
              <a:buClr>
                <a:srgbClr val="EA7C1D"/>
              </a:buClr>
              <a:buSzPct val="150000"/>
              <a:buFont typeface="+mj-lt"/>
              <a:buAutoNum type="arabicPeriod"/>
            </a:pPr>
            <a:r>
              <a:rPr lang="ru-RU" dirty="0">
                <a:latin typeface="Century Gothic" panose="020B0502020202020204" pitchFamily="34" charset="0"/>
              </a:rPr>
              <a:t>П</a:t>
            </a:r>
            <a:r>
              <a:rPr lang="ru-RU" dirty="0" smtClean="0">
                <a:latin typeface="Century Gothic" panose="020B0502020202020204" pitchFamily="34" charset="0"/>
              </a:rPr>
              <a:t>ерейдите по ссылке и скачайте конкурсную документацию. Если Вы не можете найти конкурсную документацию, напишите нам</a:t>
            </a:r>
          </a:p>
          <a:p>
            <a:pPr marL="342900" indent="-342900">
              <a:buClr>
                <a:srgbClr val="EA7C1D"/>
              </a:buClr>
              <a:buSzPct val="150000"/>
              <a:buFont typeface="+mj-lt"/>
              <a:buAutoNum type="arabicPeriod"/>
            </a:pPr>
            <a:endParaRPr lang="ru-RU" dirty="0">
              <a:latin typeface="Century Gothic" panose="020B0502020202020204" pitchFamily="34" charset="0"/>
            </a:endParaRPr>
          </a:p>
          <a:p>
            <a:pPr marL="342900" indent="-342900">
              <a:buClr>
                <a:srgbClr val="EA7C1D"/>
              </a:buClr>
              <a:buSzPct val="150000"/>
              <a:buFont typeface="+mj-lt"/>
              <a:buAutoNum type="arabicPeriod"/>
            </a:pPr>
            <a:r>
              <a:rPr lang="ru-RU" dirty="0" smtClean="0">
                <a:latin typeface="Century Gothic" panose="020B0502020202020204" pitchFamily="34" charset="0"/>
              </a:rPr>
              <a:t>В конкурсной документации главное для вас – ТЗ</a:t>
            </a:r>
          </a:p>
          <a:p>
            <a:pPr marL="342900" indent="-342900">
              <a:buClr>
                <a:srgbClr val="EA7C1D"/>
              </a:buClr>
              <a:buSzPct val="150000"/>
              <a:buFont typeface="+mj-lt"/>
              <a:buAutoNum type="arabicPeriod"/>
            </a:pPr>
            <a:endParaRPr lang="ru-RU" dirty="0">
              <a:latin typeface="Century Gothic" panose="020B0502020202020204" pitchFamily="34" charset="0"/>
            </a:endParaRPr>
          </a:p>
          <a:p>
            <a:pPr marL="342900" indent="-342900">
              <a:buClr>
                <a:srgbClr val="EA7C1D"/>
              </a:buClr>
              <a:buSzPct val="150000"/>
              <a:buFont typeface="+mj-lt"/>
              <a:buAutoNum type="arabicPeriod"/>
            </a:pPr>
            <a:r>
              <a:rPr lang="ru-RU" dirty="0" smtClean="0">
                <a:latin typeface="Century Gothic" panose="020B0502020202020204" pitchFamily="34" charset="0"/>
              </a:rPr>
              <a:t>Оцените, сможете ли Вы выполнить работы в указанном объеме и в указанные сроки</a:t>
            </a:r>
          </a:p>
          <a:p>
            <a:pPr marL="342900" indent="-342900">
              <a:buClr>
                <a:srgbClr val="EA7C1D"/>
              </a:buClr>
              <a:buSzPct val="150000"/>
              <a:buFont typeface="+mj-lt"/>
              <a:buAutoNum type="arabicPeriod"/>
            </a:pPr>
            <a:endParaRPr lang="ru-RU" dirty="0">
              <a:latin typeface="Century Gothic" panose="020B0502020202020204" pitchFamily="34" charset="0"/>
            </a:endParaRPr>
          </a:p>
          <a:p>
            <a:pPr marL="342900" indent="-342900">
              <a:buClr>
                <a:srgbClr val="EA7C1D"/>
              </a:buClr>
              <a:buSzPct val="150000"/>
              <a:buFont typeface="+mj-lt"/>
              <a:buAutoNum type="arabicPeriod"/>
            </a:pPr>
            <a:r>
              <a:rPr lang="ru-RU" dirty="0" smtClean="0">
                <a:latin typeface="Century Gothic" panose="020B0502020202020204" pitchFamily="34" charset="0"/>
              </a:rPr>
              <a:t>Если вы понимаете как реализовать ТЗ и у вас есть команда, то подтвердите ваш интерес еще раз</a:t>
            </a:r>
          </a:p>
          <a:p>
            <a:pPr marL="342900" indent="-342900">
              <a:buClr>
                <a:srgbClr val="EA7C1D"/>
              </a:buClr>
              <a:buSzPct val="150000"/>
              <a:buFont typeface="+mj-lt"/>
              <a:buAutoNum type="arabicPeriod"/>
            </a:pPr>
            <a:endParaRPr lang="ru-RU" dirty="0">
              <a:latin typeface="Century Gothic" panose="020B0502020202020204" pitchFamily="34" charset="0"/>
            </a:endParaRPr>
          </a:p>
          <a:p>
            <a:pPr marL="342900" indent="-342900">
              <a:buClr>
                <a:srgbClr val="EA7C1D"/>
              </a:buClr>
              <a:buSzPct val="150000"/>
              <a:buFont typeface="+mj-lt"/>
              <a:buAutoNum type="arabicPeriod"/>
            </a:pPr>
            <a:r>
              <a:rPr lang="ru-RU" dirty="0" smtClean="0">
                <a:latin typeface="Century Gothic" panose="020B0502020202020204" pitchFamily="34" charset="0"/>
              </a:rPr>
              <a:t>Мы начинаем совместно готовить </a:t>
            </a:r>
            <a:r>
              <a:rPr lang="ru-RU" dirty="0" smtClean="0">
                <a:latin typeface="Century Gothic" panose="020B0502020202020204" pitchFamily="34" charset="0"/>
              </a:rPr>
              <a:t>заявку (руководитель проекта – ответственный за техническое задание и решение о цене, проектный офис – за остальную часть заявки)</a:t>
            </a:r>
            <a:endParaRPr lang="ru-RU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53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-23066" y="150010"/>
            <a:ext cx="12215066" cy="1007457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latin typeface="Century Gothic" panose="020B0502020202020204" pitchFamily="34" charset="0"/>
              </a:rPr>
              <a:t>Участие в тендерах (2)</a:t>
            </a:r>
            <a:endParaRPr lang="ru-RU" sz="4000" dirty="0">
              <a:latin typeface="Century Gothic" panose="020B0502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7413" y="1049745"/>
            <a:ext cx="6449201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EA7C1D"/>
              </a:buClr>
              <a:buSzPct val="300000"/>
            </a:pPr>
            <a:r>
              <a:rPr lang="ru-RU" sz="1900" b="1" dirty="0" smtClean="0">
                <a:latin typeface="Century Gothic" panose="020B0502020202020204" pitchFamily="34" charset="0"/>
              </a:rPr>
              <a:t>Если вам нужна помощь в оформлении заявки на </a:t>
            </a:r>
          </a:p>
          <a:p>
            <a:pPr>
              <a:buClr>
                <a:srgbClr val="EA7C1D"/>
              </a:buClr>
              <a:buSzPct val="300000"/>
            </a:pPr>
            <a:r>
              <a:rPr lang="ru-RU" sz="1900" b="1" dirty="0" smtClean="0">
                <a:latin typeface="Century Gothic" panose="020B0502020202020204" pitchFamily="34" charset="0"/>
              </a:rPr>
              <a:t>тендер, который вы нашли самостоятельно</a:t>
            </a:r>
            <a:endParaRPr lang="ru-RU" sz="1900" b="1" dirty="0">
              <a:latin typeface="Century Gothic" panose="020B0502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7413" y="1985355"/>
            <a:ext cx="861692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EA7C1D"/>
              </a:buClr>
              <a:buSzPct val="150000"/>
              <a:buFont typeface="+mj-lt"/>
              <a:buAutoNum type="arabicPeriod"/>
            </a:pPr>
            <a:r>
              <a:rPr lang="ru-RU" dirty="0" smtClean="0">
                <a:latin typeface="Century Gothic" panose="020B0502020202020204" pitchFamily="34" charset="0"/>
              </a:rPr>
              <a:t>Сообщите в проектный офис и пришлите ссылку на конкурс</a:t>
            </a:r>
          </a:p>
          <a:p>
            <a:pPr marL="342900" indent="-342900">
              <a:buClr>
                <a:srgbClr val="EA7C1D"/>
              </a:buClr>
              <a:buSzPct val="150000"/>
              <a:buFont typeface="+mj-lt"/>
              <a:buAutoNum type="arabicPeriod"/>
            </a:pPr>
            <a:endParaRPr lang="ru-RU" dirty="0">
              <a:latin typeface="Century Gothic" panose="020B0502020202020204" pitchFamily="34" charset="0"/>
            </a:endParaRPr>
          </a:p>
          <a:p>
            <a:pPr marL="342900" indent="-342900">
              <a:buClr>
                <a:srgbClr val="EA7C1D"/>
              </a:buClr>
              <a:buSzPct val="150000"/>
              <a:buFont typeface="+mj-lt"/>
              <a:buAutoNum type="arabicPeriod"/>
            </a:pPr>
            <a:r>
              <a:rPr lang="ru-RU" dirty="0" smtClean="0">
                <a:latin typeface="Century Gothic" panose="020B0502020202020204" pitchFamily="34" charset="0"/>
              </a:rPr>
              <a:t>Мы оцениваем, успеваем ли подать заявку (на перевод обеспечения, например, требуется три дня)</a:t>
            </a:r>
          </a:p>
          <a:p>
            <a:pPr marL="342900" indent="-342900">
              <a:buClr>
                <a:srgbClr val="EA7C1D"/>
              </a:buClr>
              <a:buSzPct val="150000"/>
              <a:buFont typeface="+mj-lt"/>
              <a:buAutoNum type="arabicPeriod"/>
            </a:pPr>
            <a:endParaRPr lang="ru-RU" dirty="0">
              <a:latin typeface="Century Gothic" panose="020B0502020202020204" pitchFamily="34" charset="0"/>
            </a:endParaRPr>
          </a:p>
          <a:p>
            <a:pPr marL="342900" indent="-342900">
              <a:buClr>
                <a:srgbClr val="EA7C1D"/>
              </a:buClr>
              <a:buSzPct val="150000"/>
              <a:buFont typeface="+mj-lt"/>
              <a:buAutoNum type="arabicPeriod"/>
            </a:pPr>
            <a:r>
              <a:rPr lang="ru-RU" dirty="0" smtClean="0">
                <a:latin typeface="Century Gothic" panose="020B0502020202020204" pitchFamily="34" charset="0"/>
              </a:rPr>
              <a:t>Начинаем совместно готовить </a:t>
            </a:r>
            <a:r>
              <a:rPr lang="ru-RU" dirty="0">
                <a:latin typeface="Century Gothic" panose="020B0502020202020204" pitchFamily="34" charset="0"/>
              </a:rPr>
              <a:t>заявку (руководитель проекта – ответственный за техническое задание и решение о цене, проектный офис – за остальную часть заявки</a:t>
            </a:r>
            <a:r>
              <a:rPr lang="ru-RU" dirty="0" smtClean="0">
                <a:latin typeface="Century Gothic" panose="020B0502020202020204" pitchFamily="34" charset="0"/>
              </a:rPr>
              <a:t>)</a:t>
            </a:r>
            <a:endParaRPr lang="ru-RU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849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90688"/>
            <a:ext cx="10515600" cy="1325563"/>
          </a:xfrm>
        </p:spPr>
        <p:txBody>
          <a:bodyPr>
            <a:normAutofit/>
          </a:bodyPr>
          <a:lstStyle/>
          <a:p>
            <a:r>
              <a:rPr lang="ru-RU" sz="3800" b="1" dirty="0" smtClean="0"/>
              <a:t>Процедура оформления  заявки на грант</a:t>
            </a:r>
            <a:endParaRPr lang="ru-RU" sz="3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1560389"/>
              </p:ext>
            </p:extLst>
          </p:nvPr>
        </p:nvGraphicFramePr>
        <p:xfrm>
          <a:off x="804220" y="2119856"/>
          <a:ext cx="111746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smtClean="0"/>
              <a:t>Работа с ГРАНТАМИ</a:t>
            </a:r>
            <a:endParaRPr lang="ru-RU" b="1" dirty="0"/>
          </a:p>
        </p:txBody>
      </p:sp>
      <p:sp>
        <p:nvSpPr>
          <p:cNvPr id="3" name="Овал 2"/>
          <p:cNvSpPr/>
          <p:nvPr/>
        </p:nvSpPr>
        <p:spPr>
          <a:xfrm>
            <a:off x="838200" y="5353291"/>
            <a:ext cx="2703653" cy="1504709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210782" y="5386085"/>
            <a:ext cx="2703653" cy="1504709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9275180" y="5386086"/>
            <a:ext cx="2703653" cy="1504709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1041722" y="4907666"/>
            <a:ext cx="421511" cy="601884"/>
          </a:xfrm>
          <a:prstGeom prst="downArrow">
            <a:avLst/>
          </a:prstGeom>
          <a:solidFill>
            <a:schemeClr val="tx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9487865" y="4907666"/>
            <a:ext cx="421511" cy="601884"/>
          </a:xfrm>
          <a:prstGeom prst="downArrow">
            <a:avLst/>
          </a:prstGeom>
          <a:solidFill>
            <a:schemeClr val="tx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510277" y="4907666"/>
            <a:ext cx="421511" cy="601884"/>
          </a:xfrm>
          <a:prstGeom prst="downArrow">
            <a:avLst/>
          </a:prstGeom>
          <a:solidFill>
            <a:schemeClr val="tx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044132" y="5583610"/>
            <a:ext cx="22917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Предоставление информации об актуальных конкурсах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510277" y="5583610"/>
            <a:ext cx="21360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Консультирование по вопросам заполнения форм заявки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9487865" y="5600008"/>
            <a:ext cx="23067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Визирование на факультете и в ректорате, передача заявки в фонд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022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4603" y="3612355"/>
            <a:ext cx="11584172" cy="275793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Печатная версия заявки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4603" y="1690688"/>
            <a:ext cx="11584172" cy="467959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После заполнения всех форм в электронном виде, заявка отправляется на </a:t>
            </a:r>
            <a:r>
              <a:rPr lang="ru-RU" sz="24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регистрацию в фонд </a:t>
            </a:r>
            <a:r>
              <a:rPr lang="ru-RU" sz="2400" i="1" dirty="0" smtClean="0"/>
              <a:t>, далее </a:t>
            </a:r>
            <a:r>
              <a:rPr lang="ru-RU" sz="2400" dirty="0" smtClean="0"/>
              <a:t>ей будет  </a:t>
            </a:r>
            <a:r>
              <a:rPr lang="ru-RU" sz="24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присвоен </a:t>
            </a:r>
            <a:r>
              <a:rPr lang="ru-RU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номер, и у руководителя появятся версия для печати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На печатной версии должны появится </a:t>
            </a:r>
            <a:r>
              <a:rPr lang="ru-RU" sz="24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заверенные подписи </a:t>
            </a:r>
            <a:r>
              <a:rPr lang="ru-RU" sz="2400" dirty="0"/>
              <a:t>основных исполнителей и руководителя, а также их </a:t>
            </a:r>
            <a:r>
              <a:rPr lang="ru-RU" sz="24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паспортные </a:t>
            </a:r>
            <a:r>
              <a:rPr lang="ru-RU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данные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На странице со сметой </a:t>
            </a:r>
            <a:r>
              <a:rPr lang="ru-RU" sz="2400" dirty="0" smtClean="0"/>
              <a:t>–</a:t>
            </a:r>
            <a:r>
              <a:rPr lang="en-US" sz="2400" dirty="0" smtClean="0"/>
              <a:t> </a:t>
            </a:r>
            <a:r>
              <a:rPr lang="ru-RU" sz="2400" dirty="0" smtClean="0"/>
              <a:t>согласование с ПФО, </a:t>
            </a:r>
            <a:r>
              <a:rPr lang="ru-RU" sz="24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виза главного бухгалтера </a:t>
            </a:r>
            <a:r>
              <a:rPr lang="ru-RU" sz="2400" dirty="0"/>
              <a:t>Дорошиной Т.А. (</a:t>
            </a:r>
            <a:r>
              <a:rPr lang="ru-RU" sz="2400" dirty="0" err="1"/>
              <a:t>каб</a:t>
            </a:r>
            <a:r>
              <a:rPr lang="ru-RU" sz="2400" dirty="0"/>
              <a:t>. 611</a:t>
            </a:r>
            <a:r>
              <a:rPr lang="ru-RU" sz="24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На титульной странице -  </a:t>
            </a:r>
            <a:r>
              <a:rPr lang="ru-RU" sz="24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виза декана </a:t>
            </a:r>
            <a:r>
              <a:rPr lang="ru-RU" sz="2400" dirty="0" err="1" smtClean="0"/>
              <a:t>Аузана</a:t>
            </a:r>
            <a:r>
              <a:rPr lang="ru-RU" sz="2400" dirty="0" smtClean="0"/>
              <a:t> А.А. (зам. декана по науке)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Далее заявка передается на </a:t>
            </a:r>
            <a:r>
              <a:rPr lang="ru-RU" sz="24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подпись в ректорат </a:t>
            </a:r>
            <a:r>
              <a:rPr lang="ru-RU" sz="2400" dirty="0" smtClean="0"/>
              <a:t>Федянину А.А. (</a:t>
            </a:r>
            <a:r>
              <a:rPr lang="ru-RU" sz="2400" dirty="0" err="1" smtClean="0"/>
              <a:t>каб</a:t>
            </a:r>
            <a:r>
              <a:rPr lang="ru-RU" sz="2400" dirty="0" smtClean="0"/>
              <a:t>. 1011 ГЗ)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Печатная версия заявки должна попасть в Фонд в установленные сроки (конверт А4 с указанием номера заявки, фамилией руководителя и организации)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7205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Сопровождение ГРАНТА</a:t>
            </a:r>
            <a:endParaRPr lang="ru-RU" b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066279846"/>
              </p:ext>
            </p:extLst>
          </p:nvPr>
        </p:nvGraphicFramePr>
        <p:xfrm>
          <a:off x="208344" y="1469985"/>
          <a:ext cx="11620982" cy="3831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1013749" y="50316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smtClean="0"/>
              <a:t>Отчетность по ГРАНТАМ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862933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3364</TotalTime>
  <Words>538</Words>
  <Application>Microsoft Office PowerPoint</Application>
  <PresentationFormat>Произвольный</PresentationFormat>
  <Paragraphs>76</Paragraphs>
  <Slides>9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think-cell Slide</vt:lpstr>
      <vt:lpstr>Проектный офис. Основные задачи и порядок взаимодействия</vt:lpstr>
      <vt:lpstr>Направления деятельности</vt:lpstr>
      <vt:lpstr>Раздел на сайте факультета </vt:lpstr>
      <vt:lpstr>Работа с контрактами</vt:lpstr>
      <vt:lpstr>Участие в тендерах (1)</vt:lpstr>
      <vt:lpstr>Участие в тендерах (2)</vt:lpstr>
      <vt:lpstr>Процедура оформления  заявки на грант</vt:lpstr>
      <vt:lpstr>Печатная версия заявки</vt:lpstr>
      <vt:lpstr>Сопровождение ГРАНТА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итогах приемной кампании-2015 и основных задачах на 2015/2016 учебный год</dc:title>
  <dc:creator>Анна Богомолова</dc:creator>
  <cp:lastModifiedBy>User</cp:lastModifiedBy>
  <cp:revision>153</cp:revision>
  <cp:lastPrinted>2015-09-03T11:07:49Z</cp:lastPrinted>
  <dcterms:created xsi:type="dcterms:W3CDTF">2015-08-31T08:24:48Z</dcterms:created>
  <dcterms:modified xsi:type="dcterms:W3CDTF">2016-09-28T11:26:46Z</dcterms:modified>
</cp:coreProperties>
</file>