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6" r:id="rId11"/>
    <p:sldId id="267" r:id="rId12"/>
    <p:sldId id="272" r:id="rId13"/>
    <p:sldId id="271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Туристический поток ЮФО</c:v>
                </c:pt>
              </c:strCache>
            </c:strRef>
          </c:tx>
          <c:dLbls>
            <c:showPercent val="1"/>
          </c:dLbls>
          <c:cat>
            <c:strRef>
              <c:f>Лист1!$A$2:$A$5</c:f>
              <c:strCache>
                <c:ptCount val="4"/>
                <c:pt idx="0">
                  <c:v>Краснодарский край </c:v>
                </c:pt>
                <c:pt idx="1">
                  <c:v>Ростовская область</c:v>
                </c:pt>
                <c:pt idx="2">
                  <c:v>Волгоградская область </c:v>
                </c:pt>
                <c:pt idx="3">
                  <c:v>Другие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86</c:v>
                </c:pt>
                <c:pt idx="1">
                  <c:v>6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Виды туризма Ростовской области</c:v>
                </c:pt>
              </c:strCache>
            </c:strRef>
          </c:tx>
          <c:dLbls>
            <c:showPercent val="1"/>
          </c:dLbls>
          <c:cat>
            <c:strRef>
              <c:f>Лист1!$A$2:$A$6</c:f>
              <c:strCache>
                <c:ptCount val="4"/>
                <c:pt idx="0">
                  <c:v>Деловой туризм</c:v>
                </c:pt>
                <c:pt idx="1">
                  <c:v>Культурно-познавательный</c:v>
                </c:pt>
                <c:pt idx="2">
                  <c:v>Событийный</c:v>
                </c:pt>
                <c:pt idx="3">
                  <c:v>Другие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45</c:v>
                </c:pt>
                <c:pt idx="1">
                  <c:v>17</c:v>
                </c:pt>
                <c:pt idx="2">
                  <c:v>15</c:v>
                </c:pt>
                <c:pt idx="3">
                  <c:v>23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16" y="2000240"/>
            <a:ext cx="8429684" cy="167164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Перспективы развития туризма Ростовской области в условиях формирования туристических кластеров в ЮФО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43570" y="5929330"/>
            <a:ext cx="2828900" cy="642942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Шевченко Анна </a:t>
            </a:r>
          </a:p>
        </p:txBody>
      </p:sp>
      <p:pic>
        <p:nvPicPr>
          <p:cNvPr id="4" name="Рисунок 3" descr="карта юфо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3929066"/>
            <a:ext cx="2613821" cy="249958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  <a:reflection blurRad="12700" stA="30000" endPos="30000" dist="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15362" name="Picture 2" descr="http://institutional.narod.ru/sfedu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3786190"/>
            <a:ext cx="2177587" cy="2057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857364"/>
            <a:ext cx="89297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2400" b="1" dirty="0" smtClean="0"/>
              <a:t>1.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Большая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подкова </a:t>
            </a:r>
            <a:r>
              <a:rPr lang="ru-RU" sz="2400" dirty="0" smtClean="0"/>
              <a:t>г</a:t>
            </a:r>
            <a:r>
              <a:rPr lang="ru-RU" sz="2400" dirty="0" smtClean="0"/>
              <a:t>. Таганрог – г. Ростов-на-Дону – г. Новочеркасск – г. Шахты – г. Белую Калитву – г. Каменск-Шахтинский – г. Миллерово – ст. Вёшенскую – г. Морозовск – г. Цимлянск – ст. Романовскую – г. Константиновск – г. </a:t>
            </a:r>
            <a:r>
              <a:rPr lang="ru-RU" sz="2400" dirty="0" smtClean="0"/>
              <a:t>Азов</a:t>
            </a:r>
            <a:endParaRPr lang="ru-RU" sz="2400" dirty="0" smtClean="0"/>
          </a:p>
          <a:p>
            <a:pPr marL="342900" indent="-342900"/>
            <a:r>
              <a:rPr lang="ru-RU" sz="2400" dirty="0" smtClean="0"/>
              <a:t> </a:t>
            </a:r>
          </a:p>
          <a:p>
            <a:pPr marL="342900" indent="-342900"/>
            <a:r>
              <a:rPr lang="ru-RU" sz="2400" b="1" dirty="0" smtClean="0"/>
              <a:t>2.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Средняя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подкова </a:t>
            </a:r>
            <a:r>
              <a:rPr lang="ru-RU" sz="2400" dirty="0" smtClean="0"/>
              <a:t>г. Таганрог – г. Ростов-на-Дону – ст. Раздорская – ст. </a:t>
            </a:r>
            <a:r>
              <a:rPr lang="ru-RU" sz="2400" dirty="0" err="1" smtClean="0"/>
              <a:t>Кочетовская</a:t>
            </a:r>
            <a:r>
              <a:rPr lang="ru-RU" sz="2400" dirty="0" smtClean="0"/>
              <a:t> – г. </a:t>
            </a:r>
            <a:r>
              <a:rPr lang="ru-RU" sz="2400" dirty="0" err="1" smtClean="0"/>
              <a:t>Семикаракорск</a:t>
            </a:r>
            <a:r>
              <a:rPr lang="ru-RU" sz="2400" dirty="0" smtClean="0"/>
              <a:t> – Веселый – г. Пролетарск – г. Сальск – пос. Целина – г. Зерноград – г. </a:t>
            </a:r>
            <a:r>
              <a:rPr lang="ru-RU" sz="2400" dirty="0" smtClean="0"/>
              <a:t>Азов</a:t>
            </a:r>
            <a:endParaRPr lang="ru-RU" sz="2400" dirty="0" smtClean="0"/>
          </a:p>
          <a:p>
            <a:pPr marL="342900" indent="-342900"/>
            <a:r>
              <a:rPr lang="ru-RU" sz="2400" dirty="0" smtClean="0"/>
              <a:t> </a:t>
            </a:r>
          </a:p>
          <a:p>
            <a:pPr marL="342900" indent="-342900"/>
            <a:r>
              <a:rPr lang="ru-RU" sz="2400" b="1" dirty="0" smtClean="0"/>
              <a:t>3.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Малая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подкова </a:t>
            </a:r>
            <a:r>
              <a:rPr lang="ru-RU" sz="2400" dirty="0" smtClean="0"/>
              <a:t>г. Таганрог – г. Танаис – г. Ростов-на-Дону – г. Новочеркасск – г. </a:t>
            </a:r>
            <a:r>
              <a:rPr lang="ru-RU" sz="2400" dirty="0" err="1" smtClean="0"/>
              <a:t>Старочеркасск</a:t>
            </a:r>
            <a:r>
              <a:rPr lang="ru-RU" sz="2400" dirty="0" smtClean="0"/>
              <a:t> – г. </a:t>
            </a:r>
            <a:r>
              <a:rPr lang="ru-RU" sz="2400" dirty="0" smtClean="0"/>
              <a:t>Азов</a:t>
            </a:r>
            <a:endParaRPr lang="ru-RU" sz="2400" dirty="0" smtClean="0"/>
          </a:p>
          <a:p>
            <a:pPr marL="342900" indent="-342900"/>
            <a:endParaRPr lang="ru-RU" sz="24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64305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Маршрут </a:t>
            </a:r>
            <a:br>
              <a:rPr lang="ru-RU" dirty="0" smtClean="0"/>
            </a:br>
            <a:r>
              <a:rPr lang="ru-RU" dirty="0" smtClean="0"/>
              <a:t>"</a:t>
            </a:r>
            <a:r>
              <a:rPr lang="ru-RU" dirty="0" smtClean="0"/>
              <a:t>Серебряная подкова Дона"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Специализации районов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smtClean="0"/>
              <a:t>сфере туризма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/>
              <a:t>Пляжный туризм (Приазовский район); </a:t>
            </a:r>
          </a:p>
          <a:p>
            <a:r>
              <a:rPr lang="ru-RU" sz="2800" dirty="0" smtClean="0"/>
              <a:t>Оздоровительный (</a:t>
            </a:r>
            <a:r>
              <a:rPr lang="ru-RU" sz="2800" dirty="0" err="1" smtClean="0"/>
              <a:t>Вешенский</a:t>
            </a:r>
            <a:r>
              <a:rPr lang="ru-RU" sz="2800" dirty="0" smtClean="0"/>
              <a:t>, Донецкий районы); </a:t>
            </a:r>
          </a:p>
          <a:p>
            <a:r>
              <a:rPr lang="ru-RU" sz="2800" dirty="0" smtClean="0"/>
              <a:t>Экологический (</a:t>
            </a:r>
            <a:r>
              <a:rPr lang="ru-RU" sz="2800" dirty="0" err="1" smtClean="0"/>
              <a:t>Цимлянский</a:t>
            </a:r>
            <a:r>
              <a:rPr lang="en-US" sz="2800" dirty="0" smtClean="0"/>
              <a:t>, </a:t>
            </a:r>
            <a:r>
              <a:rPr lang="ru-RU" sz="2800" dirty="0" smtClean="0"/>
              <a:t>Семикаракорский);</a:t>
            </a:r>
            <a:endParaRPr lang="ru-RU" sz="2800" dirty="0" smtClean="0"/>
          </a:p>
          <a:p>
            <a:r>
              <a:rPr lang="ru-RU" sz="2800" dirty="0" smtClean="0"/>
              <a:t> Культурно-познавательный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(</a:t>
            </a:r>
            <a:r>
              <a:rPr lang="ru-RU" sz="2800" dirty="0" err="1" smtClean="0"/>
              <a:t>Вешенский</a:t>
            </a:r>
            <a:r>
              <a:rPr lang="ru-RU" sz="2800" dirty="0" smtClean="0"/>
              <a:t>, Донецкий,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Приазовский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Деловой туризм </a:t>
            </a:r>
          </a:p>
          <a:p>
            <a:pPr>
              <a:buNone/>
            </a:pPr>
            <a:r>
              <a:rPr lang="ru-RU" sz="2800" dirty="0" smtClean="0"/>
              <a:t>(г. Ростов-на-Дону)</a:t>
            </a:r>
            <a:endParaRPr lang="ru-RU" sz="2800" dirty="0"/>
          </a:p>
        </p:txBody>
      </p:sp>
      <p:pic>
        <p:nvPicPr>
          <p:cNvPr id="4" name="Picture 3" descr="Общая карта-схема (зелена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3500438"/>
            <a:ext cx="3375116" cy="317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599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Кластерная </a:t>
            </a:r>
            <a:r>
              <a:rPr lang="ru-RU" dirty="0" smtClean="0"/>
              <a:t>политика позволит создать дополнительные связи между районами и повысить качество туристических услуг;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Кластерная </a:t>
            </a:r>
            <a:r>
              <a:rPr lang="ru-RU" dirty="0" smtClean="0"/>
              <a:t>политика позволит объединить </a:t>
            </a:r>
            <a:r>
              <a:rPr lang="ru-RU" dirty="0" smtClean="0"/>
              <a:t>предприятия, организации, и институты, которые причастны к туризму </a:t>
            </a:r>
            <a:r>
              <a:rPr lang="ru-RU" dirty="0" smtClean="0"/>
              <a:t>на </a:t>
            </a:r>
            <a:r>
              <a:rPr lang="ru-RU" dirty="0" smtClean="0"/>
              <a:t>территории. </a:t>
            </a: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286256"/>
            <a:ext cx="8429684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 algn="ctr">
              <a:buNone/>
            </a:pPr>
            <a:r>
              <a:rPr lang="ru-RU" sz="2800" dirty="0" smtClean="0"/>
              <a:t>При реализации кластерной политики целесообразно обратить особое внимание на предприятия малого и среднего бизнеса, связанные с туризмом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571612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pic>
        <p:nvPicPr>
          <p:cNvPr id="2050" name="Picture 2" descr="http://institutional.narod.ru/sfedu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500438"/>
            <a:ext cx="2933700" cy="2771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Стратегия социально-экономического развития Южного федерального округа на период до 2020 года </a:t>
            </a:r>
            <a:r>
              <a:rPr lang="ru-RU" dirty="0" smtClean="0">
                <a:sym typeface="Symbol"/>
              </a:rPr>
              <a:t></a:t>
            </a:r>
            <a:r>
              <a:rPr lang="ru-RU" dirty="0" smtClean="0"/>
              <a:t>Электронный ресурс</a:t>
            </a:r>
            <a:r>
              <a:rPr lang="ru-RU" dirty="0" smtClean="0">
                <a:sym typeface="Symbol"/>
              </a:rPr>
              <a:t></a:t>
            </a:r>
            <a:r>
              <a:rPr lang="ru-RU" dirty="0" smtClean="0"/>
              <a:t> // Режим доступа:  http://www.consultant.ru/document/cons_doc_LAW_119398/?frame=1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Стратегия социально-экономического развития Ростовской области на период до 2020 года </a:t>
            </a:r>
            <a:r>
              <a:rPr lang="ru-RU" dirty="0" smtClean="0">
                <a:sym typeface="Symbol"/>
              </a:rPr>
              <a:t></a:t>
            </a:r>
            <a:r>
              <a:rPr lang="ru-RU" dirty="0" smtClean="0"/>
              <a:t>Электронный ресурс</a:t>
            </a:r>
            <a:r>
              <a:rPr lang="ru-RU" dirty="0" smtClean="0">
                <a:sym typeface="Symbol"/>
              </a:rPr>
              <a:t></a:t>
            </a:r>
            <a:r>
              <a:rPr lang="ru-RU" dirty="0" smtClean="0"/>
              <a:t> // Режим доступа:  http://www.donland.ru/Default.aspx?pageid=85416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Краткая отчетная информация о работе отдела развития туризма департамента инвестиций и предпринимательства Ростовской области за 7 месяцев 2013 года </a:t>
            </a:r>
            <a:r>
              <a:rPr lang="ru-RU" dirty="0" smtClean="0">
                <a:sym typeface="Symbol"/>
              </a:rPr>
              <a:t></a:t>
            </a:r>
            <a:r>
              <a:rPr lang="ru-RU" dirty="0" smtClean="0"/>
              <a:t>Электронный ресурс</a:t>
            </a:r>
            <a:r>
              <a:rPr lang="ru-RU" dirty="0" smtClean="0">
                <a:sym typeface="Symbol"/>
              </a:rPr>
              <a:t></a:t>
            </a:r>
            <a:r>
              <a:rPr lang="ru-RU" dirty="0" smtClean="0"/>
              <a:t> // Режим доступа:  http://www.dontourism.ru/StaticTexts.aspx?id=itogi_i_otchety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Портер Майкл Э. Конкуренция : Пер. с англ. – М. : Издательский дом Вильямс, 2005. – 608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Южное инвестиционное агентство </a:t>
            </a:r>
            <a:r>
              <a:rPr lang="ru-RU" dirty="0" smtClean="0">
                <a:sym typeface="Symbol"/>
              </a:rPr>
              <a:t></a:t>
            </a:r>
            <a:r>
              <a:rPr lang="ru-RU" dirty="0" smtClean="0"/>
              <a:t>Электронный ресурс</a:t>
            </a:r>
            <a:r>
              <a:rPr lang="ru-RU" dirty="0" smtClean="0">
                <a:sym typeface="Symbol"/>
              </a:rPr>
              <a:t></a:t>
            </a:r>
            <a:r>
              <a:rPr lang="ru-RU" dirty="0" smtClean="0"/>
              <a:t> // Режим доступа:  http://www.invest-yug.ru/climat/rostov/Turizm/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Определимся с понятиями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289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b="1" u="sng" dirty="0" smtClean="0"/>
              <a:t>Кластер</a:t>
            </a:r>
            <a:r>
              <a:rPr lang="ru-RU" sz="2600" dirty="0" smtClean="0"/>
              <a:t>- </a:t>
            </a:r>
            <a:r>
              <a:rPr lang="ru-RU" sz="2600" dirty="0" smtClean="0"/>
              <a:t>сконцентрированная по географическому</a:t>
            </a:r>
          </a:p>
          <a:p>
            <a:pPr algn="ctr">
              <a:buNone/>
            </a:pPr>
            <a:r>
              <a:rPr lang="ru-RU" sz="2600" dirty="0" smtClean="0"/>
              <a:t>признаку группа взаимосвязанных компаний,</a:t>
            </a:r>
          </a:p>
          <a:p>
            <a:pPr algn="ctr">
              <a:buNone/>
            </a:pPr>
            <a:r>
              <a:rPr lang="ru-RU" sz="2600" dirty="0" smtClean="0"/>
              <a:t>специализированных поставщиков, фирм в</a:t>
            </a:r>
          </a:p>
          <a:p>
            <a:pPr algn="ctr">
              <a:buNone/>
            </a:pPr>
            <a:r>
              <a:rPr lang="ru-RU" sz="2600" dirty="0" smtClean="0"/>
              <a:t>соответствующих отраслях, а также связанных с их</a:t>
            </a:r>
          </a:p>
          <a:p>
            <a:pPr algn="ctr">
              <a:buNone/>
            </a:pPr>
            <a:r>
              <a:rPr lang="ru-RU" sz="2600" dirty="0" smtClean="0"/>
              <a:t>деятельностью организаций, участвующих в процессе</a:t>
            </a:r>
          </a:p>
          <a:p>
            <a:pPr algn="ctr">
              <a:buNone/>
            </a:pPr>
            <a:r>
              <a:rPr lang="ru-RU" sz="2600" dirty="0" smtClean="0"/>
              <a:t>создания добавочной стоимости</a:t>
            </a:r>
          </a:p>
          <a:p>
            <a:pPr algn="ctr">
              <a:buNone/>
            </a:pPr>
            <a:endParaRPr lang="ru-RU" sz="2800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14282" y="6143644"/>
            <a:ext cx="84233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Портер Майкл Э. Конкуренция : Пер. с англ. – М. : Издательский дом Вильямс, 2005. – 608 с.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43050"/>
            <a:ext cx="8229600" cy="38576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Туристический </a:t>
            </a:r>
            <a:r>
              <a:rPr lang="ru-RU" b="1" dirty="0" smtClean="0"/>
              <a:t>кластер </a:t>
            </a:r>
            <a:r>
              <a:rPr lang="ru-RU" sz="2800" dirty="0" smtClean="0"/>
              <a:t>- ко</a:t>
            </a:r>
            <a:r>
              <a:rPr lang="ru-RU" sz="2600" dirty="0" smtClean="0"/>
              <a:t>мплекс </a:t>
            </a:r>
            <a:r>
              <a:rPr lang="ru-RU" sz="2600" dirty="0" smtClean="0"/>
              <a:t>сосредоточенных </a:t>
            </a:r>
            <a:r>
              <a:rPr lang="ru-RU" sz="2600" dirty="0" smtClean="0"/>
              <a:t>в рамках ограниченной территории </a:t>
            </a:r>
            <a:r>
              <a:rPr lang="ru-RU" sz="2600" dirty="0" smtClean="0"/>
              <a:t>предприятий и организаций, </a:t>
            </a:r>
            <a:r>
              <a:rPr lang="ru-RU" sz="2600" dirty="0" smtClean="0"/>
              <a:t>занимающихся разработкой</a:t>
            </a:r>
            <a:r>
              <a:rPr lang="ru-RU" sz="2600" dirty="0" smtClean="0"/>
              <a:t>, формированием, продвижением </a:t>
            </a:r>
            <a:r>
              <a:rPr lang="ru-RU" sz="2600" dirty="0" smtClean="0"/>
              <a:t>и реализацией </a:t>
            </a:r>
            <a:r>
              <a:rPr lang="ru-RU" sz="2600" dirty="0" err="1" smtClean="0"/>
              <a:t>турпродукта</a:t>
            </a:r>
            <a:r>
              <a:rPr lang="ru-RU" sz="2600" dirty="0" smtClean="0"/>
              <a:t>, а также деятельностью</a:t>
            </a:r>
            <a:r>
              <a:rPr lang="ru-RU" sz="2600" dirty="0" smtClean="0"/>
              <a:t>, смежной </a:t>
            </a:r>
            <a:r>
              <a:rPr lang="ru-RU" sz="2600" dirty="0" smtClean="0"/>
              <a:t>с туризмом и рекреационными услугами</a:t>
            </a:r>
          </a:p>
          <a:p>
            <a:pPr algn="ctr"/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Определимся с понятиями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2214554"/>
          <a:ext cx="5472122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Туризм в ЮФО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072198" y="1785926"/>
            <a:ext cx="2507161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Более 8,6 млн. </a:t>
            </a:r>
          </a:p>
          <a:p>
            <a:pPr algn="ctr"/>
            <a:r>
              <a:rPr lang="ru-RU" sz="2800" dirty="0" smtClean="0"/>
              <a:t>туристов в год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Кластерные </a:t>
            </a:r>
            <a:r>
              <a:rPr lang="ru-RU" dirty="0" smtClean="0"/>
              <a:t>проекты в сфере туризма в ЮФО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1435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1.  Горнолыжный курорт </a:t>
            </a:r>
            <a:r>
              <a:rPr lang="ru-RU" dirty="0" err="1" smtClean="0"/>
              <a:t>Лагонаки</a:t>
            </a:r>
            <a:r>
              <a:rPr lang="ru-RU" dirty="0" smtClean="0"/>
              <a:t> в республике </a:t>
            </a:r>
            <a:r>
              <a:rPr lang="ru-RU" dirty="0" smtClean="0"/>
              <a:t>Адыгея</a:t>
            </a:r>
            <a:r>
              <a:rPr lang="ru-RU" dirty="0" smtClean="0"/>
              <a:t>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2. </a:t>
            </a:r>
            <a:r>
              <a:rPr lang="ru-RU" dirty="0" smtClean="0"/>
              <a:t>Туристско-рекреационный кластер </a:t>
            </a:r>
            <a:r>
              <a:rPr lang="ru-RU" dirty="0" smtClean="0"/>
              <a:t>"Бальнеологический  комплекс "Эльтон" в Волгоградской </a:t>
            </a:r>
            <a:r>
              <a:rPr lang="ru-RU" dirty="0" smtClean="0"/>
              <a:t>области;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3. </a:t>
            </a:r>
            <a:r>
              <a:rPr lang="ru-RU" dirty="0" smtClean="0"/>
              <a:t>Туристско-рекреационный кластер </a:t>
            </a:r>
            <a:r>
              <a:rPr lang="ru-RU" dirty="0" smtClean="0"/>
              <a:t>«</a:t>
            </a:r>
            <a:r>
              <a:rPr lang="ru-RU" dirty="0" err="1" smtClean="0"/>
              <a:t>Абрау-Утриш</a:t>
            </a:r>
            <a:r>
              <a:rPr lang="ru-RU" dirty="0" smtClean="0"/>
              <a:t>» (район Новороссийска), а также </a:t>
            </a:r>
            <a:r>
              <a:rPr lang="ru-RU" dirty="0" err="1" smtClean="0"/>
              <a:t>автотуристский</a:t>
            </a:r>
            <a:r>
              <a:rPr lang="ru-RU" dirty="0" smtClean="0"/>
              <a:t> кластер </a:t>
            </a:r>
            <a:r>
              <a:rPr lang="ru-RU" dirty="0" smtClean="0"/>
              <a:t>«Можжевеловая роща» (Геленджик), «</a:t>
            </a:r>
            <a:r>
              <a:rPr lang="ru-RU" dirty="0" err="1" smtClean="0"/>
              <a:t>Лермонтово</a:t>
            </a:r>
            <a:r>
              <a:rPr lang="ru-RU" dirty="0" smtClean="0"/>
              <a:t>» (Туапсинский район) и «Горячий Ключ» в Краснодарском </a:t>
            </a:r>
            <a:r>
              <a:rPr lang="ru-RU" dirty="0" smtClean="0"/>
              <a:t>крае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4. Туристический кластер в Сочи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1500174"/>
          <a:ext cx="6072230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85852" y="428604"/>
            <a:ext cx="7163371" cy="76944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4400" dirty="0" smtClean="0"/>
              <a:t>Туризм в Ростовской области</a:t>
            </a:r>
            <a:endParaRPr lang="ru-RU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14678" y="5214950"/>
            <a:ext cx="5610062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Внутренний </a:t>
            </a:r>
            <a:r>
              <a:rPr lang="ru-RU" sz="2400" dirty="0" smtClean="0"/>
              <a:t>туристский поток в 2012 </a:t>
            </a:r>
            <a:r>
              <a:rPr lang="ru-RU" sz="2400" dirty="0" smtClean="0"/>
              <a:t>году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 smtClean="0"/>
              <a:t>увеличился на 11% и составил </a:t>
            </a:r>
            <a:endParaRPr lang="ru-RU" sz="2400" dirty="0" smtClean="0"/>
          </a:p>
          <a:p>
            <a:pPr algn="ctr"/>
            <a:r>
              <a:rPr lang="ru-RU" sz="2400" dirty="0" smtClean="0"/>
              <a:t>более </a:t>
            </a:r>
            <a:r>
              <a:rPr lang="ru-RU" sz="2400" dirty="0" smtClean="0"/>
              <a:t>1 019 тыс. чел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3"/>
            <a:ext cx="8229600" cy="3500461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Автотуристский</a:t>
            </a:r>
            <a:r>
              <a:rPr lang="ru-RU" dirty="0" smtClean="0"/>
              <a:t> кластер «Всплеск</a:t>
            </a:r>
            <a:r>
              <a:rPr lang="ru-RU" dirty="0" smtClean="0"/>
              <a:t>», </a:t>
            </a:r>
            <a:r>
              <a:rPr lang="ru-RU" dirty="0" smtClean="0"/>
              <a:t>включающий </a:t>
            </a:r>
            <a:r>
              <a:rPr lang="ru-RU" dirty="0" smtClean="0"/>
              <a:t>гостиничный комплекс, крытый лыжный склон и крытый аквапарк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Спортивно-рекреационный кластер в Ростове-на-Дону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Результат: </a:t>
            </a:r>
            <a:r>
              <a:rPr lang="ru-RU" dirty="0" smtClean="0"/>
              <a:t>развитие </a:t>
            </a:r>
            <a:r>
              <a:rPr lang="ru-RU" dirty="0" smtClean="0"/>
              <a:t>спортивного </a:t>
            </a:r>
            <a:r>
              <a:rPr lang="ru-RU" dirty="0" smtClean="0"/>
              <a:t>туризма</a:t>
            </a:r>
          </a:p>
          <a:p>
            <a:pPr>
              <a:buNone/>
            </a:pPr>
            <a:r>
              <a:rPr lang="ru-RU" b="1" dirty="0" smtClean="0"/>
              <a:t>Целевая аудитория: </a:t>
            </a:r>
            <a:r>
              <a:rPr lang="ru-RU" dirty="0" smtClean="0"/>
              <a:t>жители Ростовской</a:t>
            </a:r>
          </a:p>
          <a:p>
            <a:pPr>
              <a:buNone/>
            </a:pPr>
            <a:r>
              <a:rPr lang="ru-RU" dirty="0" smtClean="0"/>
              <a:t>области </a:t>
            </a:r>
            <a:r>
              <a:rPr lang="ru-RU" dirty="0" smtClean="0"/>
              <a:t>и близлежащих </a:t>
            </a:r>
            <a:r>
              <a:rPr lang="ru-RU" dirty="0" smtClean="0"/>
              <a:t>регионов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472518" cy="132343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/>
              <a:t>Проекты </a:t>
            </a:r>
            <a:r>
              <a:rPr lang="ru-RU" sz="4000" dirty="0" smtClean="0"/>
              <a:t>в сфере </a:t>
            </a:r>
            <a:r>
              <a:rPr lang="ru-RU" sz="4000" dirty="0" smtClean="0"/>
              <a:t>туризма</a:t>
            </a:r>
            <a:br>
              <a:rPr lang="ru-RU" sz="4000" dirty="0" smtClean="0"/>
            </a:br>
            <a:r>
              <a:rPr lang="ru-RU" sz="4000" dirty="0" smtClean="0"/>
              <a:t> в Ростовской области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786842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Проблемы , </a:t>
            </a:r>
            <a:r>
              <a:rPr lang="ru-RU" dirty="0" smtClean="0"/>
              <a:t>сдерживающие </a:t>
            </a:r>
            <a:r>
              <a:rPr lang="ru-RU" dirty="0" smtClean="0"/>
              <a:t>развитие туризма Ростовской области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2543180"/>
          </a:xfrm>
        </p:spPr>
        <p:txBody>
          <a:bodyPr/>
          <a:lstStyle/>
          <a:p>
            <a:r>
              <a:rPr lang="ru-RU" dirty="0" smtClean="0"/>
              <a:t>Организационно-методические</a:t>
            </a:r>
          </a:p>
          <a:p>
            <a:r>
              <a:rPr lang="ru-RU" dirty="0" smtClean="0"/>
              <a:t>Уп</a:t>
            </a:r>
            <a:r>
              <a:rPr lang="ru-RU" dirty="0" smtClean="0"/>
              <a:t>равленческие</a:t>
            </a:r>
          </a:p>
          <a:p>
            <a:r>
              <a:rPr lang="ru-RU" dirty="0" smtClean="0"/>
              <a:t> Институциональные</a:t>
            </a:r>
          </a:p>
          <a:p>
            <a:r>
              <a:rPr lang="ru-RU" dirty="0" smtClean="0"/>
              <a:t>Инфраструктурные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64305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Перспективы создания т</a:t>
            </a:r>
            <a:r>
              <a:rPr lang="ru-RU" dirty="0" smtClean="0"/>
              <a:t>уристско-рекреационных районов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Ростовской области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4000528" cy="368618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Вешенский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Донецкий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Приазовский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Цимлянский</a:t>
            </a:r>
            <a:r>
              <a:rPr lang="ru-RU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smtClean="0"/>
              <a:t>Семикаракорский</a:t>
            </a:r>
            <a:endParaRPr lang="ru-RU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smtClean="0"/>
              <a:t>г. Ростов-на-Дону</a:t>
            </a:r>
            <a:endParaRPr lang="ru-RU" dirty="0" smtClean="0"/>
          </a:p>
        </p:txBody>
      </p:sp>
      <p:pic>
        <p:nvPicPr>
          <p:cNvPr id="6146" name="Picture 2" descr="http://img.tourister.ru/files/3/0/3/9/6/7/7/origina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845121"/>
            <a:ext cx="4500594" cy="4441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624</Words>
  <PresentationFormat>Экран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Перспективы развития туризма Ростовской области в условиях формирования туристических кластеров в ЮФО </vt:lpstr>
      <vt:lpstr>Определимся с понятиями </vt:lpstr>
      <vt:lpstr>Определимся с понятиями </vt:lpstr>
      <vt:lpstr>Туризм в ЮФО</vt:lpstr>
      <vt:lpstr>Кластерные проекты в сфере туризма в ЮФО </vt:lpstr>
      <vt:lpstr>Слайд 6</vt:lpstr>
      <vt:lpstr>Проекты в сфере туризма  в Ростовской области</vt:lpstr>
      <vt:lpstr>Проблемы , сдерживающие развитие туризма Ростовской области</vt:lpstr>
      <vt:lpstr>Перспективы создания туристско-рекреационных районов Ростовской области</vt:lpstr>
      <vt:lpstr>Маршрут  "Серебряная подкова Дона"</vt:lpstr>
      <vt:lpstr>Специализации районов  в сфере туризма</vt:lpstr>
      <vt:lpstr>Выводы</vt:lpstr>
      <vt:lpstr>Спасибо за внимание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Перспективы развития туризма Ростовской области в условиях формирования туристических кластеров в ЮФО </dc:title>
  <cp:lastModifiedBy>Birt</cp:lastModifiedBy>
  <cp:revision>18</cp:revision>
  <dcterms:modified xsi:type="dcterms:W3CDTF">2014-04-09T21:44:46Z</dcterms:modified>
</cp:coreProperties>
</file>