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sdx" ContentType="application/vnd.ms-visio.drawing"/>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65" r:id="rId3"/>
    <p:sldId id="266" r:id="rId4"/>
    <p:sldId id="286" r:id="rId5"/>
    <p:sldId id="281" r:id="rId6"/>
    <p:sldId id="283" r:id="rId7"/>
    <p:sldId id="285" r:id="rId8"/>
    <p:sldId id="268" r:id="rId9"/>
    <p:sldId id="271" r:id="rId10"/>
    <p:sldId id="287" r:id="rId11"/>
    <p:sldId id="273" r:id="rId12"/>
    <p:sldId id="272" r:id="rId13"/>
    <p:sldId id="269" r:id="rId14"/>
    <p:sldId id="276" r:id="rId15"/>
    <p:sldId id="280" r:id="rId16"/>
    <p:sldId id="278" r:id="rId17"/>
    <p:sldId id="284" r:id="rId18"/>
    <p:sldId id="258" r:id="rId19"/>
    <p:sldId id="277" r:id="rId20"/>
    <p:sldId id="259" r:id="rId21"/>
    <p:sldId id="260" r:id="rId22"/>
    <p:sldId id="261" r:id="rId23"/>
    <p:sldId id="262" r:id="rId24"/>
    <p:sldId id="275" r:id="rId25"/>
    <p:sldId id="263" r:id="rId2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2" d="100"/>
          <a:sy n="92" d="100"/>
        </p:scale>
        <p:origin x="498"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37100E-25E7-4E6D-B1B9-40739EB2F78F}" type="datetimeFigureOut">
              <a:rPr lang="ru-RU" smtClean="0"/>
              <a:t>08.11.2013</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6EB715-06DD-4E5C-8E9C-7FB26C6A420D}" type="slidenum">
              <a:rPr lang="ru-RU" smtClean="0"/>
              <a:t>‹#›</a:t>
            </a:fld>
            <a:endParaRPr lang="ru-RU"/>
          </a:p>
        </p:txBody>
      </p:sp>
    </p:spTree>
    <p:extLst>
      <p:ext uri="{BB962C8B-B14F-4D97-AF65-F5344CB8AC3E}">
        <p14:creationId xmlns:p14="http://schemas.microsoft.com/office/powerpoint/2010/main" val="29315904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F6EB715-06DD-4E5C-8E9C-7FB26C6A420D}" type="slidenum">
              <a:rPr lang="ru-RU" smtClean="0"/>
              <a:t>1</a:t>
            </a:fld>
            <a:endParaRPr lang="ru-RU"/>
          </a:p>
        </p:txBody>
      </p:sp>
    </p:spTree>
    <p:extLst>
      <p:ext uri="{BB962C8B-B14F-4D97-AF65-F5344CB8AC3E}">
        <p14:creationId xmlns:p14="http://schemas.microsoft.com/office/powerpoint/2010/main" val="33600528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AF14DEBD-A172-448E-803E-A17133F77234}" type="slidenum">
              <a:rPr lang="ru-RU" smtClean="0"/>
              <a:t>14</a:t>
            </a:fld>
            <a:endParaRPr lang="ru-RU"/>
          </a:p>
        </p:txBody>
      </p:sp>
    </p:spTree>
    <p:extLst>
      <p:ext uri="{BB962C8B-B14F-4D97-AF65-F5344CB8AC3E}">
        <p14:creationId xmlns:p14="http://schemas.microsoft.com/office/powerpoint/2010/main" val="27446503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F6EB715-06DD-4E5C-8E9C-7FB26C6A420D}" type="slidenum">
              <a:rPr lang="ru-RU" smtClean="0"/>
              <a:t>15</a:t>
            </a:fld>
            <a:endParaRPr lang="ru-RU"/>
          </a:p>
        </p:txBody>
      </p:sp>
    </p:spTree>
    <p:extLst>
      <p:ext uri="{BB962C8B-B14F-4D97-AF65-F5344CB8AC3E}">
        <p14:creationId xmlns:p14="http://schemas.microsoft.com/office/powerpoint/2010/main" val="21429807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F6EB715-06DD-4E5C-8E9C-7FB26C6A420D}" type="slidenum">
              <a:rPr lang="ru-RU" smtClean="0"/>
              <a:t>16</a:t>
            </a:fld>
            <a:endParaRPr lang="ru-RU"/>
          </a:p>
        </p:txBody>
      </p:sp>
    </p:spTree>
    <p:extLst>
      <p:ext uri="{BB962C8B-B14F-4D97-AF65-F5344CB8AC3E}">
        <p14:creationId xmlns:p14="http://schemas.microsoft.com/office/powerpoint/2010/main" val="9514594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smtClean="0"/>
          </a:p>
        </p:txBody>
      </p:sp>
      <p:sp>
        <p:nvSpPr>
          <p:cNvPr id="4" name="Номер слайда 3"/>
          <p:cNvSpPr>
            <a:spLocks noGrp="1"/>
          </p:cNvSpPr>
          <p:nvPr>
            <p:ph type="sldNum" sz="quarter" idx="5"/>
          </p:nvPr>
        </p:nvSpPr>
        <p:spPr/>
        <p:txBody>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fld id="{25C0EE9B-53A8-46CF-83D3-7D2A47A97595}" type="slidenum">
              <a:rPr lang="ru-RU"/>
              <a:pPr eaLnBrk="1" hangingPunct="1"/>
              <a:t>18</a:t>
            </a:fld>
            <a:endParaRPr lang="ru-RU"/>
          </a:p>
        </p:txBody>
      </p:sp>
    </p:spTree>
    <p:extLst>
      <p:ext uri="{BB962C8B-B14F-4D97-AF65-F5344CB8AC3E}">
        <p14:creationId xmlns:p14="http://schemas.microsoft.com/office/powerpoint/2010/main" val="40555702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AF14DEBD-A172-448E-803E-A17133F77234}" type="slidenum">
              <a:rPr lang="ru-RU" smtClean="0"/>
              <a:t>19</a:t>
            </a:fld>
            <a:endParaRPr lang="ru-RU"/>
          </a:p>
        </p:txBody>
      </p:sp>
    </p:spTree>
    <p:extLst>
      <p:ext uri="{BB962C8B-B14F-4D97-AF65-F5344CB8AC3E}">
        <p14:creationId xmlns:p14="http://schemas.microsoft.com/office/powerpoint/2010/main" val="36163164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smtClean="0"/>
          </a:p>
        </p:txBody>
      </p:sp>
      <p:sp>
        <p:nvSpPr>
          <p:cNvPr id="4" name="Номер слайда 3"/>
          <p:cNvSpPr>
            <a:spLocks noGrp="1"/>
          </p:cNvSpPr>
          <p:nvPr>
            <p:ph type="sldNum" sz="quarter" idx="5"/>
          </p:nvPr>
        </p:nvSpPr>
        <p:spPr/>
        <p:txBody>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fld id="{F4CD8080-49F5-437C-A37F-17490BAC4DBE}" type="slidenum">
              <a:rPr lang="ru-RU"/>
              <a:pPr eaLnBrk="1" hangingPunct="1"/>
              <a:t>20</a:t>
            </a:fld>
            <a:endParaRPr lang="ru-RU"/>
          </a:p>
        </p:txBody>
      </p:sp>
    </p:spTree>
    <p:extLst>
      <p:ext uri="{BB962C8B-B14F-4D97-AF65-F5344CB8AC3E}">
        <p14:creationId xmlns:p14="http://schemas.microsoft.com/office/powerpoint/2010/main" val="35678714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smtClean="0"/>
          </a:p>
        </p:txBody>
      </p:sp>
      <p:sp>
        <p:nvSpPr>
          <p:cNvPr id="4" name="Номер слайда 3"/>
          <p:cNvSpPr>
            <a:spLocks noGrp="1"/>
          </p:cNvSpPr>
          <p:nvPr>
            <p:ph type="sldNum" sz="quarter" idx="5"/>
          </p:nvPr>
        </p:nvSpPr>
        <p:spPr/>
        <p:txBody>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fld id="{B6E9877F-24D8-4D66-A982-83B937705E45}" type="slidenum">
              <a:rPr lang="ru-RU"/>
              <a:pPr eaLnBrk="1" hangingPunct="1"/>
              <a:t>21</a:t>
            </a:fld>
            <a:endParaRPr lang="ru-RU"/>
          </a:p>
        </p:txBody>
      </p:sp>
    </p:spTree>
    <p:extLst>
      <p:ext uri="{BB962C8B-B14F-4D97-AF65-F5344CB8AC3E}">
        <p14:creationId xmlns:p14="http://schemas.microsoft.com/office/powerpoint/2010/main" val="39767461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smtClean="0"/>
          </a:p>
        </p:txBody>
      </p:sp>
      <p:sp>
        <p:nvSpPr>
          <p:cNvPr id="4" name="Номер слайда 3"/>
          <p:cNvSpPr>
            <a:spLocks noGrp="1"/>
          </p:cNvSpPr>
          <p:nvPr>
            <p:ph type="sldNum" sz="quarter" idx="5"/>
          </p:nvPr>
        </p:nvSpPr>
        <p:spPr/>
        <p:txBody>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fld id="{48518245-FC56-49A4-8F74-EB898755F46D}" type="slidenum">
              <a:rPr lang="ru-RU"/>
              <a:pPr eaLnBrk="1" hangingPunct="1"/>
              <a:t>22</a:t>
            </a:fld>
            <a:endParaRPr lang="ru-RU"/>
          </a:p>
        </p:txBody>
      </p:sp>
    </p:spTree>
    <p:extLst>
      <p:ext uri="{BB962C8B-B14F-4D97-AF65-F5344CB8AC3E}">
        <p14:creationId xmlns:p14="http://schemas.microsoft.com/office/powerpoint/2010/main" val="42806197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smtClean="0"/>
          </a:p>
        </p:txBody>
      </p:sp>
      <p:sp>
        <p:nvSpPr>
          <p:cNvPr id="4" name="Номер слайда 3"/>
          <p:cNvSpPr>
            <a:spLocks noGrp="1"/>
          </p:cNvSpPr>
          <p:nvPr>
            <p:ph type="sldNum" sz="quarter" idx="5"/>
          </p:nvPr>
        </p:nvSpPr>
        <p:spPr/>
        <p:txBody>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fld id="{C7874E4F-93EB-4584-BBD1-F651B5147A0E}" type="slidenum">
              <a:rPr lang="ru-RU"/>
              <a:pPr eaLnBrk="1" hangingPunct="1"/>
              <a:t>23</a:t>
            </a:fld>
            <a:endParaRPr lang="ru-RU"/>
          </a:p>
        </p:txBody>
      </p:sp>
    </p:spTree>
    <p:extLst>
      <p:ext uri="{BB962C8B-B14F-4D97-AF65-F5344CB8AC3E}">
        <p14:creationId xmlns:p14="http://schemas.microsoft.com/office/powerpoint/2010/main" val="24663225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Slide Image Placeholder 1"/>
          <p:cNvSpPr>
            <a:spLocks noGrp="1" noRot="1" noChangeAspect="1" noTextEdit="1"/>
          </p:cNvSpPr>
          <p:nvPr>
            <p:ph type="sldImg"/>
          </p:nvPr>
        </p:nvSpPr>
        <p:spPr>
          <a:ln/>
        </p:spPr>
      </p:sp>
      <p:sp>
        <p:nvSpPr>
          <p:cNvPr id="819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latin typeface="Arial" panose="020B0604020202020204" pitchFamily="34" charset="0"/>
              </a:rPr>
              <a:t>HR-related e-business – or any inter-company exchange of HR data – requires an agreement among participants about how the transaction or data exchange will be accomplished. </a:t>
            </a:r>
          </a:p>
          <a:p>
            <a:r>
              <a:rPr lang="en-US" smtClean="0">
                <a:latin typeface="Arial" panose="020B0604020202020204" pitchFamily="34" charset="0"/>
              </a:rPr>
              <a:t>Today, most HR decision makers, similar to our hypothetical toaster shopper, </a:t>
            </a:r>
            <a:r>
              <a:rPr lang="en-US" b="1" i="1" smtClean="0">
                <a:latin typeface="Arial" panose="020B0604020202020204" pitchFamily="34" charset="0"/>
              </a:rPr>
              <a:t>do not include standards as part of the criteria they use in procuring HR information solutions. Consequently, most HR information solutions require expensive custom integration before they become truly productive. </a:t>
            </a:r>
            <a:br>
              <a:rPr lang="en-US" b="1" i="1" smtClean="0">
                <a:latin typeface="Arial" panose="020B0604020202020204" pitchFamily="34" charset="0"/>
              </a:rPr>
            </a:br>
            <a:r>
              <a:rPr lang="en-US" smtClean="0">
                <a:latin typeface="Arial" panose="020B0604020202020204" pitchFamily="34" charset="0"/>
              </a:rPr>
              <a:t>Research shows that the upfront costs of software account for only 30 to 40 percent (or less) of the total cost of implementing HR information solutions. Discovery, analysis, custom interface development, and ongoing maintenance account for the other 60 to 70 percent of many HR information solution implementations. </a:t>
            </a:r>
          </a:p>
          <a:p>
            <a:r>
              <a:rPr lang="en-US" smtClean="0">
                <a:latin typeface="Arial" panose="020B0604020202020204" pitchFamily="34" charset="0"/>
              </a:rPr>
              <a:t> Data interchange standards can dramatically reduce the amount of expensive customization required to make implementations of HR solutions productive. The HR-XML Consortium's data interchange standards provide flexible, extensible templates that can readily be used to integrate disparate systems. Without standards, ad hoc data interchange formats must be developed or employers may become locked-in to a proprietary format provided by their vendorHR-related e-business — or any inter-company exchange of HR data — requires an agreement among participants about how the transaction or data exchange will be accomplished. </a:t>
            </a:r>
          </a:p>
        </p:txBody>
      </p:sp>
      <p:sp>
        <p:nvSpPr>
          <p:cNvPr id="819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Calibri" panose="020F0502020204030204" pitchFamily="34" charset="0"/>
                <a:ea typeface="MS PGothic" panose="020B0600070205080204" pitchFamily="34" charset="-128"/>
              </a:defRPr>
            </a:lvl1pPr>
            <a:lvl2pPr marL="742950" indent="-285750">
              <a:defRPr sz="2000">
                <a:solidFill>
                  <a:schemeClr val="tx1"/>
                </a:solidFill>
                <a:latin typeface="Calibri" panose="020F0502020204030204" pitchFamily="34" charset="0"/>
                <a:ea typeface="MS PGothic" panose="020B0600070205080204" pitchFamily="34" charset="-128"/>
              </a:defRPr>
            </a:lvl2pPr>
            <a:lvl3pPr marL="1143000" indent="-228600">
              <a:defRPr sz="2000">
                <a:solidFill>
                  <a:schemeClr val="tx1"/>
                </a:solidFill>
                <a:latin typeface="Calibri" panose="020F0502020204030204" pitchFamily="34" charset="0"/>
                <a:ea typeface="MS PGothic" panose="020B0600070205080204" pitchFamily="34" charset="-128"/>
              </a:defRPr>
            </a:lvl3pPr>
            <a:lvl4pPr marL="1600200" indent="-228600">
              <a:defRPr sz="2000">
                <a:solidFill>
                  <a:schemeClr val="tx1"/>
                </a:solidFill>
                <a:latin typeface="Calibri" panose="020F0502020204030204" pitchFamily="34" charset="0"/>
                <a:ea typeface="MS PGothic" panose="020B0600070205080204" pitchFamily="34" charset="-128"/>
              </a:defRPr>
            </a:lvl4pPr>
            <a:lvl5pPr marL="2057400" indent="-228600">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Calibri" panose="020F0502020204030204" pitchFamily="34" charset="0"/>
                <a:ea typeface="MS PGothic" panose="020B0600070205080204" pitchFamily="34" charset="-128"/>
              </a:defRPr>
            </a:lvl9pPr>
          </a:lstStyle>
          <a:p>
            <a:fld id="{827EF536-49E6-4F5B-B424-8A9C4CDF6B27}" type="slidenum">
              <a:rPr lang="en-US" sz="1200">
                <a:latin typeface="Arial" panose="020B0604020202020204" pitchFamily="34" charset="0"/>
              </a:rPr>
              <a:pPr/>
              <a:t>24</a:t>
            </a:fld>
            <a:endParaRPr lang="en-US" sz="1200">
              <a:latin typeface="Arial" panose="020B0604020202020204" pitchFamily="34" charset="0"/>
            </a:endParaRPr>
          </a:p>
        </p:txBody>
      </p:sp>
    </p:spTree>
    <p:extLst>
      <p:ext uri="{BB962C8B-B14F-4D97-AF65-F5344CB8AC3E}">
        <p14:creationId xmlns:p14="http://schemas.microsoft.com/office/powerpoint/2010/main" val="2569045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AF14DEBD-A172-448E-803E-A17133F77234}" type="slidenum">
              <a:rPr lang="ru-RU" smtClean="0"/>
              <a:t>2</a:t>
            </a:fld>
            <a:endParaRPr lang="ru-RU"/>
          </a:p>
        </p:txBody>
      </p:sp>
    </p:spTree>
    <p:extLst>
      <p:ext uri="{BB962C8B-B14F-4D97-AF65-F5344CB8AC3E}">
        <p14:creationId xmlns:p14="http://schemas.microsoft.com/office/powerpoint/2010/main" val="11325490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smtClean="0"/>
          </a:p>
        </p:txBody>
      </p:sp>
      <p:sp>
        <p:nvSpPr>
          <p:cNvPr id="4" name="Номер слайда 3"/>
          <p:cNvSpPr>
            <a:spLocks noGrp="1"/>
          </p:cNvSpPr>
          <p:nvPr>
            <p:ph type="sldNum" sz="quarter" idx="5"/>
          </p:nvPr>
        </p:nvSpPr>
        <p:spPr/>
        <p:txBody>
          <a:bodyPr/>
          <a:lstStyle>
            <a:lvl1pPr eaLnBrk="0" hangingPunct="0">
              <a:defRPr>
                <a:solidFill>
                  <a:schemeClr val="tx1"/>
                </a:solidFill>
                <a:latin typeface="Calibri" panose="020F0502020204030204" pitchFamily="34" charset="0"/>
              </a:defRPr>
            </a:lvl1pPr>
            <a:lvl2pPr marL="742950" indent="-285750" eaLnBrk="0" hangingPunct="0">
              <a:defRPr>
                <a:solidFill>
                  <a:schemeClr val="tx1"/>
                </a:solidFill>
                <a:latin typeface="Calibri" panose="020F0502020204030204" pitchFamily="34" charset="0"/>
              </a:defRPr>
            </a:lvl2pPr>
            <a:lvl3pPr marL="1143000" indent="-228600" eaLnBrk="0" hangingPunct="0">
              <a:defRPr>
                <a:solidFill>
                  <a:schemeClr val="tx1"/>
                </a:solidFill>
                <a:latin typeface="Calibri" panose="020F0502020204030204" pitchFamily="34" charset="0"/>
              </a:defRPr>
            </a:lvl3pPr>
            <a:lvl4pPr marL="1600200" indent="-228600" eaLnBrk="0" hangingPunct="0">
              <a:defRPr>
                <a:solidFill>
                  <a:schemeClr val="tx1"/>
                </a:solidFill>
                <a:latin typeface="Calibri" panose="020F0502020204030204" pitchFamily="34" charset="0"/>
              </a:defRPr>
            </a:lvl4pPr>
            <a:lvl5pPr marL="2057400" indent="-228600" eaLnBrk="0" hangingPunct="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fld id="{AF10E691-4490-46FA-9170-7D1E14DD25EB}" type="slidenum">
              <a:rPr lang="ru-RU"/>
              <a:pPr eaLnBrk="1" hangingPunct="1"/>
              <a:t>25</a:t>
            </a:fld>
            <a:endParaRPr lang="ru-RU"/>
          </a:p>
        </p:txBody>
      </p:sp>
    </p:spTree>
    <p:extLst>
      <p:ext uri="{BB962C8B-B14F-4D97-AF65-F5344CB8AC3E}">
        <p14:creationId xmlns:p14="http://schemas.microsoft.com/office/powerpoint/2010/main" val="6565907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AF14DEBD-A172-448E-803E-A17133F77234}" type="slidenum">
              <a:rPr lang="ru-RU" smtClean="0"/>
              <a:t>3</a:t>
            </a:fld>
            <a:endParaRPr lang="ru-RU"/>
          </a:p>
        </p:txBody>
      </p:sp>
    </p:spTree>
    <p:extLst>
      <p:ext uri="{BB962C8B-B14F-4D97-AF65-F5344CB8AC3E}">
        <p14:creationId xmlns:p14="http://schemas.microsoft.com/office/powerpoint/2010/main" val="3100391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F6EB715-06DD-4E5C-8E9C-7FB26C6A420D}" type="slidenum">
              <a:rPr lang="ru-RU" smtClean="0"/>
              <a:t>5</a:t>
            </a:fld>
            <a:endParaRPr lang="ru-RU"/>
          </a:p>
        </p:txBody>
      </p:sp>
    </p:spTree>
    <p:extLst>
      <p:ext uri="{BB962C8B-B14F-4D97-AF65-F5344CB8AC3E}">
        <p14:creationId xmlns:p14="http://schemas.microsoft.com/office/powerpoint/2010/main" val="8246839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EF6EB715-06DD-4E5C-8E9C-7FB26C6A420D}" type="slidenum">
              <a:rPr lang="ru-RU" smtClean="0"/>
              <a:t>8</a:t>
            </a:fld>
            <a:endParaRPr lang="ru-RU"/>
          </a:p>
        </p:txBody>
      </p:sp>
    </p:spTree>
    <p:extLst>
      <p:ext uri="{BB962C8B-B14F-4D97-AF65-F5344CB8AC3E}">
        <p14:creationId xmlns:p14="http://schemas.microsoft.com/office/powerpoint/2010/main" val="42001954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fld id="{461DF489-D662-4D2D-9DEC-AF75E57F76F6}" type="slidenum">
              <a:rPr lang="ru-RU" altLang="ru-RU" smtClean="0"/>
              <a:pPr/>
              <a:t>9</a:t>
            </a:fld>
            <a:endParaRPr lang="ru-RU" altLang="ru-RU" smtClean="0"/>
          </a:p>
        </p:txBody>
      </p:sp>
      <p:sp>
        <p:nvSpPr>
          <p:cNvPr id="148483" name="Rectangle 2"/>
          <p:cNvSpPr>
            <a:spLocks noGrp="1" noRot="1" noChangeAspect="1" noChangeArrowheads="1" noTextEdit="1"/>
          </p:cNvSpPr>
          <p:nvPr>
            <p:ph type="sldImg"/>
          </p:nvPr>
        </p:nvSpPr>
        <p:spPr>
          <a:ln/>
        </p:spPr>
      </p:sp>
      <p:sp>
        <p:nvSpPr>
          <p:cNvPr id="1484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altLang="ru-RU" smtClean="0"/>
          </a:p>
        </p:txBody>
      </p:sp>
    </p:spTree>
    <p:extLst>
      <p:ext uri="{BB962C8B-B14F-4D97-AF65-F5344CB8AC3E}">
        <p14:creationId xmlns:p14="http://schemas.microsoft.com/office/powerpoint/2010/main" val="4811304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fld id="{DF97FC9B-F8CA-4D09-99A8-3A70D9B9ACC2}" type="slidenum">
              <a:rPr lang="ru-RU" altLang="ru-RU" smtClean="0"/>
              <a:pPr/>
              <a:t>11</a:t>
            </a:fld>
            <a:endParaRPr lang="ru-RU" altLang="ru-RU" smtClean="0"/>
          </a:p>
        </p:txBody>
      </p:sp>
      <p:sp>
        <p:nvSpPr>
          <p:cNvPr id="158723" name="Rectangle 2"/>
          <p:cNvSpPr>
            <a:spLocks noGrp="1" noRot="1" noChangeAspect="1" noChangeArrowheads="1" noTextEdit="1"/>
          </p:cNvSpPr>
          <p:nvPr>
            <p:ph type="sldImg"/>
          </p:nvPr>
        </p:nvSpPr>
        <p:spPr>
          <a:ln/>
        </p:spPr>
      </p:sp>
      <p:sp>
        <p:nvSpPr>
          <p:cNvPr id="158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altLang="ru-RU" smtClean="0"/>
          </a:p>
        </p:txBody>
      </p:sp>
    </p:spTree>
    <p:extLst>
      <p:ext uri="{BB962C8B-B14F-4D97-AF65-F5344CB8AC3E}">
        <p14:creationId xmlns:p14="http://schemas.microsoft.com/office/powerpoint/2010/main" val="12430251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pitchFamily="34" charset="0"/>
              </a:defRPr>
            </a:lvl1pPr>
            <a:lvl2pPr marL="742950" indent="-285750" eaLnBrk="0" hangingPunct="0">
              <a:defRPr b="1">
                <a:solidFill>
                  <a:schemeClr val="tx1"/>
                </a:solidFill>
                <a:latin typeface="Arial" pitchFamily="34" charset="0"/>
              </a:defRPr>
            </a:lvl2pPr>
            <a:lvl3pPr marL="1143000" indent="-228600" eaLnBrk="0" hangingPunct="0">
              <a:defRPr b="1">
                <a:solidFill>
                  <a:schemeClr val="tx1"/>
                </a:solidFill>
                <a:latin typeface="Arial" pitchFamily="34" charset="0"/>
              </a:defRPr>
            </a:lvl3pPr>
            <a:lvl4pPr marL="1600200" indent="-228600" eaLnBrk="0" hangingPunct="0">
              <a:defRPr b="1">
                <a:solidFill>
                  <a:schemeClr val="tx1"/>
                </a:solidFill>
                <a:latin typeface="Arial" pitchFamily="34" charset="0"/>
              </a:defRPr>
            </a:lvl4pPr>
            <a:lvl5pPr marL="2057400" indent="-228600" eaLnBrk="0" hangingPunct="0">
              <a:defRPr b="1">
                <a:solidFill>
                  <a:schemeClr val="tx1"/>
                </a:solidFill>
                <a:latin typeface="Arial" pitchFamily="34" charset="0"/>
              </a:defRPr>
            </a:lvl5pPr>
            <a:lvl6pPr marL="2514600" indent="-228600" eaLnBrk="0" fontAlgn="base" hangingPunct="0">
              <a:spcBef>
                <a:spcPct val="0"/>
              </a:spcBef>
              <a:spcAft>
                <a:spcPct val="0"/>
              </a:spcAft>
              <a:defRPr b="1">
                <a:solidFill>
                  <a:schemeClr val="tx1"/>
                </a:solidFill>
                <a:latin typeface="Arial" pitchFamily="34" charset="0"/>
              </a:defRPr>
            </a:lvl6pPr>
            <a:lvl7pPr marL="2971800" indent="-228600" eaLnBrk="0" fontAlgn="base" hangingPunct="0">
              <a:spcBef>
                <a:spcPct val="0"/>
              </a:spcBef>
              <a:spcAft>
                <a:spcPct val="0"/>
              </a:spcAft>
              <a:defRPr b="1">
                <a:solidFill>
                  <a:schemeClr val="tx1"/>
                </a:solidFill>
                <a:latin typeface="Arial" pitchFamily="34" charset="0"/>
              </a:defRPr>
            </a:lvl7pPr>
            <a:lvl8pPr marL="3429000" indent="-228600" eaLnBrk="0" fontAlgn="base" hangingPunct="0">
              <a:spcBef>
                <a:spcPct val="0"/>
              </a:spcBef>
              <a:spcAft>
                <a:spcPct val="0"/>
              </a:spcAft>
              <a:defRPr b="1">
                <a:solidFill>
                  <a:schemeClr val="tx1"/>
                </a:solidFill>
                <a:latin typeface="Arial" pitchFamily="34" charset="0"/>
              </a:defRPr>
            </a:lvl8pPr>
            <a:lvl9pPr marL="3886200" indent="-228600" eaLnBrk="0" fontAlgn="base" hangingPunct="0">
              <a:spcBef>
                <a:spcPct val="0"/>
              </a:spcBef>
              <a:spcAft>
                <a:spcPct val="0"/>
              </a:spcAft>
              <a:defRPr b="1">
                <a:solidFill>
                  <a:schemeClr val="tx1"/>
                </a:solidFill>
                <a:latin typeface="Arial" pitchFamily="34" charset="0"/>
              </a:defRPr>
            </a:lvl9pPr>
          </a:lstStyle>
          <a:p>
            <a:fld id="{746E319D-DA59-4934-B836-41D16BBF9A86}" type="slidenum">
              <a:rPr lang="ru-RU" altLang="ru-RU" smtClean="0"/>
              <a:pPr/>
              <a:t>12</a:t>
            </a:fld>
            <a:endParaRPr lang="ru-RU" altLang="ru-RU" smtClean="0"/>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altLang="ru-RU" smtClean="0"/>
          </a:p>
        </p:txBody>
      </p:sp>
    </p:spTree>
    <p:extLst>
      <p:ext uri="{BB962C8B-B14F-4D97-AF65-F5344CB8AC3E}">
        <p14:creationId xmlns:p14="http://schemas.microsoft.com/office/powerpoint/2010/main" val="23921391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AF14DEBD-A172-448E-803E-A17133F77234}" type="slidenum">
              <a:rPr lang="ru-RU" smtClean="0"/>
              <a:t>13</a:t>
            </a:fld>
            <a:endParaRPr lang="ru-RU"/>
          </a:p>
        </p:txBody>
      </p:sp>
    </p:spTree>
    <p:extLst>
      <p:ext uri="{BB962C8B-B14F-4D97-AF65-F5344CB8AC3E}">
        <p14:creationId xmlns:p14="http://schemas.microsoft.com/office/powerpoint/2010/main" val="11553475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0A068EA2-9E9B-4CDE-9B85-B7A05CAE61D8}" type="datetimeFigureOut">
              <a:rPr lang="ru-RU" smtClean="0"/>
              <a:t>08.11.2013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4C885BF-C25E-4A23-B256-75DED303817E}" type="slidenum">
              <a:rPr lang="ru-RU" smtClean="0"/>
              <a:t>‹#›</a:t>
            </a:fld>
            <a:endParaRPr lang="ru-RU"/>
          </a:p>
        </p:txBody>
      </p:sp>
    </p:spTree>
    <p:extLst>
      <p:ext uri="{BB962C8B-B14F-4D97-AF65-F5344CB8AC3E}">
        <p14:creationId xmlns:p14="http://schemas.microsoft.com/office/powerpoint/2010/main" val="14125532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A068EA2-9E9B-4CDE-9B85-B7A05CAE61D8}" type="datetimeFigureOut">
              <a:rPr lang="ru-RU" smtClean="0"/>
              <a:t>08.11.2013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4C885BF-C25E-4A23-B256-75DED303817E}" type="slidenum">
              <a:rPr lang="ru-RU" smtClean="0"/>
              <a:t>‹#›</a:t>
            </a:fld>
            <a:endParaRPr lang="ru-RU"/>
          </a:p>
        </p:txBody>
      </p:sp>
    </p:spTree>
    <p:extLst>
      <p:ext uri="{BB962C8B-B14F-4D97-AF65-F5344CB8AC3E}">
        <p14:creationId xmlns:p14="http://schemas.microsoft.com/office/powerpoint/2010/main" val="1337258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A068EA2-9E9B-4CDE-9B85-B7A05CAE61D8}" type="datetimeFigureOut">
              <a:rPr lang="ru-RU" smtClean="0"/>
              <a:t>08.11.2013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4C885BF-C25E-4A23-B256-75DED303817E}" type="slidenum">
              <a:rPr lang="ru-RU" smtClean="0"/>
              <a:t>‹#›</a:t>
            </a:fld>
            <a:endParaRPr lang="ru-RU"/>
          </a:p>
        </p:txBody>
      </p:sp>
    </p:spTree>
    <p:extLst>
      <p:ext uri="{BB962C8B-B14F-4D97-AF65-F5344CB8AC3E}">
        <p14:creationId xmlns:p14="http://schemas.microsoft.com/office/powerpoint/2010/main" val="15363635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A068EA2-9E9B-4CDE-9B85-B7A05CAE61D8}" type="datetimeFigureOut">
              <a:rPr lang="ru-RU" smtClean="0"/>
              <a:t>08.11.2013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4C885BF-C25E-4A23-B256-75DED303817E}" type="slidenum">
              <a:rPr lang="ru-RU" smtClean="0"/>
              <a:t>‹#›</a:t>
            </a:fld>
            <a:endParaRPr lang="ru-RU"/>
          </a:p>
        </p:txBody>
      </p:sp>
    </p:spTree>
    <p:extLst>
      <p:ext uri="{BB962C8B-B14F-4D97-AF65-F5344CB8AC3E}">
        <p14:creationId xmlns:p14="http://schemas.microsoft.com/office/powerpoint/2010/main" val="609431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A068EA2-9E9B-4CDE-9B85-B7A05CAE61D8}" type="datetimeFigureOut">
              <a:rPr lang="ru-RU" smtClean="0"/>
              <a:t>08.11.2013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4C885BF-C25E-4A23-B256-75DED303817E}" type="slidenum">
              <a:rPr lang="ru-RU" smtClean="0"/>
              <a:t>‹#›</a:t>
            </a:fld>
            <a:endParaRPr lang="ru-RU"/>
          </a:p>
        </p:txBody>
      </p:sp>
    </p:spTree>
    <p:extLst>
      <p:ext uri="{BB962C8B-B14F-4D97-AF65-F5344CB8AC3E}">
        <p14:creationId xmlns:p14="http://schemas.microsoft.com/office/powerpoint/2010/main" val="120162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0A068EA2-9E9B-4CDE-9B85-B7A05CAE61D8}" type="datetimeFigureOut">
              <a:rPr lang="ru-RU" smtClean="0"/>
              <a:t>08.11.2013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4C885BF-C25E-4A23-B256-75DED303817E}" type="slidenum">
              <a:rPr lang="ru-RU" smtClean="0"/>
              <a:t>‹#›</a:t>
            </a:fld>
            <a:endParaRPr lang="ru-RU"/>
          </a:p>
        </p:txBody>
      </p:sp>
    </p:spTree>
    <p:extLst>
      <p:ext uri="{BB962C8B-B14F-4D97-AF65-F5344CB8AC3E}">
        <p14:creationId xmlns:p14="http://schemas.microsoft.com/office/powerpoint/2010/main" val="1395846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0A068EA2-9E9B-4CDE-9B85-B7A05CAE61D8}" type="datetimeFigureOut">
              <a:rPr lang="ru-RU" smtClean="0"/>
              <a:t>08.11.2013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4C885BF-C25E-4A23-B256-75DED303817E}" type="slidenum">
              <a:rPr lang="ru-RU" smtClean="0"/>
              <a:t>‹#›</a:t>
            </a:fld>
            <a:endParaRPr lang="ru-RU"/>
          </a:p>
        </p:txBody>
      </p:sp>
    </p:spTree>
    <p:extLst>
      <p:ext uri="{BB962C8B-B14F-4D97-AF65-F5344CB8AC3E}">
        <p14:creationId xmlns:p14="http://schemas.microsoft.com/office/powerpoint/2010/main" val="17733381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A068EA2-9E9B-4CDE-9B85-B7A05CAE61D8}" type="datetimeFigureOut">
              <a:rPr lang="ru-RU" smtClean="0"/>
              <a:t>08.11.2013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4C885BF-C25E-4A23-B256-75DED303817E}" type="slidenum">
              <a:rPr lang="ru-RU" smtClean="0"/>
              <a:t>‹#›</a:t>
            </a:fld>
            <a:endParaRPr lang="ru-RU"/>
          </a:p>
        </p:txBody>
      </p:sp>
    </p:spTree>
    <p:extLst>
      <p:ext uri="{BB962C8B-B14F-4D97-AF65-F5344CB8AC3E}">
        <p14:creationId xmlns:p14="http://schemas.microsoft.com/office/powerpoint/2010/main" val="548214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A068EA2-9E9B-4CDE-9B85-B7A05CAE61D8}" type="datetimeFigureOut">
              <a:rPr lang="ru-RU" smtClean="0"/>
              <a:t>08.11.2013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4C885BF-C25E-4A23-B256-75DED303817E}" type="slidenum">
              <a:rPr lang="ru-RU" smtClean="0"/>
              <a:t>‹#›</a:t>
            </a:fld>
            <a:endParaRPr lang="ru-RU"/>
          </a:p>
        </p:txBody>
      </p:sp>
    </p:spTree>
    <p:extLst>
      <p:ext uri="{BB962C8B-B14F-4D97-AF65-F5344CB8AC3E}">
        <p14:creationId xmlns:p14="http://schemas.microsoft.com/office/powerpoint/2010/main" val="31952617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0A068EA2-9E9B-4CDE-9B85-B7A05CAE61D8}" type="datetimeFigureOut">
              <a:rPr lang="ru-RU" smtClean="0"/>
              <a:t>08.11.2013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4C885BF-C25E-4A23-B256-75DED303817E}" type="slidenum">
              <a:rPr lang="ru-RU" smtClean="0"/>
              <a:t>‹#›</a:t>
            </a:fld>
            <a:endParaRPr lang="ru-RU"/>
          </a:p>
        </p:txBody>
      </p:sp>
    </p:spTree>
    <p:extLst>
      <p:ext uri="{BB962C8B-B14F-4D97-AF65-F5344CB8AC3E}">
        <p14:creationId xmlns:p14="http://schemas.microsoft.com/office/powerpoint/2010/main" val="36891537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0A068EA2-9E9B-4CDE-9B85-B7A05CAE61D8}" type="datetimeFigureOut">
              <a:rPr lang="ru-RU" smtClean="0"/>
              <a:t>08.11.2013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4C885BF-C25E-4A23-B256-75DED303817E}" type="slidenum">
              <a:rPr lang="ru-RU" smtClean="0"/>
              <a:t>‹#›</a:t>
            </a:fld>
            <a:endParaRPr lang="ru-RU"/>
          </a:p>
        </p:txBody>
      </p:sp>
    </p:spTree>
    <p:extLst>
      <p:ext uri="{BB962C8B-B14F-4D97-AF65-F5344CB8AC3E}">
        <p14:creationId xmlns:p14="http://schemas.microsoft.com/office/powerpoint/2010/main" val="2255838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068EA2-9E9B-4CDE-9B85-B7A05CAE61D8}" type="datetimeFigureOut">
              <a:rPr lang="ru-RU" smtClean="0"/>
              <a:t>08.11.2013</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C885BF-C25E-4A23-B256-75DED303817E}" type="slidenum">
              <a:rPr lang="ru-RU" smtClean="0"/>
              <a:t>‹#›</a:t>
            </a:fld>
            <a:endParaRPr lang="ru-RU"/>
          </a:p>
        </p:txBody>
      </p:sp>
    </p:spTree>
    <p:extLst>
      <p:ext uri="{BB962C8B-B14F-4D97-AF65-F5344CB8AC3E}">
        <p14:creationId xmlns:p14="http://schemas.microsoft.com/office/powerpoint/2010/main" val="1788856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6.emf"/><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8.emf"/><Relationship Id="rId4" Type="http://schemas.openxmlformats.org/officeDocument/2006/relationships/oleObject" Target="../embeddings/oleObject2.bin"/></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package" Target="../embeddings/_________Microsoft_Visio1.vsdx"/></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2.emf"/><Relationship Id="rId4" Type="http://schemas.openxmlformats.org/officeDocument/2006/relationships/package" Target="../embeddings/_________Microsoft_Visio2.vsdx"/></Relationships>
</file>

<file path=ppt/slides/_rels/slide4.xml.rels><?xml version="1.0" encoding="UTF-8" standalone="yes"?>
<Relationships xmlns="http://schemas.openxmlformats.org/package/2006/relationships"><Relationship Id="rId2" Type="http://schemas.openxmlformats.org/officeDocument/2006/relationships/hyperlink" Target="http://www.econ.msu.ru/science/seminar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3.emf"/><Relationship Id="rId4" Type="http://schemas.openxmlformats.org/officeDocument/2006/relationships/package" Target="../embeddings/_________Microsoft_Visio3.vsdx"/></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acur.msu.ru/"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ru-RU" dirty="0" smtClean="0"/>
              <a:t>Стандартизация данных </a:t>
            </a:r>
            <a:r>
              <a:rPr lang="ru-RU" dirty="0"/>
              <a:t/>
            </a:r>
            <a:br>
              <a:rPr lang="ru-RU" dirty="0"/>
            </a:br>
            <a:r>
              <a:rPr lang="ru-RU" dirty="0" smtClean="0"/>
              <a:t>предметной </a:t>
            </a:r>
            <a:r>
              <a:rPr lang="ru-RU" dirty="0"/>
              <a:t>области «Образование»</a:t>
            </a:r>
          </a:p>
        </p:txBody>
      </p:sp>
      <p:sp>
        <p:nvSpPr>
          <p:cNvPr id="3" name="Подзаголовок 2"/>
          <p:cNvSpPr>
            <a:spLocks noGrp="1"/>
          </p:cNvSpPr>
          <p:nvPr>
            <p:ph type="subTitle" idx="1"/>
          </p:nvPr>
        </p:nvSpPr>
        <p:spPr/>
        <p:txBody>
          <a:bodyPr>
            <a:normAutofit lnSpcReduction="10000"/>
          </a:bodyPr>
          <a:lstStyle/>
          <a:p>
            <a:r>
              <a:rPr lang="ru-RU" dirty="0" err="1" smtClean="0"/>
              <a:t>Липунцов</a:t>
            </a:r>
            <a:r>
              <a:rPr lang="ru-RU" dirty="0" smtClean="0"/>
              <a:t> Юрий </a:t>
            </a:r>
          </a:p>
          <a:p>
            <a:r>
              <a:rPr lang="ru-RU" dirty="0" smtClean="0"/>
              <a:t>Экономический факультет</a:t>
            </a:r>
          </a:p>
          <a:p>
            <a:r>
              <a:rPr lang="ru-RU" dirty="0" smtClean="0"/>
              <a:t>МГУ </a:t>
            </a:r>
            <a:r>
              <a:rPr lang="ru-RU" dirty="0" err="1" smtClean="0"/>
              <a:t>им.М.В.Ломоносова</a:t>
            </a:r>
            <a:r>
              <a:rPr lang="ru-RU" dirty="0" smtClean="0"/>
              <a:t> </a:t>
            </a:r>
          </a:p>
          <a:p>
            <a:r>
              <a:rPr lang="en-US" dirty="0" smtClean="0"/>
              <a:t>lipuntsov@econ.msu.ru</a:t>
            </a:r>
            <a:r>
              <a:rPr lang="ru-RU" dirty="0" smtClean="0"/>
              <a:t> </a:t>
            </a:r>
            <a:endParaRPr lang="ru-RU" dirty="0"/>
          </a:p>
        </p:txBody>
      </p:sp>
    </p:spTree>
    <p:extLst>
      <p:ext uri="{BB962C8B-B14F-4D97-AF65-F5344CB8AC3E}">
        <p14:creationId xmlns:p14="http://schemas.microsoft.com/office/powerpoint/2010/main" val="6355939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ltLang="ru-RU" dirty="0"/>
              <a:t>Ассоциация классических университетов России</a:t>
            </a:r>
            <a:endParaRPr lang="ru-RU" dirty="0"/>
          </a:p>
        </p:txBody>
      </p:sp>
      <p:sp>
        <p:nvSpPr>
          <p:cNvPr id="3" name="Объект 2"/>
          <p:cNvSpPr>
            <a:spLocks noGrp="1"/>
          </p:cNvSpPr>
          <p:nvPr>
            <p:ph idx="1"/>
          </p:nvPr>
        </p:nvSpPr>
        <p:spPr/>
        <p:txBody>
          <a:bodyPr/>
          <a:lstStyle/>
          <a:p>
            <a:r>
              <a:rPr lang="ru-RU" dirty="0"/>
              <a:t> </a:t>
            </a:r>
            <a:r>
              <a:rPr lang="ru-RU" dirty="0" smtClean="0"/>
              <a:t>Создана в 2001г. </a:t>
            </a:r>
          </a:p>
          <a:p>
            <a:r>
              <a:rPr lang="ru-RU" dirty="0" smtClean="0"/>
              <a:t>Президент:  Садовничий В. А.</a:t>
            </a:r>
          </a:p>
          <a:p>
            <a:r>
              <a:rPr lang="ru-RU" dirty="0" smtClean="0"/>
              <a:t>Исполком: </a:t>
            </a:r>
            <a:r>
              <a:rPr lang="ru-RU" dirty="0"/>
              <a:t>Ленинские горы, главное здание </a:t>
            </a:r>
            <a:r>
              <a:rPr lang="ru-RU" dirty="0" smtClean="0"/>
              <a:t>МГУ</a:t>
            </a:r>
          </a:p>
          <a:p>
            <a:r>
              <a:rPr lang="ru-RU" dirty="0" smtClean="0"/>
              <a:t>Количество </a:t>
            </a:r>
            <a:r>
              <a:rPr lang="ru-RU" dirty="0"/>
              <a:t>университетов-участников: </a:t>
            </a:r>
            <a:r>
              <a:rPr lang="ru-RU" dirty="0" smtClean="0"/>
              <a:t>43 университета</a:t>
            </a:r>
          </a:p>
          <a:p>
            <a:endParaRPr lang="ru-RU" dirty="0"/>
          </a:p>
          <a:p>
            <a:endParaRPr lang="ru-RU" dirty="0" smtClean="0"/>
          </a:p>
          <a:p>
            <a:endParaRPr lang="ru-RU" dirty="0"/>
          </a:p>
        </p:txBody>
      </p:sp>
    </p:spTree>
    <p:extLst>
      <p:ext uri="{BB962C8B-B14F-4D97-AF65-F5344CB8AC3E}">
        <p14:creationId xmlns:p14="http://schemas.microsoft.com/office/powerpoint/2010/main" val="3627654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410" name="Rectangle 2"/>
          <p:cNvSpPr>
            <a:spLocks noGrp="1" noChangeArrowheads="1"/>
          </p:cNvSpPr>
          <p:nvPr>
            <p:ph type="title"/>
          </p:nvPr>
        </p:nvSpPr>
        <p:spPr/>
        <p:txBody>
          <a:bodyPr/>
          <a:lstStyle/>
          <a:p>
            <a:pPr eaLnBrk="1" hangingPunct="1">
              <a:defRPr/>
            </a:pPr>
            <a:r>
              <a:rPr lang="ru-RU" b="1" dirty="0" smtClean="0">
                <a:solidFill>
                  <a:srgbClr val="0000FF"/>
                </a:solidFill>
                <a:effectLst>
                  <a:outerShdw blurRad="38100" dist="38100" dir="2700000" algn="tl">
                    <a:srgbClr val="C0C0C0"/>
                  </a:outerShdw>
                </a:effectLst>
              </a:rPr>
              <a:t>Стандарты</a:t>
            </a:r>
            <a:r>
              <a:rPr lang="en-US" b="1" dirty="0" smtClean="0">
                <a:solidFill>
                  <a:srgbClr val="0000FF"/>
                </a:solidFill>
                <a:effectLst>
                  <a:outerShdw blurRad="38100" dist="38100" dir="2700000" algn="tl">
                    <a:srgbClr val="C0C0C0"/>
                  </a:outerShdw>
                </a:effectLst>
              </a:rPr>
              <a:t> </a:t>
            </a:r>
            <a:r>
              <a:rPr lang="ru-RU" b="1" dirty="0" smtClean="0">
                <a:solidFill>
                  <a:srgbClr val="0000FF"/>
                </a:solidFill>
                <a:effectLst>
                  <a:outerShdw blurRad="38100" dist="38100" dir="2700000" algn="tl">
                    <a:srgbClr val="C0C0C0"/>
                  </a:outerShdw>
                </a:effectLst>
              </a:rPr>
              <a:t>АКУР</a:t>
            </a:r>
            <a:endParaRPr lang="ru-RU" sz="3600" b="1" dirty="0">
              <a:solidFill>
                <a:srgbClr val="0000FF"/>
              </a:solidFill>
              <a:effectLst>
                <a:outerShdw blurRad="38100" dist="38100" dir="2700000" algn="tl">
                  <a:srgbClr val="C0C0C0"/>
                </a:outerShdw>
              </a:effectLst>
            </a:endParaRPr>
          </a:p>
        </p:txBody>
      </p:sp>
      <p:sp>
        <p:nvSpPr>
          <p:cNvPr id="106499" name="Rectangle 3"/>
          <p:cNvSpPr>
            <a:spLocks noGrp="1" noChangeArrowheads="1"/>
          </p:cNvSpPr>
          <p:nvPr>
            <p:ph type="body" idx="1"/>
          </p:nvPr>
        </p:nvSpPr>
        <p:spPr>
          <a:xfrm>
            <a:off x="1981200" y="1412876"/>
            <a:ext cx="8229600" cy="5040313"/>
          </a:xfrm>
        </p:spPr>
        <p:txBody>
          <a:bodyPr>
            <a:normAutofit fontScale="92500" lnSpcReduction="10000"/>
          </a:bodyPr>
          <a:lstStyle/>
          <a:p>
            <a:pPr marL="609600" indent="-609600">
              <a:lnSpc>
                <a:spcPct val="80000"/>
              </a:lnSpc>
              <a:buFontTx/>
              <a:buAutoNum type="arabicPeriod"/>
            </a:pPr>
            <a:r>
              <a:rPr lang="ru-RU" altLang="ru-RU" sz="2000" b="1" dirty="0"/>
              <a:t>Миссия учреждения</a:t>
            </a:r>
          </a:p>
          <a:p>
            <a:pPr marL="609600" indent="-609600">
              <a:lnSpc>
                <a:spcPct val="80000"/>
              </a:lnSpc>
              <a:buFontTx/>
              <a:buAutoNum type="arabicPeriod"/>
            </a:pPr>
            <a:r>
              <a:rPr lang="ru-RU" altLang="ru-RU" sz="2000" b="1" dirty="0"/>
              <a:t>Цели образовательной программы</a:t>
            </a:r>
          </a:p>
          <a:p>
            <a:pPr marL="609600" indent="-609600">
              <a:lnSpc>
                <a:spcPct val="80000"/>
              </a:lnSpc>
              <a:buFontTx/>
              <a:buAutoNum type="arabicPeriod"/>
            </a:pPr>
            <a:r>
              <a:rPr lang="ru-RU" altLang="ru-RU" sz="2000" b="1" dirty="0"/>
              <a:t>Планирование, формирование и оценка образовательной программы</a:t>
            </a:r>
          </a:p>
          <a:p>
            <a:pPr marL="609600" indent="-609600">
              <a:lnSpc>
                <a:spcPct val="80000"/>
              </a:lnSpc>
              <a:buFontTx/>
              <a:buAutoNum type="arabicPeriod"/>
            </a:pPr>
            <a:r>
              <a:rPr lang="ru-RU" altLang="ru-RU" sz="2000" b="1" dirty="0"/>
              <a:t>Содержание образовательной программы</a:t>
            </a:r>
          </a:p>
          <a:p>
            <a:pPr marL="609600" indent="-609600">
              <a:lnSpc>
                <a:spcPct val="80000"/>
              </a:lnSpc>
              <a:buFontTx/>
              <a:buAutoNum type="arabicPeriod"/>
            </a:pPr>
            <a:r>
              <a:rPr lang="ru-RU" altLang="ru-RU" sz="2000" b="1" dirty="0"/>
              <a:t>Методическое обеспечение образовательной программы</a:t>
            </a:r>
          </a:p>
          <a:p>
            <a:pPr marL="609600" indent="-609600">
              <a:lnSpc>
                <a:spcPct val="80000"/>
              </a:lnSpc>
              <a:buFontTx/>
              <a:buAutoNum type="arabicPeriod"/>
            </a:pPr>
            <a:r>
              <a:rPr lang="ru-RU" altLang="ru-RU" sz="2000" b="1" dirty="0"/>
              <a:t>Организация и управление учебного процесса</a:t>
            </a:r>
          </a:p>
          <a:p>
            <a:pPr marL="609600" indent="-609600">
              <a:lnSpc>
                <a:spcPct val="80000"/>
              </a:lnSpc>
              <a:buFontTx/>
              <a:buAutoNum type="arabicPeriod"/>
            </a:pPr>
            <a:r>
              <a:rPr lang="ru-RU" altLang="ru-RU" sz="2000" b="1" dirty="0"/>
              <a:t>Кадры</a:t>
            </a:r>
          </a:p>
          <a:p>
            <a:pPr marL="609600" indent="-609600">
              <a:lnSpc>
                <a:spcPct val="80000"/>
              </a:lnSpc>
              <a:buFontTx/>
              <a:buAutoNum type="arabicPeriod"/>
            </a:pPr>
            <a:r>
              <a:rPr lang="ru-RU" altLang="ru-RU" sz="2000" b="1" dirty="0"/>
              <a:t>Студенты</a:t>
            </a:r>
          </a:p>
          <a:p>
            <a:pPr marL="609600" indent="-609600">
              <a:lnSpc>
                <a:spcPct val="80000"/>
              </a:lnSpc>
              <a:buFontTx/>
              <a:buAutoNum type="arabicPeriod"/>
            </a:pPr>
            <a:r>
              <a:rPr lang="ru-RU" altLang="ru-RU" sz="2000" b="1" dirty="0"/>
              <a:t>Ресурсы программы</a:t>
            </a:r>
          </a:p>
          <a:p>
            <a:pPr marL="609600" indent="-609600">
              <a:lnSpc>
                <a:spcPct val="80000"/>
              </a:lnSpc>
              <a:buFontTx/>
              <a:buAutoNum type="arabicPeriod"/>
            </a:pPr>
            <a:r>
              <a:rPr lang="ru-RU" altLang="ru-RU" sz="2000" b="1" dirty="0"/>
              <a:t>Социокультурная среда, обеспечивающая становление и развитие личности </a:t>
            </a:r>
          </a:p>
          <a:p>
            <a:pPr marL="609600" indent="-609600">
              <a:lnSpc>
                <a:spcPct val="80000"/>
              </a:lnSpc>
              <a:buFontTx/>
              <a:buAutoNum type="arabicPeriod"/>
            </a:pPr>
            <a:r>
              <a:rPr lang="ru-RU" altLang="ru-RU" sz="2000" b="1" dirty="0"/>
              <a:t>Реализация научной работы в учебном процессе</a:t>
            </a:r>
          </a:p>
          <a:p>
            <a:pPr marL="609600" indent="-609600">
              <a:lnSpc>
                <a:spcPct val="80000"/>
              </a:lnSpc>
              <a:buFontTx/>
              <a:buAutoNum type="arabicPeriod"/>
            </a:pPr>
            <a:r>
              <a:rPr lang="ru-RU" altLang="ru-RU" sz="2000" b="1" dirty="0"/>
              <a:t>Система обеспечения культуры качества</a:t>
            </a:r>
          </a:p>
          <a:p>
            <a:pPr marL="609600" indent="-609600">
              <a:lnSpc>
                <a:spcPct val="80000"/>
              </a:lnSpc>
              <a:buFontTx/>
              <a:buAutoNum type="arabicPeriod"/>
            </a:pPr>
            <a:r>
              <a:rPr lang="ru-RU" altLang="ru-RU" sz="2000" b="1" dirty="0"/>
              <a:t>Выпускники и трудоустройство</a:t>
            </a:r>
          </a:p>
          <a:p>
            <a:pPr marL="609600" indent="-609600">
              <a:lnSpc>
                <a:spcPct val="80000"/>
              </a:lnSpc>
              <a:buFontTx/>
              <a:buAutoNum type="arabicPeriod"/>
            </a:pPr>
            <a:r>
              <a:rPr lang="ru-RU" altLang="ru-RU" sz="2000" b="1" dirty="0"/>
              <a:t>Информационное продвижение программы</a:t>
            </a:r>
          </a:p>
        </p:txBody>
      </p:sp>
    </p:spTree>
    <p:extLst>
      <p:ext uri="{BB962C8B-B14F-4D97-AF65-F5344CB8AC3E}">
        <p14:creationId xmlns:p14="http://schemas.microsoft.com/office/powerpoint/2010/main" val="14950807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074" name="Rectangle 2"/>
          <p:cNvSpPr>
            <a:spLocks noGrp="1" noChangeArrowheads="1"/>
          </p:cNvSpPr>
          <p:nvPr>
            <p:ph type="title"/>
          </p:nvPr>
        </p:nvSpPr>
        <p:spPr/>
        <p:txBody>
          <a:bodyPr/>
          <a:lstStyle/>
          <a:p>
            <a:pPr>
              <a:defRPr/>
            </a:pPr>
            <a:r>
              <a:rPr lang="ru-RU" b="1" dirty="0">
                <a:solidFill>
                  <a:srgbClr val="0000FF"/>
                </a:solidFill>
                <a:effectLst>
                  <a:outerShdw blurRad="38100" dist="38100" dir="2700000" algn="tl">
                    <a:srgbClr val="C0C0C0"/>
                  </a:outerShdw>
                </a:effectLst>
              </a:rPr>
              <a:t>АКУР </a:t>
            </a:r>
            <a:r>
              <a:rPr lang="ru-RU" b="1" dirty="0" smtClean="0">
                <a:solidFill>
                  <a:srgbClr val="0000FF"/>
                </a:solidFill>
                <a:effectLst>
                  <a:outerShdw blurRad="38100" dist="38100" dir="2700000" algn="tl">
                    <a:srgbClr val="C0C0C0"/>
                  </a:outerShdw>
                </a:effectLst>
              </a:rPr>
              <a:t>аккредитация</a:t>
            </a:r>
          </a:p>
        </p:txBody>
      </p:sp>
      <p:sp>
        <p:nvSpPr>
          <p:cNvPr id="98307" name="Rectangle 3"/>
          <p:cNvSpPr>
            <a:spLocks noGrp="1" noChangeArrowheads="1"/>
          </p:cNvSpPr>
          <p:nvPr>
            <p:ph type="body" idx="1"/>
          </p:nvPr>
        </p:nvSpPr>
        <p:spPr>
          <a:xfrm>
            <a:off x="1847528" y="2132857"/>
            <a:ext cx="8229600" cy="4525963"/>
          </a:xfrm>
        </p:spPr>
        <p:txBody>
          <a:bodyPr/>
          <a:lstStyle/>
          <a:p>
            <a:pPr marL="609600" indent="-609600">
              <a:buFontTx/>
              <a:buAutoNum type="arabicPeriod"/>
            </a:pPr>
            <a:r>
              <a:rPr lang="ru-RU" altLang="ru-RU" sz="3600" b="1" dirty="0"/>
              <a:t>Базовая</a:t>
            </a:r>
          </a:p>
          <a:p>
            <a:pPr marL="990600" lvl="1" indent="-533400">
              <a:buFontTx/>
              <a:buChar char="•"/>
            </a:pPr>
            <a:r>
              <a:rPr lang="ru-RU" altLang="ru-RU" sz="3200" b="1" dirty="0"/>
              <a:t>члены АКУР</a:t>
            </a:r>
          </a:p>
          <a:p>
            <a:pPr marL="990600" lvl="1" indent="-533400">
              <a:buFontTx/>
              <a:buChar char="•"/>
            </a:pPr>
            <a:r>
              <a:rPr lang="ru-RU" altLang="ru-RU" sz="3200" b="1" dirty="0"/>
              <a:t>не члены АКУР</a:t>
            </a:r>
            <a:endParaRPr lang="en-US" altLang="ru-RU" sz="3200" b="1" dirty="0"/>
          </a:p>
          <a:p>
            <a:pPr marL="609600" indent="-609600">
              <a:buFontTx/>
              <a:buAutoNum type="arabicPeriod"/>
            </a:pPr>
            <a:r>
              <a:rPr lang="ru-RU" altLang="ru-RU" b="1" dirty="0" smtClean="0"/>
              <a:t>Базовая для зарубежного вуза</a:t>
            </a:r>
          </a:p>
          <a:p>
            <a:pPr marL="609600" indent="-609600">
              <a:buFontTx/>
              <a:buAutoNum type="arabicPeriod"/>
            </a:pPr>
            <a:r>
              <a:rPr lang="ru-RU" altLang="ru-RU" b="1" dirty="0" smtClean="0"/>
              <a:t>Международная (совместная)</a:t>
            </a:r>
          </a:p>
          <a:p>
            <a:pPr marL="609600" indent="-609600">
              <a:buFontTx/>
              <a:buAutoNum type="arabicPeriod"/>
            </a:pPr>
            <a:r>
              <a:rPr lang="ru-RU" altLang="ru-RU" b="1" dirty="0" smtClean="0"/>
              <a:t>Российская образовательная программа высшего качества</a:t>
            </a:r>
          </a:p>
        </p:txBody>
      </p:sp>
      <p:sp>
        <p:nvSpPr>
          <p:cNvPr id="2" name="TextBox 1"/>
          <p:cNvSpPr txBox="1"/>
          <p:nvPr/>
        </p:nvSpPr>
        <p:spPr>
          <a:xfrm>
            <a:off x="1991544" y="1725482"/>
            <a:ext cx="3628814" cy="369332"/>
          </a:xfrm>
          <a:prstGeom prst="rect">
            <a:avLst/>
          </a:prstGeom>
          <a:noFill/>
        </p:spPr>
        <p:txBody>
          <a:bodyPr wrap="none" rtlCol="0">
            <a:spAutoFit/>
          </a:bodyPr>
          <a:lstStyle/>
          <a:p>
            <a:r>
              <a:rPr lang="ru-RU" b="1" dirty="0">
                <a:solidFill>
                  <a:srgbClr val="0000FF"/>
                </a:solidFill>
                <a:effectLst>
                  <a:outerShdw blurRad="38100" dist="38100" dir="2700000" algn="tl">
                    <a:srgbClr val="C0C0C0"/>
                  </a:outerShdw>
                </a:effectLst>
              </a:rPr>
              <a:t> Статусы аккредитации программ </a:t>
            </a:r>
            <a:endParaRPr lang="ru-RU" dirty="0"/>
          </a:p>
        </p:txBody>
      </p:sp>
    </p:spTree>
    <p:extLst>
      <p:ext uri="{BB962C8B-B14F-4D97-AF65-F5344CB8AC3E}">
        <p14:creationId xmlns:p14="http://schemas.microsoft.com/office/powerpoint/2010/main" val="20456091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dirty="0" smtClean="0"/>
              <a:t>Законодательство о размещении информации образовательного учреждения</a:t>
            </a:r>
            <a:endParaRPr lang="ru-RU" dirty="0"/>
          </a:p>
        </p:txBody>
      </p:sp>
      <p:sp>
        <p:nvSpPr>
          <p:cNvPr id="3" name="Объект 2"/>
          <p:cNvSpPr>
            <a:spLocks noGrp="1"/>
          </p:cNvSpPr>
          <p:nvPr>
            <p:ph idx="1"/>
          </p:nvPr>
        </p:nvSpPr>
        <p:spPr/>
        <p:txBody>
          <a:bodyPr>
            <a:normAutofit fontScale="85000" lnSpcReduction="10000"/>
          </a:bodyPr>
          <a:lstStyle/>
          <a:p>
            <a:r>
              <a:rPr lang="ru-RU" dirty="0"/>
              <a:t>Постановление Правительства </a:t>
            </a:r>
            <a:r>
              <a:rPr lang="ru-RU" dirty="0" smtClean="0"/>
              <a:t>РФ </a:t>
            </a:r>
            <a:r>
              <a:rPr lang="ru-RU" dirty="0"/>
              <a:t>от 10 июля 2013 г. N 582 </a:t>
            </a:r>
            <a:r>
              <a:rPr lang="ru-RU" dirty="0" smtClean="0"/>
              <a:t>"</a:t>
            </a:r>
            <a:r>
              <a:rPr lang="ru-RU" dirty="0"/>
              <a:t>Об утверждении Правил размещения на официальном сайте образовательной организации в информационно-телекоммуникационной сети "Интернет" и обновления информации об образовательной организации"</a:t>
            </a:r>
          </a:p>
          <a:p>
            <a:pPr lvl="1"/>
            <a:r>
              <a:rPr lang="ru-RU" dirty="0" smtClean="0"/>
              <a:t>образовательные программы</a:t>
            </a:r>
            <a:r>
              <a:rPr lang="en-US" dirty="0" smtClean="0"/>
              <a:t>, </a:t>
            </a:r>
            <a:r>
              <a:rPr lang="ru-RU" dirty="0" smtClean="0"/>
              <a:t>специальности, образовательные стандарты, учебный план</a:t>
            </a:r>
            <a:r>
              <a:rPr lang="en-US" dirty="0" smtClean="0"/>
              <a:t>, </a:t>
            </a:r>
            <a:r>
              <a:rPr lang="ru-RU" dirty="0" smtClean="0"/>
              <a:t>аннотации программ дисциплин</a:t>
            </a:r>
            <a:r>
              <a:rPr lang="en-US" dirty="0" smtClean="0"/>
              <a:t>, </a:t>
            </a:r>
            <a:r>
              <a:rPr lang="ru-RU" dirty="0" smtClean="0"/>
              <a:t>методические документы</a:t>
            </a:r>
            <a:r>
              <a:rPr lang="en-US" dirty="0" smtClean="0"/>
              <a:t>, </a:t>
            </a:r>
            <a:r>
              <a:rPr lang="ru-RU" dirty="0" smtClean="0"/>
              <a:t>персональный состав</a:t>
            </a:r>
            <a:r>
              <a:rPr lang="en-US" dirty="0" smtClean="0"/>
              <a:t>,</a:t>
            </a:r>
            <a:r>
              <a:rPr lang="ru-RU" dirty="0" smtClean="0"/>
              <a:t> электронные ресурсы</a:t>
            </a:r>
            <a:r>
              <a:rPr lang="en-US" dirty="0" smtClean="0"/>
              <a:t>, </a:t>
            </a:r>
            <a:r>
              <a:rPr lang="ru-RU" dirty="0"/>
              <a:t>отчет о результатах </a:t>
            </a:r>
            <a:r>
              <a:rPr lang="ru-RU" dirty="0" err="1" smtClean="0"/>
              <a:t>самообследования</a:t>
            </a:r>
            <a:r>
              <a:rPr lang="en-US" dirty="0" smtClean="0"/>
              <a:t>,</a:t>
            </a:r>
            <a:r>
              <a:rPr lang="ru-RU" dirty="0"/>
              <a:t> </a:t>
            </a:r>
            <a:r>
              <a:rPr lang="ru-RU" dirty="0" smtClean="0"/>
              <a:t>трудоустройство выпускников</a:t>
            </a:r>
            <a:r>
              <a:rPr lang="en-US" dirty="0" smtClean="0"/>
              <a:t>, </a:t>
            </a:r>
            <a:r>
              <a:rPr lang="ru-RU" dirty="0" smtClean="0"/>
              <a:t>направления </a:t>
            </a:r>
            <a:r>
              <a:rPr lang="ru-RU" dirty="0"/>
              <a:t>и </a:t>
            </a:r>
            <a:r>
              <a:rPr lang="ru-RU" dirty="0" smtClean="0"/>
              <a:t>результаты научной деятельности</a:t>
            </a:r>
            <a:r>
              <a:rPr lang="en-US" dirty="0" smtClean="0"/>
              <a:t> </a:t>
            </a:r>
          </a:p>
          <a:p>
            <a:pPr marL="457200" lvl="1" indent="0">
              <a:buNone/>
            </a:pPr>
            <a:r>
              <a:rPr lang="ru-RU" dirty="0" smtClean="0"/>
              <a:t>Обновление </a:t>
            </a:r>
            <a:r>
              <a:rPr lang="ru-RU" dirty="0"/>
              <a:t>не позднее 10 рабочих </a:t>
            </a:r>
            <a:r>
              <a:rPr lang="ru-RU" dirty="0" smtClean="0"/>
              <a:t>дней</a:t>
            </a:r>
          </a:p>
          <a:p>
            <a:r>
              <a:rPr lang="ru-RU" dirty="0" smtClean="0"/>
              <a:t>Распоряжение Правительства РФ N </a:t>
            </a:r>
            <a:r>
              <a:rPr lang="ru-RU" dirty="0"/>
              <a:t>1187-р от 10 июля 2013 года </a:t>
            </a:r>
            <a:endParaRPr lang="ru-RU" dirty="0" smtClean="0"/>
          </a:p>
          <a:p>
            <a:pPr lvl="1"/>
            <a:r>
              <a:rPr lang="ru-RU" dirty="0" smtClean="0"/>
              <a:t>органы </a:t>
            </a:r>
            <a:r>
              <a:rPr lang="ru-RU" dirty="0"/>
              <a:t>государственной власти должны раскрывать через Интернет в открытом </a:t>
            </a:r>
            <a:r>
              <a:rPr lang="ru-RU" dirty="0" smtClean="0"/>
              <a:t>формате реестры выданных </a:t>
            </a:r>
            <a:r>
              <a:rPr lang="ru-RU" dirty="0"/>
              <a:t>региональными органами лицензий на </a:t>
            </a:r>
            <a:r>
              <a:rPr lang="ru-RU" dirty="0" smtClean="0"/>
              <a:t>образовательную деятельность, </a:t>
            </a:r>
            <a:r>
              <a:rPr lang="ru-RU" dirty="0"/>
              <a:t>реестр аккредитованных в регионе образовательных учреждений,</a:t>
            </a:r>
          </a:p>
        </p:txBody>
      </p:sp>
    </p:spTree>
    <p:extLst>
      <p:ext uri="{BB962C8B-B14F-4D97-AF65-F5344CB8AC3E}">
        <p14:creationId xmlns:p14="http://schemas.microsoft.com/office/powerpoint/2010/main" val="6788034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en-GB" sz="3200" dirty="0" err="1"/>
              <a:t>Основные</a:t>
            </a:r>
            <a:r>
              <a:rPr lang="en-GB" sz="3200" dirty="0"/>
              <a:t> </a:t>
            </a:r>
            <a:r>
              <a:rPr lang="en-GB" sz="3200" dirty="0" err="1"/>
              <a:t>группы</a:t>
            </a:r>
            <a:r>
              <a:rPr lang="en-GB" sz="3200" dirty="0"/>
              <a:t> </a:t>
            </a:r>
            <a:r>
              <a:rPr lang="en-GB" sz="3200" dirty="0" err="1"/>
              <a:t>классов</a:t>
            </a:r>
            <a:r>
              <a:rPr lang="en-GB" sz="3200" dirty="0"/>
              <a:t> </a:t>
            </a:r>
            <a:r>
              <a:rPr lang="en-GB" sz="3200" dirty="0" err="1"/>
              <a:t>информационных</a:t>
            </a:r>
            <a:r>
              <a:rPr lang="en-GB" sz="3200" dirty="0"/>
              <a:t> </a:t>
            </a:r>
            <a:r>
              <a:rPr lang="en-GB" sz="3200" dirty="0" err="1"/>
              <a:t>объектов</a:t>
            </a:r>
            <a:r>
              <a:rPr lang="en-GB" sz="3200" dirty="0"/>
              <a:t> </a:t>
            </a:r>
            <a:r>
              <a:rPr lang="en-GB" sz="3200" dirty="0" err="1"/>
              <a:t>среды</a:t>
            </a:r>
            <a:r>
              <a:rPr lang="en-GB" sz="3200" dirty="0"/>
              <a:t> </a:t>
            </a:r>
            <a:r>
              <a:rPr lang="en-GB" sz="3200" dirty="0" err="1"/>
              <a:t>взаимодействия</a:t>
            </a:r>
            <a:r>
              <a:rPr lang="en-GB" sz="3200" dirty="0"/>
              <a:t> в </a:t>
            </a:r>
            <a:r>
              <a:rPr lang="en-GB" sz="3200" dirty="0" err="1"/>
              <a:t>сфере</a:t>
            </a:r>
            <a:r>
              <a:rPr lang="en-GB" sz="3200" dirty="0"/>
              <a:t> «</a:t>
            </a:r>
            <a:r>
              <a:rPr lang="en-GB" sz="3200" dirty="0" err="1"/>
              <a:t>Образование</a:t>
            </a:r>
            <a:r>
              <a:rPr lang="en-GB" sz="3200" dirty="0"/>
              <a:t>» </a:t>
            </a:r>
            <a:endParaRPr lang="ru-RU" sz="3200" dirty="0"/>
          </a:p>
        </p:txBody>
      </p:sp>
      <p:sp>
        <p:nvSpPr>
          <p:cNvPr id="3" name="Объект 2"/>
          <p:cNvSpPr>
            <a:spLocks noGrp="1"/>
          </p:cNvSpPr>
          <p:nvPr>
            <p:ph idx="1"/>
          </p:nvPr>
        </p:nvSpPr>
        <p:spPr/>
        <p:txBody>
          <a:bodyPr/>
          <a:lstStyle/>
          <a:p>
            <a:endParaRPr lang="ru-RU" dirty="0"/>
          </a:p>
        </p:txBody>
      </p:sp>
      <p:sp>
        <p:nvSpPr>
          <p:cNvPr id="5"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6" name="Объект 5"/>
          <p:cNvGraphicFramePr>
            <a:graphicFrameLocks noChangeAspect="1"/>
          </p:cNvGraphicFramePr>
          <p:nvPr>
            <p:extLst>
              <p:ext uri="{D42A27DB-BD31-4B8C-83A1-F6EECF244321}">
                <p14:modId xmlns:p14="http://schemas.microsoft.com/office/powerpoint/2010/main" val="257790838"/>
              </p:ext>
            </p:extLst>
          </p:nvPr>
        </p:nvGraphicFramePr>
        <p:xfrm>
          <a:off x="1380131" y="1526594"/>
          <a:ext cx="8844523" cy="4949399"/>
        </p:xfrm>
        <a:graphic>
          <a:graphicData uri="http://schemas.openxmlformats.org/presentationml/2006/ole">
            <mc:AlternateContent xmlns:mc="http://schemas.openxmlformats.org/markup-compatibility/2006">
              <mc:Choice xmlns:v="urn:schemas-microsoft-com:vml" Requires="v">
                <p:oleObj spid="_x0000_s4130" name="Visio" r:id="rId4" imgW="6238941" imgH="3705463" progId="Visio.Drawing.11">
                  <p:embed/>
                </p:oleObj>
              </mc:Choice>
              <mc:Fallback>
                <p:oleObj name="Visio" r:id="rId4" imgW="6238941" imgH="3705463" progId="Visio.Drawing.11">
                  <p:embed/>
                  <p:pic>
                    <p:nvPicPr>
                      <p:cNvPr id="0" name=""/>
                      <p:cNvPicPr>
                        <a:picLocks noChangeAspect="1" noChangeArrowheads="1"/>
                      </p:cNvPicPr>
                      <p:nvPr/>
                    </p:nvPicPr>
                    <p:blipFill>
                      <a:blip r:embed="rId5"/>
                      <a:srcRect/>
                      <a:stretch>
                        <a:fillRect/>
                      </a:stretch>
                    </p:blipFill>
                    <p:spPr bwMode="auto">
                      <a:xfrm>
                        <a:off x="1380131" y="1526594"/>
                        <a:ext cx="8844523" cy="4949399"/>
                      </a:xfrm>
                      <a:prstGeom prst="rect">
                        <a:avLst/>
                      </a:prstGeom>
                      <a:noFill/>
                    </p:spPr>
                  </p:pic>
                </p:oleObj>
              </mc:Fallback>
            </mc:AlternateContent>
          </a:graphicData>
        </a:graphic>
      </p:graphicFrame>
    </p:spTree>
    <p:extLst>
      <p:ext uri="{BB962C8B-B14F-4D97-AF65-F5344CB8AC3E}">
        <p14:creationId xmlns:p14="http://schemas.microsoft.com/office/powerpoint/2010/main" val="21505490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smtClean="0"/>
              <a:t>Инновационная </a:t>
            </a:r>
            <a:r>
              <a:rPr lang="ru-RU" dirty="0"/>
              <a:t>структура управления </a:t>
            </a:r>
            <a:br>
              <a:rPr lang="ru-RU" dirty="0"/>
            </a:br>
            <a:r>
              <a:rPr lang="ru-RU" dirty="0" smtClean="0"/>
              <a:t>университетами</a:t>
            </a:r>
            <a:endParaRPr lang="ru-RU" dirty="0"/>
          </a:p>
        </p:txBody>
      </p:sp>
      <p:sp>
        <p:nvSpPr>
          <p:cNvPr id="3" name="Объект 2"/>
          <p:cNvSpPr>
            <a:spLocks noGrp="1"/>
          </p:cNvSpPr>
          <p:nvPr>
            <p:ph idx="1"/>
          </p:nvPr>
        </p:nvSpPr>
        <p:spPr/>
        <p:txBody>
          <a:bodyPr>
            <a:normAutofit/>
          </a:bodyPr>
          <a:lstStyle/>
          <a:p>
            <a:pPr marL="0" indent="0">
              <a:buNone/>
            </a:pPr>
            <a:r>
              <a:rPr lang="ru-RU" sz="2400" dirty="0"/>
              <a:t>Секция конференции </a:t>
            </a:r>
            <a:r>
              <a:rPr lang="ru-RU" dirty="0"/>
              <a:t>Интернет и современное общество  СПБ 2013 </a:t>
            </a:r>
            <a:endParaRPr lang="ru-RU" dirty="0" smtClean="0"/>
          </a:p>
          <a:p>
            <a:pPr marL="0" indent="0">
              <a:buNone/>
            </a:pPr>
            <a:r>
              <a:rPr lang="ru-RU" dirty="0" smtClean="0"/>
              <a:t>Решения с области автоматизации основной деятельности университета</a:t>
            </a:r>
          </a:p>
          <a:p>
            <a:r>
              <a:rPr lang="ru-RU" dirty="0" smtClean="0"/>
              <a:t>Дальневосточный </a:t>
            </a:r>
            <a:r>
              <a:rPr lang="ru-RU" dirty="0" smtClean="0"/>
              <a:t>ФУ </a:t>
            </a:r>
          </a:p>
          <a:p>
            <a:r>
              <a:rPr lang="ru-RU" dirty="0"/>
              <a:t>Уральский федеральный </a:t>
            </a:r>
            <a:r>
              <a:rPr lang="ru-RU" dirty="0" smtClean="0"/>
              <a:t>университет</a:t>
            </a:r>
          </a:p>
          <a:p>
            <a:r>
              <a:rPr lang="ru-RU" dirty="0" smtClean="0"/>
              <a:t>НИУ ИТМО</a:t>
            </a:r>
            <a:endParaRPr lang="ru-RU" dirty="0" smtClean="0"/>
          </a:p>
          <a:p>
            <a:r>
              <a:rPr lang="ru-RU" dirty="0" smtClean="0"/>
              <a:t>ЭФ МГУ </a:t>
            </a:r>
            <a:endParaRPr lang="ru-RU" dirty="0" smtClean="0"/>
          </a:p>
          <a:p>
            <a:pPr marL="0" indent="0">
              <a:buNone/>
            </a:pPr>
            <a:r>
              <a:rPr lang="ru-RU" dirty="0" smtClean="0"/>
              <a:t>Круглый стол </a:t>
            </a:r>
            <a:r>
              <a:rPr lang="ru-RU" dirty="0"/>
              <a:t>Рабочей группы </a:t>
            </a:r>
            <a:r>
              <a:rPr lang="ru-RU" dirty="0" smtClean="0"/>
              <a:t>по </a:t>
            </a:r>
            <a:r>
              <a:rPr lang="ru-RU" dirty="0"/>
              <a:t>образованию </a:t>
            </a:r>
            <a:r>
              <a:rPr lang="ru-RU" dirty="0" smtClean="0"/>
              <a:t>комиссии СФ по </a:t>
            </a:r>
            <a:r>
              <a:rPr lang="ru-RU" dirty="0"/>
              <a:t>развитию информационного </a:t>
            </a:r>
            <a:r>
              <a:rPr lang="ru-RU" dirty="0" smtClean="0"/>
              <a:t>общества  </a:t>
            </a:r>
            <a:endParaRPr lang="ru-RU" dirty="0"/>
          </a:p>
        </p:txBody>
      </p:sp>
    </p:spTree>
    <p:extLst>
      <p:ext uri="{BB962C8B-B14F-4D97-AF65-F5344CB8AC3E}">
        <p14:creationId xmlns:p14="http://schemas.microsoft.com/office/powerpoint/2010/main" val="15617808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Единые классификаторы, справочники</a:t>
            </a:r>
            <a:endParaRPr lang="ru-RU" dirty="0"/>
          </a:p>
        </p:txBody>
      </p:sp>
      <p:sp>
        <p:nvSpPr>
          <p:cNvPr id="3" name="Объект 2"/>
          <p:cNvSpPr>
            <a:spLocks noGrp="1"/>
          </p:cNvSpPr>
          <p:nvPr>
            <p:ph idx="1"/>
          </p:nvPr>
        </p:nvSpPr>
        <p:spPr/>
        <p:txBody>
          <a:bodyPr/>
          <a:lstStyle/>
          <a:p>
            <a:r>
              <a:rPr lang="ru-RU" dirty="0" smtClean="0"/>
              <a:t>Справочник ВУЗов (используется для указания ведущей организации диссертаций, обмена студентами и т.д.)</a:t>
            </a:r>
          </a:p>
          <a:p>
            <a:r>
              <a:rPr lang="ru-RU" dirty="0" smtClean="0"/>
              <a:t>Справочник профессий</a:t>
            </a:r>
          </a:p>
          <a:p>
            <a:r>
              <a:rPr lang="ru-RU" dirty="0" smtClean="0"/>
              <a:t>Классификатор компетенций</a:t>
            </a:r>
          </a:p>
          <a:p>
            <a:endParaRPr lang="ru-RU" dirty="0"/>
          </a:p>
        </p:txBody>
      </p:sp>
    </p:spTree>
    <p:extLst>
      <p:ext uri="{BB962C8B-B14F-4D97-AF65-F5344CB8AC3E}">
        <p14:creationId xmlns:p14="http://schemas.microsoft.com/office/powerpoint/2010/main" val="11096364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t>Элементы модели данных образовательного учреждения как основа для взаимодействия</a:t>
            </a:r>
          </a:p>
        </p:txBody>
      </p:sp>
      <p:sp>
        <p:nvSpPr>
          <p:cNvPr id="3" name="Объект 2"/>
          <p:cNvSpPr>
            <a:spLocks noGrp="1"/>
          </p:cNvSpPr>
          <p:nvPr>
            <p:ph idx="1"/>
          </p:nvPr>
        </p:nvSpPr>
        <p:spPr/>
        <p:txBody>
          <a:bodyPr/>
          <a:lstStyle/>
          <a:p>
            <a:r>
              <a:rPr lang="en-GB" dirty="0" err="1"/>
              <a:t>система</a:t>
            </a:r>
            <a:r>
              <a:rPr lang="en-GB" dirty="0"/>
              <a:t> </a:t>
            </a:r>
            <a:r>
              <a:rPr lang="en-GB" dirty="0" err="1"/>
              <a:t>управления</a:t>
            </a:r>
            <a:r>
              <a:rPr lang="en-GB" dirty="0"/>
              <a:t> </a:t>
            </a:r>
            <a:r>
              <a:rPr lang="en-GB" dirty="0" err="1"/>
              <a:t>учебным</a:t>
            </a:r>
            <a:r>
              <a:rPr lang="en-GB" dirty="0"/>
              <a:t> </a:t>
            </a:r>
            <a:r>
              <a:rPr lang="en-GB" dirty="0" err="1"/>
              <a:t>планом</a:t>
            </a:r>
            <a:r>
              <a:rPr lang="en-GB" dirty="0"/>
              <a:t> (Curriculum Design System) </a:t>
            </a:r>
            <a:endParaRPr lang="ru-RU" dirty="0" smtClean="0"/>
          </a:p>
          <a:p>
            <a:r>
              <a:rPr lang="en-GB" dirty="0" err="1" smtClean="0"/>
              <a:t>система</a:t>
            </a:r>
            <a:r>
              <a:rPr lang="en-GB" dirty="0" smtClean="0"/>
              <a:t> </a:t>
            </a:r>
            <a:r>
              <a:rPr lang="en-GB" dirty="0" err="1"/>
              <a:t>управления</a:t>
            </a:r>
            <a:r>
              <a:rPr lang="en-GB" dirty="0"/>
              <a:t> </a:t>
            </a:r>
            <a:r>
              <a:rPr lang="en-GB" dirty="0" err="1"/>
              <a:t>обучающими</a:t>
            </a:r>
            <a:r>
              <a:rPr lang="en-GB" dirty="0"/>
              <a:t> </a:t>
            </a:r>
            <a:r>
              <a:rPr lang="en-GB" dirty="0" err="1"/>
              <a:t>ресурсами</a:t>
            </a:r>
            <a:r>
              <a:rPr lang="en-GB" dirty="0"/>
              <a:t> (LMS)</a:t>
            </a:r>
            <a:endParaRPr lang="ru-RU" dirty="0"/>
          </a:p>
        </p:txBody>
      </p:sp>
    </p:spTree>
    <p:extLst>
      <p:ext uri="{BB962C8B-B14F-4D97-AF65-F5344CB8AC3E}">
        <p14:creationId xmlns:p14="http://schemas.microsoft.com/office/powerpoint/2010/main" val="31402545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Заголовок 1"/>
          <p:cNvSpPr>
            <a:spLocks noGrp="1"/>
          </p:cNvSpPr>
          <p:nvPr>
            <p:ph type="title"/>
          </p:nvPr>
        </p:nvSpPr>
        <p:spPr/>
        <p:txBody>
          <a:bodyPr/>
          <a:lstStyle/>
          <a:p>
            <a:r>
              <a:rPr lang="ru-RU" smtClean="0"/>
              <a:t>Технологическая схема</a:t>
            </a:r>
          </a:p>
        </p:txBody>
      </p:sp>
      <p:pic>
        <p:nvPicPr>
          <p:cNvPr id="59395"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279651" y="1700213"/>
            <a:ext cx="6588125" cy="452596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25660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lvl="0" algn="ctr"/>
            <a:r>
              <a:rPr lang="ru-RU" b="1" dirty="0"/>
              <a:t>Модель данных системы управления учебным </a:t>
            </a:r>
            <a:r>
              <a:rPr lang="ru-RU" b="1" dirty="0" smtClean="0"/>
              <a:t>планом</a:t>
            </a:r>
            <a:endParaRPr lang="ru-RU" dirty="0"/>
          </a:p>
        </p:txBody>
      </p:sp>
      <p:sp>
        <p:nvSpPr>
          <p:cNvPr id="3" name="Объект 2"/>
          <p:cNvSpPr>
            <a:spLocks noGrp="1"/>
          </p:cNvSpPr>
          <p:nvPr>
            <p:ph idx="1"/>
          </p:nvPr>
        </p:nvSpPr>
        <p:spPr/>
        <p:txBody>
          <a:bodyPr/>
          <a:lstStyle/>
          <a:p>
            <a:endParaRPr lang="ru-RU" dirty="0"/>
          </a:p>
        </p:txBody>
      </p:sp>
      <p:sp>
        <p:nvSpPr>
          <p:cNvPr id="5"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6" name="Объект 5"/>
          <p:cNvGraphicFramePr>
            <a:graphicFrameLocks noChangeAspect="1"/>
          </p:cNvGraphicFramePr>
          <p:nvPr>
            <p:extLst/>
          </p:nvPr>
        </p:nvGraphicFramePr>
        <p:xfrm>
          <a:off x="2783632" y="1557008"/>
          <a:ext cx="6552728" cy="4885340"/>
        </p:xfrm>
        <a:graphic>
          <a:graphicData uri="http://schemas.openxmlformats.org/presentationml/2006/ole">
            <mc:AlternateContent xmlns:mc="http://schemas.openxmlformats.org/markup-compatibility/2006">
              <mc:Choice xmlns:v="urn:schemas-microsoft-com:vml" Requires="v">
                <p:oleObj spid="_x0000_s5155" name="Visio" r:id="rId4" imgW="7252716" imgH="5344973" progId="Visio.Drawing.11">
                  <p:embed/>
                </p:oleObj>
              </mc:Choice>
              <mc:Fallback>
                <p:oleObj name="Visio" r:id="rId4" imgW="7252716" imgH="5344973"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83632" y="1557008"/>
                        <a:ext cx="6552728" cy="4885340"/>
                      </a:xfrm>
                      <a:prstGeom prst="rect">
                        <a:avLst/>
                      </a:prstGeom>
                      <a:noFill/>
                    </p:spPr>
                  </p:pic>
                </p:oleObj>
              </mc:Fallback>
            </mc:AlternateContent>
          </a:graphicData>
        </a:graphic>
      </p:graphicFrame>
    </p:spTree>
    <p:extLst>
      <p:ext uri="{BB962C8B-B14F-4D97-AF65-F5344CB8AC3E}">
        <p14:creationId xmlns:p14="http://schemas.microsoft.com/office/powerpoint/2010/main" val="13012642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a:t>Информационное взаимодействие предприятия с внешней средой </a:t>
            </a:r>
          </a:p>
        </p:txBody>
      </p:sp>
      <p:sp>
        <p:nvSpPr>
          <p:cNvPr id="3" name="Объект 2"/>
          <p:cNvSpPr>
            <a:spLocks noGrp="1"/>
          </p:cNvSpPr>
          <p:nvPr>
            <p:ph idx="1"/>
          </p:nvPr>
        </p:nvSpPr>
        <p:spPr/>
        <p:txBody>
          <a:bodyPr/>
          <a:lstStyle/>
          <a:p>
            <a:endParaRPr lang="ru-RU"/>
          </a:p>
        </p:txBody>
      </p:sp>
      <p:sp>
        <p:nvSpPr>
          <p:cNvPr id="5"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6" name="Объект 5"/>
          <p:cNvGraphicFramePr>
            <a:graphicFrameLocks noChangeAspect="1"/>
          </p:cNvGraphicFramePr>
          <p:nvPr>
            <p:extLst>
              <p:ext uri="{D42A27DB-BD31-4B8C-83A1-F6EECF244321}">
                <p14:modId xmlns:p14="http://schemas.microsoft.com/office/powerpoint/2010/main" val="550453381"/>
              </p:ext>
            </p:extLst>
          </p:nvPr>
        </p:nvGraphicFramePr>
        <p:xfrm>
          <a:off x="992561" y="2328910"/>
          <a:ext cx="9637339" cy="2970095"/>
        </p:xfrm>
        <a:graphic>
          <a:graphicData uri="http://schemas.openxmlformats.org/presentationml/2006/ole">
            <mc:AlternateContent xmlns:mc="http://schemas.openxmlformats.org/markup-compatibility/2006">
              <mc:Choice xmlns:v="urn:schemas-microsoft-com:vml" Requires="v">
                <p:oleObj spid="_x0000_s1061" r:id="rId4" imgW="6753422" imgH="2076688" progId="Visio.Drawing.15">
                  <p:embed/>
                </p:oleObj>
              </mc:Choice>
              <mc:Fallback>
                <p:oleObj r:id="rId4" imgW="6753422" imgH="2076688" progId="Visio.Drawing.15">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2561" y="2328910"/>
                        <a:ext cx="9637339" cy="2970095"/>
                      </a:xfrm>
                      <a:prstGeom prst="rect">
                        <a:avLst/>
                      </a:prstGeom>
                      <a:noFill/>
                    </p:spPr>
                  </p:pic>
                </p:oleObj>
              </mc:Fallback>
            </mc:AlternateContent>
          </a:graphicData>
        </a:graphic>
      </p:graphicFrame>
    </p:spTree>
    <p:extLst>
      <p:ext uri="{BB962C8B-B14F-4D97-AF65-F5344CB8AC3E}">
        <p14:creationId xmlns:p14="http://schemas.microsoft.com/office/powerpoint/2010/main" val="27419276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Заголовок 1"/>
          <p:cNvSpPr>
            <a:spLocks noGrp="1"/>
          </p:cNvSpPr>
          <p:nvPr>
            <p:ph type="title"/>
          </p:nvPr>
        </p:nvSpPr>
        <p:spPr/>
        <p:txBody>
          <a:bodyPr/>
          <a:lstStyle/>
          <a:p>
            <a:r>
              <a:rPr lang="ru-RU" smtClean="0"/>
              <a:t>Решение: среда интеграции</a:t>
            </a:r>
          </a:p>
        </p:txBody>
      </p:sp>
      <p:sp>
        <p:nvSpPr>
          <p:cNvPr id="63491" name="Объект 2"/>
          <p:cNvSpPr>
            <a:spLocks noGrp="1"/>
          </p:cNvSpPr>
          <p:nvPr>
            <p:ph idx="1"/>
          </p:nvPr>
        </p:nvSpPr>
        <p:spPr/>
        <p:txBody>
          <a:bodyPr/>
          <a:lstStyle/>
          <a:p>
            <a:pPr marL="342900" lvl="1" indent="-342900">
              <a:defRPr/>
            </a:pPr>
            <a:r>
              <a:rPr lang="ru-RU" dirty="0"/>
              <a:t>Ролевая модель: 25 ролей, </a:t>
            </a:r>
            <a:r>
              <a:rPr lang="en-US" dirty="0"/>
              <a:t>~ 4</a:t>
            </a:r>
            <a:r>
              <a:rPr lang="ru-RU" dirty="0"/>
              <a:t>5</a:t>
            </a:r>
            <a:r>
              <a:rPr lang="en-US" dirty="0"/>
              <a:t>00 </a:t>
            </a:r>
            <a:r>
              <a:rPr lang="ru-RU" dirty="0"/>
              <a:t>пользователей</a:t>
            </a:r>
            <a:endParaRPr lang="en-US" dirty="0"/>
          </a:p>
          <a:p>
            <a:pPr>
              <a:defRPr/>
            </a:pPr>
            <a:r>
              <a:rPr lang="ru-RU" dirty="0" smtClean="0"/>
              <a:t>Технологии</a:t>
            </a:r>
          </a:p>
          <a:p>
            <a:pPr lvl="1">
              <a:defRPr/>
            </a:pPr>
            <a:r>
              <a:rPr lang="en-US" dirty="0" err="1"/>
              <a:t>AppServer</a:t>
            </a:r>
            <a:r>
              <a:rPr lang="ru-RU" dirty="0"/>
              <a:t>: </a:t>
            </a:r>
            <a:r>
              <a:rPr lang="en-US" dirty="0"/>
              <a:t> </a:t>
            </a:r>
            <a:r>
              <a:rPr lang="en-US" dirty="0" err="1"/>
              <a:t>.net</a:t>
            </a:r>
            <a:r>
              <a:rPr lang="en-US" dirty="0"/>
              <a:t> C#</a:t>
            </a:r>
          </a:p>
          <a:p>
            <a:pPr lvl="1">
              <a:defRPr/>
            </a:pPr>
            <a:r>
              <a:rPr lang="en-US" dirty="0"/>
              <a:t>Client</a:t>
            </a:r>
            <a:r>
              <a:rPr lang="ru-RU" dirty="0"/>
              <a:t>:</a:t>
            </a:r>
            <a:r>
              <a:rPr lang="en-US" dirty="0"/>
              <a:t>	CMS </a:t>
            </a:r>
            <a:r>
              <a:rPr lang="en-US" dirty="0" err="1"/>
              <a:t>DynaCont</a:t>
            </a:r>
            <a:r>
              <a:rPr lang="en-US" dirty="0"/>
              <a:t>, PHP</a:t>
            </a:r>
          </a:p>
          <a:p>
            <a:pPr lvl="1">
              <a:defRPr/>
            </a:pPr>
            <a:r>
              <a:rPr lang="ru-RU" dirty="0"/>
              <a:t>Взаимодействие: </a:t>
            </a:r>
            <a:r>
              <a:rPr lang="en-US" dirty="0" err="1"/>
              <a:t>webService</a:t>
            </a:r>
            <a:r>
              <a:rPr lang="en-US" dirty="0"/>
              <a:t>, XML, JSON</a:t>
            </a:r>
            <a:r>
              <a:rPr lang="ru-RU" dirty="0"/>
              <a:t>.</a:t>
            </a:r>
            <a:r>
              <a:rPr lang="en-US" dirty="0"/>
              <a:t> </a:t>
            </a:r>
            <a:endParaRPr lang="ru-RU" dirty="0"/>
          </a:p>
          <a:p>
            <a:pPr lvl="1">
              <a:defRPr/>
            </a:pPr>
            <a:r>
              <a:rPr lang="ru-RU" dirty="0"/>
              <a:t>Процессы взаимодействия между пользователями и пользователя с внешними сервисами – </a:t>
            </a:r>
            <a:r>
              <a:rPr lang="en-US" dirty="0" err="1"/>
              <a:t>StateMachine</a:t>
            </a:r>
            <a:r>
              <a:rPr lang="en-US" dirty="0"/>
              <a:t>   </a:t>
            </a:r>
            <a:endParaRPr lang="ru-RU" dirty="0"/>
          </a:p>
          <a:p>
            <a:pPr lvl="1">
              <a:defRPr/>
            </a:pPr>
            <a:r>
              <a:rPr lang="ru-RU" dirty="0"/>
              <a:t>Формирование документов: шаблон </a:t>
            </a:r>
            <a:r>
              <a:rPr lang="en-US" dirty="0" err="1"/>
              <a:t>docx</a:t>
            </a:r>
            <a:r>
              <a:rPr lang="ru-RU" dirty="0"/>
              <a:t> +</a:t>
            </a:r>
            <a:r>
              <a:rPr lang="en-US" dirty="0"/>
              <a:t> </a:t>
            </a:r>
            <a:r>
              <a:rPr lang="en-US" dirty="0" err="1"/>
              <a:t>SampleXML</a:t>
            </a:r>
            <a:r>
              <a:rPr lang="en-US" dirty="0"/>
              <a:t> – </a:t>
            </a:r>
            <a:r>
              <a:rPr lang="ru-RU" dirty="0"/>
              <a:t>пример </a:t>
            </a:r>
            <a:r>
              <a:rPr lang="en-US" dirty="0"/>
              <a:t>XML </a:t>
            </a:r>
            <a:r>
              <a:rPr lang="ru-RU" dirty="0"/>
              <a:t>для заполнения полей шаблона, описание элементов интерфейса, с помощью которых выполняется заполнение полей (календарь, </a:t>
            </a:r>
            <a:r>
              <a:rPr lang="en-US" dirty="0" err="1"/>
              <a:t>DropDown</a:t>
            </a:r>
            <a:r>
              <a:rPr lang="en-US" dirty="0"/>
              <a:t> …)</a:t>
            </a:r>
            <a:endParaRPr lang="ru-RU" dirty="0"/>
          </a:p>
        </p:txBody>
      </p:sp>
      <p:pic>
        <p:nvPicPr>
          <p:cNvPr id="604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7503" y="2393085"/>
            <a:ext cx="4249737" cy="766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980734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Заголовок 1"/>
          <p:cNvSpPr>
            <a:spLocks noGrp="1"/>
          </p:cNvSpPr>
          <p:nvPr>
            <p:ph type="title"/>
          </p:nvPr>
        </p:nvSpPr>
        <p:spPr/>
        <p:txBody>
          <a:bodyPr/>
          <a:lstStyle/>
          <a:p>
            <a:r>
              <a:rPr lang="ru-RU" smtClean="0"/>
              <a:t>Процесс студента</a:t>
            </a:r>
          </a:p>
        </p:txBody>
      </p:sp>
      <p:sp>
        <p:nvSpPr>
          <p:cNvPr id="61443" name="Объект 3"/>
          <p:cNvSpPr>
            <a:spLocks noGrp="1"/>
          </p:cNvSpPr>
          <p:nvPr>
            <p:ph idx="1"/>
          </p:nvPr>
        </p:nvSpPr>
        <p:spPr/>
        <p:txBody>
          <a:bodyPr/>
          <a:lstStyle/>
          <a:p>
            <a:endParaRPr lang="ru-RU" smtClean="0"/>
          </a:p>
        </p:txBody>
      </p:sp>
      <p:pic>
        <p:nvPicPr>
          <p:cNvPr id="6144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2789" y="1628776"/>
            <a:ext cx="5686425" cy="431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95928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Заголовок 1"/>
          <p:cNvSpPr>
            <a:spLocks noGrp="1"/>
          </p:cNvSpPr>
          <p:nvPr>
            <p:ph type="title"/>
          </p:nvPr>
        </p:nvSpPr>
        <p:spPr/>
        <p:txBody>
          <a:bodyPr/>
          <a:lstStyle/>
          <a:p>
            <a:r>
              <a:rPr lang="ru-RU" smtClean="0"/>
              <a:t>Деятельность преподавателя</a:t>
            </a:r>
          </a:p>
        </p:txBody>
      </p:sp>
      <p:pic>
        <p:nvPicPr>
          <p:cNvPr id="62467"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3265489" y="1685926"/>
            <a:ext cx="5661025" cy="435451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27636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Заголовок 1"/>
          <p:cNvSpPr>
            <a:spLocks noGrp="1"/>
          </p:cNvSpPr>
          <p:nvPr>
            <p:ph type="title"/>
          </p:nvPr>
        </p:nvSpPr>
        <p:spPr/>
        <p:txBody>
          <a:bodyPr/>
          <a:lstStyle/>
          <a:p>
            <a:r>
              <a:rPr lang="ru-RU" smtClean="0"/>
              <a:t>Административное процессы</a:t>
            </a:r>
          </a:p>
        </p:txBody>
      </p:sp>
      <p:sp>
        <p:nvSpPr>
          <p:cNvPr id="63491" name="Объект 2"/>
          <p:cNvSpPr>
            <a:spLocks noGrp="1"/>
          </p:cNvSpPr>
          <p:nvPr>
            <p:ph idx="1"/>
          </p:nvPr>
        </p:nvSpPr>
        <p:spPr/>
        <p:txBody>
          <a:bodyPr/>
          <a:lstStyle/>
          <a:p>
            <a:endParaRPr lang="ru-RU" smtClean="0"/>
          </a:p>
        </p:txBody>
      </p:sp>
      <p:pic>
        <p:nvPicPr>
          <p:cNvPr id="6349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9151" y="1989139"/>
            <a:ext cx="5248275" cy="408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56994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ChangeArrowheads="1"/>
          </p:cNvSpPr>
          <p:nvPr>
            <p:ph type="title"/>
          </p:nvPr>
        </p:nvSpPr>
        <p:spPr>
          <a:xfrm>
            <a:off x="1981200" y="457200"/>
            <a:ext cx="8229600" cy="990600"/>
          </a:xfrm>
        </p:spPr>
        <p:txBody>
          <a:bodyPr/>
          <a:lstStyle/>
          <a:p>
            <a:r>
              <a:rPr lang="en-US" sz="3600"/>
              <a:t>The HR Industry</a:t>
            </a:r>
          </a:p>
        </p:txBody>
      </p:sp>
      <p:pic>
        <p:nvPicPr>
          <p:cNvPr id="717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33589" y="1447800"/>
            <a:ext cx="8124825" cy="481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Рисунок 1"/>
          <p:cNvPicPr>
            <a:picLocks noChangeAspect="1"/>
          </p:cNvPicPr>
          <p:nvPr/>
        </p:nvPicPr>
        <p:blipFill>
          <a:blip r:embed="rId4"/>
          <a:stretch>
            <a:fillRect/>
          </a:stretch>
        </p:blipFill>
        <p:spPr>
          <a:xfrm>
            <a:off x="173182" y="126611"/>
            <a:ext cx="1808018" cy="661177"/>
          </a:xfrm>
          <a:prstGeom prst="rect">
            <a:avLst/>
          </a:prstGeom>
        </p:spPr>
      </p:pic>
      <p:sp>
        <p:nvSpPr>
          <p:cNvPr id="3" name="TextBox 2"/>
          <p:cNvSpPr txBox="1"/>
          <p:nvPr/>
        </p:nvSpPr>
        <p:spPr>
          <a:xfrm>
            <a:off x="9382991" y="264568"/>
            <a:ext cx="2543260" cy="523220"/>
          </a:xfrm>
          <a:prstGeom prst="rect">
            <a:avLst/>
          </a:prstGeom>
          <a:noFill/>
        </p:spPr>
        <p:txBody>
          <a:bodyPr wrap="none" rtlCol="0">
            <a:spAutoFit/>
          </a:bodyPr>
          <a:lstStyle/>
          <a:p>
            <a:r>
              <a:rPr lang="en-US" sz="2800" dirty="0" smtClean="0"/>
              <a:t>www.hr-xml.org</a:t>
            </a:r>
            <a:endParaRPr lang="ru-RU" sz="2800" dirty="0"/>
          </a:p>
        </p:txBody>
      </p:sp>
    </p:spTree>
    <p:extLst>
      <p:ext uri="{BB962C8B-B14F-4D97-AF65-F5344CB8AC3E}">
        <p14:creationId xmlns:p14="http://schemas.microsoft.com/office/powerpoint/2010/main" val="41344303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Заголовок 1"/>
          <p:cNvSpPr>
            <a:spLocks noGrp="1"/>
          </p:cNvSpPr>
          <p:nvPr>
            <p:ph type="title"/>
          </p:nvPr>
        </p:nvSpPr>
        <p:spPr/>
        <p:txBody>
          <a:bodyPr/>
          <a:lstStyle/>
          <a:p>
            <a:r>
              <a:rPr lang="ru-RU" dirty="0" smtClean="0"/>
              <a:t>Выводы </a:t>
            </a:r>
          </a:p>
        </p:txBody>
      </p:sp>
      <p:sp>
        <p:nvSpPr>
          <p:cNvPr id="3" name="Объект 2"/>
          <p:cNvSpPr>
            <a:spLocks noGrp="1"/>
          </p:cNvSpPr>
          <p:nvPr>
            <p:ph idx="1"/>
          </p:nvPr>
        </p:nvSpPr>
        <p:spPr/>
        <p:txBody>
          <a:bodyPr>
            <a:normAutofit/>
          </a:bodyPr>
          <a:lstStyle/>
          <a:p>
            <a:pPr>
              <a:defRPr/>
            </a:pPr>
            <a:r>
              <a:rPr lang="en-GB" dirty="0" err="1"/>
              <a:t>Управление</a:t>
            </a:r>
            <a:r>
              <a:rPr lang="en-GB" dirty="0"/>
              <a:t> </a:t>
            </a:r>
            <a:r>
              <a:rPr lang="en-GB" dirty="0" err="1"/>
              <a:t>данными</a:t>
            </a:r>
            <a:r>
              <a:rPr lang="en-GB" dirty="0"/>
              <a:t> </a:t>
            </a:r>
            <a:r>
              <a:rPr lang="en-GB" dirty="0" err="1" smtClean="0"/>
              <a:t>становится</a:t>
            </a:r>
            <a:r>
              <a:rPr lang="en-GB" dirty="0" smtClean="0"/>
              <a:t> </a:t>
            </a:r>
            <a:r>
              <a:rPr lang="en-GB" dirty="0" err="1"/>
              <a:t>наиболее</a:t>
            </a:r>
            <a:r>
              <a:rPr lang="en-GB" dirty="0"/>
              <a:t> </a:t>
            </a:r>
            <a:r>
              <a:rPr lang="en-GB" dirty="0" err="1"/>
              <a:t>актуальным</a:t>
            </a:r>
            <a:r>
              <a:rPr lang="en-GB" dirty="0"/>
              <a:t> </a:t>
            </a:r>
            <a:r>
              <a:rPr lang="en-GB" dirty="0" err="1"/>
              <a:t>разделом</a:t>
            </a:r>
            <a:r>
              <a:rPr lang="en-GB" dirty="0"/>
              <a:t> </a:t>
            </a:r>
            <a:r>
              <a:rPr lang="en-GB" dirty="0" err="1"/>
              <a:t>информатизации</a:t>
            </a:r>
            <a:endParaRPr lang="ru-RU" dirty="0"/>
          </a:p>
          <a:p>
            <a:pPr>
              <a:defRPr/>
            </a:pPr>
            <a:r>
              <a:rPr lang="ru-RU" dirty="0" smtClean="0"/>
              <a:t>Стандартизация данных необходимый элемент интеграции приложений разных категорий участников </a:t>
            </a:r>
          </a:p>
          <a:p>
            <a:pPr>
              <a:defRPr/>
            </a:pPr>
            <a:r>
              <a:rPr lang="ru-RU" dirty="0" smtClean="0"/>
              <a:t>Для </a:t>
            </a:r>
            <a:r>
              <a:rPr lang="ru-RU" dirty="0" smtClean="0"/>
              <a:t>принятия стандартов нужна практика создания и использования приложений обмена данными  </a:t>
            </a:r>
            <a:endParaRPr lang="ru-RU" dirty="0"/>
          </a:p>
          <a:p>
            <a:pPr marL="0" indent="0">
              <a:buNone/>
              <a:defRPr/>
            </a:pPr>
            <a:endParaRPr lang="ru-RU" dirty="0"/>
          </a:p>
        </p:txBody>
      </p:sp>
    </p:spTree>
    <p:extLst>
      <p:ext uri="{BB962C8B-B14F-4D97-AF65-F5344CB8AC3E}">
        <p14:creationId xmlns:p14="http://schemas.microsoft.com/office/powerpoint/2010/main" val="23447794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dirty="0"/>
              <a:t>Уровни информационного взаимодействия организации с внешней </a:t>
            </a:r>
            <a:r>
              <a:rPr lang="ru-RU" dirty="0" smtClean="0"/>
              <a:t>средой</a:t>
            </a:r>
            <a:endParaRPr lang="ru-RU" dirty="0"/>
          </a:p>
        </p:txBody>
      </p:sp>
      <p:sp>
        <p:nvSpPr>
          <p:cNvPr id="3" name="Объект 2"/>
          <p:cNvSpPr>
            <a:spLocks noGrp="1"/>
          </p:cNvSpPr>
          <p:nvPr>
            <p:ph idx="1"/>
          </p:nvPr>
        </p:nvSpPr>
        <p:spPr/>
        <p:txBody>
          <a:bodyPr/>
          <a:lstStyle/>
          <a:p>
            <a:endParaRPr lang="ru-RU" dirty="0"/>
          </a:p>
        </p:txBody>
      </p:sp>
      <p:sp>
        <p:nvSpPr>
          <p:cNvPr id="5" name="Rectangle 2"/>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6" name="Объект 5"/>
          <p:cNvGraphicFramePr>
            <a:graphicFrameLocks noChangeAspect="1"/>
          </p:cNvGraphicFramePr>
          <p:nvPr>
            <p:extLst>
              <p:ext uri="{D42A27DB-BD31-4B8C-83A1-F6EECF244321}">
                <p14:modId xmlns:p14="http://schemas.microsoft.com/office/powerpoint/2010/main" val="1677872458"/>
              </p:ext>
            </p:extLst>
          </p:nvPr>
        </p:nvGraphicFramePr>
        <p:xfrm>
          <a:off x="2225549" y="1921205"/>
          <a:ext cx="7740902" cy="4160178"/>
        </p:xfrm>
        <a:graphic>
          <a:graphicData uri="http://schemas.openxmlformats.org/presentationml/2006/ole">
            <mc:AlternateContent xmlns:mc="http://schemas.openxmlformats.org/markup-compatibility/2006">
              <mc:Choice xmlns:v="urn:schemas-microsoft-com:vml" Requires="v">
                <p:oleObj spid="_x0000_s2084" name="Visio" r:id="rId4" imgW="6991481" imgH="3752612" progId="Visio.Drawing.15">
                  <p:embed/>
                </p:oleObj>
              </mc:Choice>
              <mc:Fallback>
                <p:oleObj name="Visio" r:id="rId4" imgW="6991481" imgH="3752612" progId="Visio.Drawing.15">
                  <p:embed/>
                  <p:pic>
                    <p:nvPicPr>
                      <p:cNvPr id="0" name=""/>
                      <p:cNvPicPr>
                        <a:picLocks noChangeAspect="1" noChangeArrowheads="1"/>
                      </p:cNvPicPr>
                      <p:nvPr/>
                    </p:nvPicPr>
                    <p:blipFill>
                      <a:blip r:embed="rId5"/>
                      <a:srcRect/>
                      <a:stretch>
                        <a:fillRect/>
                      </a:stretch>
                    </p:blipFill>
                    <p:spPr bwMode="auto">
                      <a:xfrm>
                        <a:off x="2225549" y="1921205"/>
                        <a:ext cx="7740902" cy="4160178"/>
                      </a:xfrm>
                      <a:prstGeom prst="rect">
                        <a:avLst/>
                      </a:prstGeom>
                      <a:noFill/>
                    </p:spPr>
                  </p:pic>
                </p:oleObj>
              </mc:Fallback>
            </mc:AlternateContent>
          </a:graphicData>
        </a:graphic>
      </p:graphicFrame>
    </p:spTree>
    <p:extLst>
      <p:ext uri="{BB962C8B-B14F-4D97-AF65-F5344CB8AC3E}">
        <p14:creationId xmlns:p14="http://schemas.microsoft.com/office/powerpoint/2010/main" val="17367260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600" dirty="0" smtClean="0"/>
              <a:t>Межфакультетский семинар </a:t>
            </a:r>
            <a:r>
              <a:rPr lang="ru-RU" dirty="0" smtClean="0"/>
              <a:t/>
            </a:r>
            <a:br>
              <a:rPr lang="ru-RU" dirty="0" smtClean="0"/>
            </a:br>
            <a:r>
              <a:rPr lang="ru-RU" dirty="0" smtClean="0">
                <a:latin typeface="Comic Sans MS" panose="030F0702030302020204" pitchFamily="66" charset="0"/>
              </a:rPr>
              <a:t>Государство 2.0</a:t>
            </a:r>
            <a:endParaRPr lang="ru-RU" dirty="0">
              <a:latin typeface="Comic Sans MS" panose="030F0702030302020204" pitchFamily="66" charset="0"/>
            </a:endParaRPr>
          </a:p>
        </p:txBody>
      </p:sp>
      <p:sp>
        <p:nvSpPr>
          <p:cNvPr id="3" name="Объект 2"/>
          <p:cNvSpPr>
            <a:spLocks noGrp="1"/>
          </p:cNvSpPr>
          <p:nvPr>
            <p:ph idx="1"/>
          </p:nvPr>
        </p:nvSpPr>
        <p:spPr/>
        <p:txBody>
          <a:bodyPr>
            <a:normAutofit/>
          </a:bodyPr>
          <a:lstStyle/>
          <a:p>
            <a:pPr marL="0" indent="0">
              <a:buNone/>
            </a:pPr>
            <a:r>
              <a:rPr lang="ru-RU" dirty="0" smtClean="0"/>
              <a:t>Участники:  </a:t>
            </a:r>
            <a:r>
              <a:rPr lang="ru-RU" dirty="0" err="1" smtClean="0"/>
              <a:t>ВМиК</a:t>
            </a:r>
            <a:r>
              <a:rPr lang="ru-RU" dirty="0" smtClean="0"/>
              <a:t> и Экономический факультет</a:t>
            </a:r>
          </a:p>
          <a:p>
            <a:pPr marL="0" indent="0">
              <a:buNone/>
            </a:pPr>
            <a:r>
              <a:rPr lang="ru-RU" dirty="0" smtClean="0"/>
              <a:t>Руководители: Серебряков В.А. (</a:t>
            </a:r>
            <a:r>
              <a:rPr lang="ru-RU" dirty="0" err="1" smtClean="0"/>
              <a:t>ВМиК</a:t>
            </a:r>
            <a:r>
              <a:rPr lang="ru-RU" dirty="0" smtClean="0"/>
              <a:t>, ВЦ РАН), </a:t>
            </a:r>
            <a:br>
              <a:rPr lang="ru-RU" dirty="0" smtClean="0"/>
            </a:br>
            <a:r>
              <a:rPr lang="ru-RU" dirty="0" err="1" smtClean="0"/>
              <a:t>Липунцов</a:t>
            </a:r>
            <a:r>
              <a:rPr lang="ru-RU" dirty="0" smtClean="0"/>
              <a:t> Ю.П.(Экономический факультет) </a:t>
            </a:r>
          </a:p>
          <a:p>
            <a:pPr marL="0" indent="0">
              <a:buNone/>
            </a:pPr>
            <a:r>
              <a:rPr lang="ru-RU" dirty="0" smtClean="0"/>
              <a:t>В прошлом году рассмотрены три предметных области: Образование, Экология, Региональная экономика  </a:t>
            </a:r>
          </a:p>
          <a:p>
            <a:pPr marL="0" indent="0">
              <a:buNone/>
            </a:pPr>
            <a:r>
              <a:rPr lang="ru-RU" dirty="0" smtClean="0"/>
              <a:t>Публикации:  </a:t>
            </a:r>
          </a:p>
          <a:p>
            <a:pPr marL="0" indent="0">
              <a:buNone/>
            </a:pPr>
            <a:r>
              <a:rPr lang="ru-RU" dirty="0" smtClean="0"/>
              <a:t>Информация </a:t>
            </a:r>
            <a:r>
              <a:rPr lang="ru-RU" dirty="0"/>
              <a:t>по адресу:  </a:t>
            </a:r>
            <a:endParaRPr lang="ru-RU" dirty="0">
              <a:hlinkClick r:id="rId2"/>
            </a:endParaRPr>
          </a:p>
          <a:p>
            <a:r>
              <a:rPr lang="en-US" dirty="0">
                <a:hlinkClick r:id="rId2"/>
              </a:rPr>
              <a:t>http://www.econ.msu.ru/science/seminars</a:t>
            </a:r>
            <a:endParaRPr lang="ru-RU" dirty="0"/>
          </a:p>
        </p:txBody>
      </p:sp>
    </p:spTree>
    <p:extLst>
      <p:ext uri="{BB962C8B-B14F-4D97-AF65-F5344CB8AC3E}">
        <p14:creationId xmlns:p14="http://schemas.microsoft.com/office/powerpoint/2010/main" val="8590663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Тематика семинара</a:t>
            </a:r>
            <a:endParaRPr lang="ru-RU" dirty="0"/>
          </a:p>
        </p:txBody>
      </p:sp>
      <p:sp>
        <p:nvSpPr>
          <p:cNvPr id="3" name="Объект 2"/>
          <p:cNvSpPr>
            <a:spLocks noGrp="1"/>
          </p:cNvSpPr>
          <p:nvPr>
            <p:ph idx="1"/>
          </p:nvPr>
        </p:nvSpPr>
        <p:spPr/>
        <p:txBody>
          <a:bodyPr/>
          <a:lstStyle/>
          <a:p>
            <a:endParaRPr lang="ru-RU" dirty="0"/>
          </a:p>
        </p:txBody>
      </p:sp>
      <p:sp>
        <p:nvSpPr>
          <p:cNvPr id="5"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6" name="Объект 5"/>
          <p:cNvGraphicFramePr>
            <a:graphicFrameLocks noChangeAspect="1"/>
          </p:cNvGraphicFramePr>
          <p:nvPr>
            <p:extLst>
              <p:ext uri="{D42A27DB-BD31-4B8C-83A1-F6EECF244321}">
                <p14:modId xmlns:p14="http://schemas.microsoft.com/office/powerpoint/2010/main" val="3061736898"/>
              </p:ext>
            </p:extLst>
          </p:nvPr>
        </p:nvGraphicFramePr>
        <p:xfrm>
          <a:off x="924064" y="2075308"/>
          <a:ext cx="10343871" cy="3851971"/>
        </p:xfrm>
        <a:graphic>
          <a:graphicData uri="http://schemas.openxmlformats.org/presentationml/2006/ole">
            <mc:AlternateContent xmlns:mc="http://schemas.openxmlformats.org/markup-compatibility/2006">
              <mc:Choice xmlns:v="urn:schemas-microsoft-com:vml" Requires="v">
                <p:oleObj spid="_x0000_s6170" r:id="rId4" imgW="9553378" imgH="3562410" progId="Visio.Drawing.15">
                  <p:embed/>
                </p:oleObj>
              </mc:Choice>
              <mc:Fallback>
                <p:oleObj r:id="rId4" imgW="9553378" imgH="3562410" progId="Visio.Drawing.15">
                  <p:embed/>
                  <p:pic>
                    <p:nvPicPr>
                      <p:cNvPr id="0"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4064" y="2075308"/>
                        <a:ext cx="10343871" cy="3851971"/>
                      </a:xfrm>
                      <a:prstGeom prst="rect">
                        <a:avLst/>
                      </a:prstGeom>
                      <a:noFill/>
                    </p:spPr>
                  </p:pic>
                </p:oleObj>
              </mc:Fallback>
            </mc:AlternateContent>
          </a:graphicData>
        </a:graphic>
      </p:graphicFrame>
    </p:spTree>
    <p:extLst>
      <p:ext uri="{BB962C8B-B14F-4D97-AF65-F5344CB8AC3E}">
        <p14:creationId xmlns:p14="http://schemas.microsoft.com/office/powerpoint/2010/main" val="40418965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Отработка технологий </a:t>
            </a:r>
            <a:br>
              <a:rPr lang="ru-RU" dirty="0" smtClean="0"/>
            </a:br>
            <a:r>
              <a:rPr lang="ru-RU" dirty="0" smtClean="0"/>
              <a:t>создания инфраструктуры взаимодействия</a:t>
            </a:r>
            <a:endParaRPr lang="ru-RU" dirty="0"/>
          </a:p>
        </p:txBody>
      </p:sp>
      <p:sp>
        <p:nvSpPr>
          <p:cNvPr id="3" name="Объект 2"/>
          <p:cNvSpPr>
            <a:spLocks noGrp="1"/>
          </p:cNvSpPr>
          <p:nvPr>
            <p:ph idx="1"/>
          </p:nvPr>
        </p:nvSpPr>
        <p:spPr/>
        <p:txBody>
          <a:bodyPr/>
          <a:lstStyle/>
          <a:p>
            <a:r>
              <a:rPr lang="ru-RU" dirty="0"/>
              <a:t>В качестве </a:t>
            </a:r>
            <a:r>
              <a:rPr lang="ru-RU" dirty="0" smtClean="0"/>
              <a:t>объекта взята предметная область Образование</a:t>
            </a:r>
            <a:endParaRPr lang="ru-RU" dirty="0"/>
          </a:p>
          <a:p>
            <a:endParaRPr lang="ru-RU" dirty="0"/>
          </a:p>
        </p:txBody>
      </p:sp>
      <p:sp>
        <p:nvSpPr>
          <p:cNvPr id="4" name="Прямоугольник 3"/>
          <p:cNvSpPr/>
          <p:nvPr/>
        </p:nvSpPr>
        <p:spPr>
          <a:xfrm>
            <a:off x="2358736" y="3221182"/>
            <a:ext cx="966355" cy="4779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4351" y="2601470"/>
            <a:ext cx="7691817" cy="35754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473447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Текущие состояние Образования </a:t>
            </a:r>
            <a:br>
              <a:rPr lang="ru-RU" dirty="0" smtClean="0"/>
            </a:br>
            <a:r>
              <a:rPr lang="ru-RU" sz="4000" dirty="0" smtClean="0"/>
              <a:t>(сектор высшего профессионального образования)</a:t>
            </a:r>
            <a:endParaRPr lang="ru-RU" sz="4000" dirty="0"/>
          </a:p>
        </p:txBody>
      </p:sp>
      <p:sp>
        <p:nvSpPr>
          <p:cNvPr id="3" name="Объект 2"/>
          <p:cNvSpPr>
            <a:spLocks noGrp="1"/>
          </p:cNvSpPr>
          <p:nvPr>
            <p:ph idx="1"/>
          </p:nvPr>
        </p:nvSpPr>
        <p:spPr/>
        <p:txBody>
          <a:bodyPr/>
          <a:lstStyle/>
          <a:p>
            <a:r>
              <a:rPr lang="ru-RU" dirty="0" smtClean="0"/>
              <a:t>Большое количество новых образовательных учреждений, в том числе частных</a:t>
            </a:r>
          </a:p>
          <a:p>
            <a:r>
              <a:rPr lang="ru-RU" dirty="0" smtClean="0"/>
              <a:t>Частные </a:t>
            </a:r>
            <a:r>
              <a:rPr lang="ru-RU" dirty="0" smtClean="0"/>
              <a:t>ВУЗы готовят специалистов по ограниченному набору специальностей</a:t>
            </a:r>
          </a:p>
          <a:p>
            <a:r>
              <a:rPr lang="ru-RU" dirty="0" smtClean="0"/>
              <a:t>Необходимо создавать инфраструктуру аккредитации: государственная, общественно-профессиональная, общественная</a:t>
            </a:r>
          </a:p>
          <a:p>
            <a:r>
              <a:rPr lang="ru-RU" dirty="0" smtClean="0"/>
              <a:t>Государству </a:t>
            </a:r>
            <a:r>
              <a:rPr lang="ru-RU" dirty="0" smtClean="0"/>
              <a:t>необходимо аккредитовать ежегодно 20 000 программ, </a:t>
            </a:r>
            <a:r>
              <a:rPr lang="ru-RU" dirty="0" err="1" smtClean="0"/>
              <a:t>Расаккредагентство</a:t>
            </a:r>
            <a:r>
              <a:rPr lang="ru-RU" dirty="0" smtClean="0"/>
              <a:t> выдает аккредитацию 200 программ, стоимость одной аккредитации 150 -200 </a:t>
            </a:r>
            <a:r>
              <a:rPr lang="ru-RU" dirty="0" err="1" smtClean="0"/>
              <a:t>тыс.руб</a:t>
            </a:r>
            <a:r>
              <a:rPr lang="ru-RU" dirty="0" smtClean="0"/>
              <a:t>. </a:t>
            </a:r>
            <a:endParaRPr lang="ru-RU" dirty="0" smtClean="0"/>
          </a:p>
          <a:p>
            <a:pPr marL="0" indent="0">
              <a:buNone/>
            </a:pPr>
            <a:endParaRPr lang="ru-RU" dirty="0"/>
          </a:p>
        </p:txBody>
      </p:sp>
    </p:spTree>
    <p:extLst>
      <p:ext uri="{BB962C8B-B14F-4D97-AF65-F5344CB8AC3E}">
        <p14:creationId xmlns:p14="http://schemas.microsoft.com/office/powerpoint/2010/main" val="35061339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t>Участники информационного обмена в области «Образование»</a:t>
            </a:r>
            <a:endParaRPr lang="ru-RU" dirty="0"/>
          </a:p>
        </p:txBody>
      </p:sp>
      <p:sp>
        <p:nvSpPr>
          <p:cNvPr id="3" name="Объект 2"/>
          <p:cNvSpPr>
            <a:spLocks noGrp="1"/>
          </p:cNvSpPr>
          <p:nvPr>
            <p:ph idx="1"/>
          </p:nvPr>
        </p:nvSpPr>
        <p:spPr/>
        <p:txBody>
          <a:bodyPr/>
          <a:lstStyle/>
          <a:p>
            <a:endParaRPr lang="ru-RU" dirty="0"/>
          </a:p>
        </p:txBody>
      </p:sp>
      <p:pic>
        <p:nvPicPr>
          <p:cNvPr id="5" name="Рисунок 4"/>
          <p:cNvPicPr>
            <a:picLocks noChangeAspect="1"/>
          </p:cNvPicPr>
          <p:nvPr/>
        </p:nvPicPr>
        <p:blipFill>
          <a:blip r:embed="rId3"/>
          <a:stretch>
            <a:fillRect/>
          </a:stretch>
        </p:blipFill>
        <p:spPr>
          <a:xfrm>
            <a:off x="2441862" y="1690688"/>
            <a:ext cx="6047510" cy="4096263"/>
          </a:xfrm>
          <a:prstGeom prst="rect">
            <a:avLst/>
          </a:prstGeom>
        </p:spPr>
      </p:pic>
    </p:spTree>
    <p:extLst>
      <p:ext uri="{BB962C8B-B14F-4D97-AF65-F5344CB8AC3E}">
        <p14:creationId xmlns:p14="http://schemas.microsoft.com/office/powerpoint/2010/main" val="34857960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a:xfrm>
            <a:off x="1981200" y="274638"/>
            <a:ext cx="8229600" cy="1498178"/>
          </a:xfrm>
        </p:spPr>
        <p:txBody>
          <a:bodyPr>
            <a:normAutofit fontScale="90000"/>
          </a:bodyPr>
          <a:lstStyle/>
          <a:p>
            <a:pPr>
              <a:defRPr/>
            </a:pPr>
            <a:r>
              <a:rPr lang="ru-RU" b="1" dirty="0">
                <a:solidFill>
                  <a:srgbClr val="0000FF"/>
                </a:solidFill>
                <a:effectLst>
                  <a:outerShdw blurRad="38100" dist="38100" dir="2700000" algn="tl">
                    <a:srgbClr val="C0C0C0"/>
                  </a:outerShdw>
                </a:effectLst>
              </a:rPr>
              <a:t>Общественно – профессиональная  Аккредитация в РФ</a:t>
            </a:r>
            <a:br>
              <a:rPr lang="ru-RU" b="1" dirty="0">
                <a:solidFill>
                  <a:srgbClr val="0000FF"/>
                </a:solidFill>
                <a:effectLst>
                  <a:outerShdw blurRad="38100" dist="38100" dir="2700000" algn="tl">
                    <a:srgbClr val="C0C0C0"/>
                  </a:outerShdw>
                </a:effectLst>
              </a:rPr>
            </a:br>
            <a:r>
              <a:rPr lang="ru-RU" sz="3600" b="1" dirty="0">
                <a:effectLst>
                  <a:outerShdw blurRad="38100" dist="38100" dir="2700000" algn="tl">
                    <a:srgbClr val="C0C0C0"/>
                  </a:outerShdw>
                </a:effectLst>
              </a:rPr>
              <a:t>статья 96 Закона</a:t>
            </a:r>
            <a:endParaRPr lang="ru-RU" b="1" dirty="0" smtClean="0">
              <a:solidFill>
                <a:srgbClr val="0000FF"/>
              </a:solidFill>
              <a:effectLst>
                <a:outerShdw blurRad="38100" dist="38100" dir="2700000" algn="tl">
                  <a:srgbClr val="C0C0C0"/>
                </a:outerShdw>
              </a:effectLst>
            </a:endParaRPr>
          </a:p>
        </p:txBody>
      </p:sp>
      <p:sp>
        <p:nvSpPr>
          <p:cNvPr id="94211" name="Rectangle 3"/>
          <p:cNvSpPr>
            <a:spLocks noGrp="1" noChangeArrowheads="1"/>
          </p:cNvSpPr>
          <p:nvPr>
            <p:ph type="body" idx="1"/>
          </p:nvPr>
        </p:nvSpPr>
        <p:spPr>
          <a:xfrm>
            <a:off x="1919536" y="1988841"/>
            <a:ext cx="8229600" cy="4525963"/>
          </a:xfrm>
        </p:spPr>
        <p:txBody>
          <a:bodyPr>
            <a:normAutofit fontScale="92500"/>
          </a:bodyPr>
          <a:lstStyle/>
          <a:p>
            <a:pPr eaLnBrk="1" hangingPunct="1">
              <a:lnSpc>
                <a:spcPct val="90000"/>
              </a:lnSpc>
            </a:pPr>
            <a:r>
              <a:rPr lang="ru-RU" altLang="ru-RU" b="1" dirty="0"/>
              <a:t>АККОРК</a:t>
            </a:r>
            <a:r>
              <a:rPr lang="ru-RU" altLang="ru-RU" dirty="0"/>
              <a:t> </a:t>
            </a:r>
            <a:r>
              <a:rPr lang="ru-RU" altLang="ru-RU" sz="2400" dirty="0"/>
              <a:t>(Агентство по общественному контролю качества образования и развитию карьеры. </a:t>
            </a:r>
            <a:r>
              <a:rPr lang="ru-RU" altLang="ru-RU" b="1" u="sng" dirty="0">
                <a:solidFill>
                  <a:srgbClr val="0000FF"/>
                </a:solidFill>
              </a:rPr>
              <a:t>http://www.akkork.ru</a:t>
            </a:r>
            <a:r>
              <a:rPr lang="ru-RU" altLang="ru-RU" dirty="0"/>
              <a:t>/)</a:t>
            </a:r>
          </a:p>
          <a:p>
            <a:pPr eaLnBrk="1" hangingPunct="1">
              <a:lnSpc>
                <a:spcPct val="90000"/>
              </a:lnSpc>
            </a:pPr>
            <a:r>
              <a:rPr lang="ru-RU" altLang="ru-RU" b="1" dirty="0" smtClean="0"/>
              <a:t>АКУР </a:t>
            </a:r>
            <a:r>
              <a:rPr lang="ru-RU" altLang="ru-RU" dirty="0" smtClean="0"/>
              <a:t>(Ассоциация классических </a:t>
            </a:r>
            <a:r>
              <a:rPr lang="ru-RU" altLang="ru-RU" dirty="0" smtClean="0"/>
              <a:t>университетов России) </a:t>
            </a:r>
            <a:r>
              <a:rPr lang="en-US" altLang="ru-RU" b="1" dirty="0" smtClean="0"/>
              <a:t>http://</a:t>
            </a:r>
            <a:r>
              <a:rPr lang="en-US" altLang="ru-RU" b="1" dirty="0" smtClean="0">
                <a:hlinkClick r:id="rId3"/>
              </a:rPr>
              <a:t>www.acur.msu.ru</a:t>
            </a:r>
            <a:r>
              <a:rPr lang="en-US" altLang="ru-RU" b="1" dirty="0" smtClean="0"/>
              <a:t> </a:t>
            </a:r>
            <a:endParaRPr lang="ru-RU" altLang="ru-RU" b="1" dirty="0" smtClean="0"/>
          </a:p>
          <a:p>
            <a:pPr eaLnBrk="1" hangingPunct="1">
              <a:lnSpc>
                <a:spcPct val="90000"/>
              </a:lnSpc>
            </a:pPr>
            <a:r>
              <a:rPr lang="ru-RU" altLang="ru-RU" b="1" dirty="0" smtClean="0"/>
              <a:t>Ассоциация </a:t>
            </a:r>
            <a:r>
              <a:rPr lang="ru-RU" altLang="ru-RU" b="1" dirty="0"/>
              <a:t>юристов РФ</a:t>
            </a:r>
            <a:r>
              <a:rPr lang="ru-RU" altLang="ru-RU" dirty="0"/>
              <a:t> </a:t>
            </a:r>
            <a:r>
              <a:rPr lang="ru-RU" altLang="ru-RU" b="1" u="sng" dirty="0">
                <a:solidFill>
                  <a:srgbClr val="0000FF"/>
                </a:solidFill>
              </a:rPr>
              <a:t>http://www.</a:t>
            </a:r>
            <a:r>
              <a:rPr lang="en-US" altLang="ru-RU" b="1" u="sng" dirty="0" err="1">
                <a:solidFill>
                  <a:srgbClr val="0000FF"/>
                </a:solidFill>
              </a:rPr>
              <a:t>alrf</a:t>
            </a:r>
            <a:r>
              <a:rPr lang="ru-RU" altLang="ru-RU" b="1" u="sng" dirty="0">
                <a:solidFill>
                  <a:srgbClr val="0000FF"/>
                </a:solidFill>
              </a:rPr>
              <a:t>.</a:t>
            </a:r>
            <a:r>
              <a:rPr lang="ru-RU" altLang="ru-RU" b="1" u="sng" dirty="0" err="1">
                <a:solidFill>
                  <a:srgbClr val="0000FF"/>
                </a:solidFill>
              </a:rPr>
              <a:t>ru</a:t>
            </a:r>
            <a:r>
              <a:rPr lang="ru-RU" altLang="ru-RU" dirty="0"/>
              <a:t> </a:t>
            </a:r>
            <a:r>
              <a:rPr lang="ru-RU" altLang="ru-RU" dirty="0">
                <a:solidFill>
                  <a:srgbClr val="0000FF"/>
                </a:solidFill>
              </a:rPr>
              <a:t> </a:t>
            </a:r>
          </a:p>
          <a:p>
            <a:pPr eaLnBrk="1" hangingPunct="1">
              <a:lnSpc>
                <a:spcPct val="90000"/>
              </a:lnSpc>
            </a:pPr>
            <a:r>
              <a:rPr lang="ru-RU" altLang="ru-RU" b="1" dirty="0" err="1"/>
              <a:t>Аккредитационный</a:t>
            </a:r>
            <a:r>
              <a:rPr lang="ru-RU" altLang="ru-RU" b="1" dirty="0"/>
              <a:t> центр</a:t>
            </a:r>
            <a:r>
              <a:rPr lang="ru-RU" altLang="ru-RU" dirty="0"/>
              <a:t> Ассоциации инженерного образования</a:t>
            </a:r>
            <a:r>
              <a:rPr lang="ru-RU" altLang="ru-RU" dirty="0">
                <a:solidFill>
                  <a:srgbClr val="0000FF"/>
                </a:solidFill>
              </a:rPr>
              <a:t> </a:t>
            </a:r>
            <a:r>
              <a:rPr lang="en-US" altLang="ru-RU" b="1" dirty="0">
                <a:solidFill>
                  <a:srgbClr val="0000FF"/>
                </a:solidFill>
              </a:rPr>
              <a:t>http://www.ac-raee.ru/accreditation.php</a:t>
            </a:r>
            <a:endParaRPr lang="ru-RU" altLang="ru-RU" b="1" dirty="0">
              <a:solidFill>
                <a:srgbClr val="0000FF"/>
              </a:solidFill>
            </a:endParaRPr>
          </a:p>
          <a:p>
            <a:pPr eaLnBrk="1" hangingPunct="1">
              <a:lnSpc>
                <a:spcPct val="90000"/>
              </a:lnSpc>
            </a:pPr>
            <a:r>
              <a:rPr lang="ru-RU" altLang="ru-RU" b="1" dirty="0"/>
              <a:t>Национальный центр общественно-профессиональной аккредитации</a:t>
            </a:r>
            <a:r>
              <a:rPr lang="ru-RU" altLang="ru-RU" dirty="0">
                <a:solidFill>
                  <a:srgbClr val="0000FF"/>
                </a:solidFill>
              </a:rPr>
              <a:t> </a:t>
            </a:r>
            <a:r>
              <a:rPr lang="en-US" altLang="ru-RU" dirty="0"/>
              <a:t>(</a:t>
            </a:r>
            <a:r>
              <a:rPr lang="ru-RU" altLang="ru-RU" sz="1600" dirty="0"/>
              <a:t>Йошкар-Ола</a:t>
            </a:r>
            <a:r>
              <a:rPr lang="en-US" altLang="ru-RU" sz="1600" dirty="0"/>
              <a:t>)</a:t>
            </a:r>
            <a:r>
              <a:rPr lang="ru-RU" altLang="ru-RU" sz="1600" dirty="0"/>
              <a:t> </a:t>
            </a:r>
            <a:r>
              <a:rPr lang="ru-RU" altLang="ru-RU" b="1" dirty="0">
                <a:solidFill>
                  <a:srgbClr val="0000FF"/>
                </a:solidFill>
              </a:rPr>
              <a:t>http://www.ncpa.ru/</a:t>
            </a:r>
          </a:p>
          <a:p>
            <a:pPr eaLnBrk="1" hangingPunct="1">
              <a:lnSpc>
                <a:spcPct val="90000"/>
              </a:lnSpc>
              <a:buFontTx/>
              <a:buNone/>
            </a:pPr>
            <a:endParaRPr lang="ru-RU" altLang="ru-RU" b="1" dirty="0">
              <a:solidFill>
                <a:srgbClr val="0000FF"/>
              </a:solidFill>
            </a:endParaRPr>
          </a:p>
        </p:txBody>
      </p:sp>
    </p:spTree>
    <p:extLst>
      <p:ext uri="{BB962C8B-B14F-4D97-AF65-F5344CB8AC3E}">
        <p14:creationId xmlns:p14="http://schemas.microsoft.com/office/powerpoint/2010/main" val="36822684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585</TotalTime>
  <Words>587</Words>
  <Application>Microsoft Office PowerPoint</Application>
  <PresentationFormat>Широкоэкранный</PresentationFormat>
  <Paragraphs>122</Paragraphs>
  <Slides>25</Slides>
  <Notes>20</Notes>
  <HiddenSlides>0</HiddenSlides>
  <MMClips>0</MMClips>
  <ScaleCrop>false</ScaleCrop>
  <HeadingPairs>
    <vt:vector size="8" baseType="variant">
      <vt:variant>
        <vt:lpstr>Использованные шрифты</vt:lpstr>
      </vt:variant>
      <vt:variant>
        <vt:i4>5</vt:i4>
      </vt:variant>
      <vt:variant>
        <vt:lpstr>Тема</vt:lpstr>
      </vt:variant>
      <vt:variant>
        <vt:i4>1</vt:i4>
      </vt:variant>
      <vt:variant>
        <vt:lpstr>Внедренные серверы OLE</vt:lpstr>
      </vt:variant>
      <vt:variant>
        <vt:i4>2</vt:i4>
      </vt:variant>
      <vt:variant>
        <vt:lpstr>Заголовки слайдов</vt:lpstr>
      </vt:variant>
      <vt:variant>
        <vt:i4>25</vt:i4>
      </vt:variant>
    </vt:vector>
  </HeadingPairs>
  <TitlesOfParts>
    <vt:vector size="33" baseType="lpstr">
      <vt:lpstr>MS PGothic</vt:lpstr>
      <vt:lpstr>Arial</vt:lpstr>
      <vt:lpstr>Calibri</vt:lpstr>
      <vt:lpstr>Calibri Light</vt:lpstr>
      <vt:lpstr>Comic Sans MS</vt:lpstr>
      <vt:lpstr>Тема Office</vt:lpstr>
      <vt:lpstr>Документ Microsoft Visio</vt:lpstr>
      <vt:lpstr>Visio</vt:lpstr>
      <vt:lpstr>Стандартизация данных  предметной области «Образование»</vt:lpstr>
      <vt:lpstr>Информационное взаимодействие предприятия с внешней средой </vt:lpstr>
      <vt:lpstr>Уровни информационного взаимодействия организации с внешней средой</vt:lpstr>
      <vt:lpstr>Межфакультетский семинар  Государство 2.0</vt:lpstr>
      <vt:lpstr>Тематика семинара</vt:lpstr>
      <vt:lpstr>Отработка технологий  создания инфраструктуры взаимодействия</vt:lpstr>
      <vt:lpstr>Текущие состояние Образования  (сектор высшего профессионального образования)</vt:lpstr>
      <vt:lpstr>Участники информационного обмена в области «Образование»</vt:lpstr>
      <vt:lpstr>Общественно – профессиональная  Аккредитация в РФ статья 96 Закона</vt:lpstr>
      <vt:lpstr>Ассоциация классических университетов России</vt:lpstr>
      <vt:lpstr>Стандарты АКУР</vt:lpstr>
      <vt:lpstr>АКУР аккредитация</vt:lpstr>
      <vt:lpstr>Законодательство о размещении информации образовательного учреждения</vt:lpstr>
      <vt:lpstr>Основные группы классов информационных объектов среды взаимодействия в сфере «Образование» </vt:lpstr>
      <vt:lpstr>Инновационная структура управления  университетами</vt:lpstr>
      <vt:lpstr>Единые классификаторы, справочники</vt:lpstr>
      <vt:lpstr>Элементы модели данных образовательного учреждения как основа для взаимодействия</vt:lpstr>
      <vt:lpstr>Технологическая схема</vt:lpstr>
      <vt:lpstr>Модель данных системы управления учебным планом</vt:lpstr>
      <vt:lpstr>Решение: среда интеграции</vt:lpstr>
      <vt:lpstr>Процесс студента</vt:lpstr>
      <vt:lpstr>Деятельность преподавателя</vt:lpstr>
      <vt:lpstr>Административное процессы</vt:lpstr>
      <vt:lpstr>The HR Industry</vt:lpstr>
      <vt:lpstr>Выводы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 вопросу об организации информационного обмена  в предметной области «Образование»</dc:title>
  <dc:creator>yuri lipuntsov</dc:creator>
  <cp:lastModifiedBy>yuri lipuntsov</cp:lastModifiedBy>
  <cp:revision>34</cp:revision>
  <dcterms:created xsi:type="dcterms:W3CDTF">2013-10-09T08:50:26Z</dcterms:created>
  <dcterms:modified xsi:type="dcterms:W3CDTF">2013-11-08T08:16:36Z</dcterms:modified>
</cp:coreProperties>
</file>