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80" r:id="rId9"/>
    <p:sldMasterId id="2147483792" r:id="rId10"/>
  </p:sldMasterIdLst>
  <p:sldIdLst>
    <p:sldId id="265" r:id="rId11"/>
    <p:sldId id="277" r:id="rId12"/>
    <p:sldId id="260" r:id="rId13"/>
    <p:sldId id="287" r:id="rId14"/>
    <p:sldId id="288" r:id="rId15"/>
    <p:sldId id="267" r:id="rId16"/>
    <p:sldId id="268" r:id="rId17"/>
    <p:sldId id="269" r:id="rId18"/>
    <p:sldId id="284" r:id="rId19"/>
    <p:sldId id="266" r:id="rId20"/>
    <p:sldId id="270" r:id="rId21"/>
    <p:sldId id="283" r:id="rId22"/>
    <p:sldId id="272" r:id="rId23"/>
    <p:sldId id="280" r:id="rId24"/>
    <p:sldId id="274" r:id="rId25"/>
    <p:sldId id="275" r:id="rId26"/>
    <p:sldId id="276" r:id="rId27"/>
    <p:sldId id="278" r:id="rId28"/>
    <p:sldId id="279" r:id="rId29"/>
    <p:sldId id="257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FF99CC"/>
    <a:srgbClr val="FFFF09"/>
    <a:srgbClr val="0000FF"/>
    <a:srgbClr val="3333FF"/>
    <a:srgbClr val="663300"/>
    <a:srgbClr val="CC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cat>
            <c:strRef>
              <c:f>Лист1!$A$2:$A$8</c:f>
              <c:strCache>
                <c:ptCount val="7"/>
                <c:pt idx="1">
                  <c:v>январь</c:v>
                </c:pt>
                <c:pt idx="2">
                  <c:v>январь-февраль</c:v>
                </c:pt>
                <c:pt idx="3">
                  <c:v>январь-март</c:v>
                </c:pt>
                <c:pt idx="4">
                  <c:v>январь-апрель</c:v>
                </c:pt>
                <c:pt idx="5">
                  <c:v>январь-май</c:v>
                </c:pt>
                <c:pt idx="6">
                  <c:v>январь-июнь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89.7</c:v>
                </c:pt>
                <c:pt idx="2">
                  <c:v>94.4</c:v>
                </c:pt>
                <c:pt idx="3">
                  <c:v>93.7</c:v>
                </c:pt>
                <c:pt idx="4">
                  <c:v>92.7</c:v>
                </c:pt>
                <c:pt idx="5">
                  <c:v>92.1</c:v>
                </c:pt>
                <c:pt idx="6">
                  <c:v>92.2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1">
                  <c:v>январь</c:v>
                </c:pt>
                <c:pt idx="2">
                  <c:v>январь-февраль</c:v>
                </c:pt>
                <c:pt idx="3">
                  <c:v>январь-март</c:v>
                </c:pt>
                <c:pt idx="4">
                  <c:v>январь-апрель</c:v>
                </c:pt>
                <c:pt idx="5">
                  <c:v>январь-май</c:v>
                </c:pt>
                <c:pt idx="6">
                  <c:v>январь-июнь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strRef>
              <c:f>Лист1!$A$2:$A$8</c:f>
              <c:strCache>
                <c:ptCount val="7"/>
                <c:pt idx="1">
                  <c:v>январь</c:v>
                </c:pt>
                <c:pt idx="2">
                  <c:v>январь-февраль</c:v>
                </c:pt>
                <c:pt idx="3">
                  <c:v>январь-март</c:v>
                </c:pt>
                <c:pt idx="4">
                  <c:v>январь-апрель</c:v>
                </c:pt>
                <c:pt idx="5">
                  <c:v>январь-май</c:v>
                </c:pt>
                <c:pt idx="6">
                  <c:v>январь-июнь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25152"/>
        <c:axId val="32277248"/>
      </c:lineChart>
      <c:catAx>
        <c:axId val="3222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277248"/>
        <c:crosses val="autoZero"/>
        <c:auto val="1"/>
        <c:lblAlgn val="ctr"/>
        <c:lblOffset val="100"/>
        <c:noMultiLvlLbl val="0"/>
      </c:catAx>
      <c:valAx>
        <c:axId val="32277248"/>
        <c:scaling>
          <c:orientation val="minMax"/>
          <c:max val="100"/>
          <c:min val="8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225152"/>
        <c:crosses val="autoZero"/>
        <c:crossBetween val="midCat"/>
        <c:majorUnit val="2.5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/>
          </c:spPr>
          <c:marker>
            <c:symbol val="circle"/>
            <c:size val="6"/>
          </c:marker>
          <c:dPt>
            <c:idx val="2"/>
            <c:marker>
              <c:symbol val="none"/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ymbol val="none"/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ymbol val="none"/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3"/>
            <c:marker>
              <c:symbol val="none"/>
            </c:marker>
            <c:bubble3D val="0"/>
          </c:dPt>
          <c:cat>
            <c:numRef>
              <c:f>Лист1!$A$2:$A$17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17.25</c:v>
                </c:pt>
                <c:pt idx="6">
                  <c:v>23.5</c:v>
                </c:pt>
                <c:pt idx="7">
                  <c:v>29.75</c:v>
                </c:pt>
                <c:pt idx="8">
                  <c:v>36</c:v>
                </c:pt>
                <c:pt idx="9">
                  <c:v>34.5</c:v>
                </c:pt>
                <c:pt idx="10">
                  <c:v>33</c:v>
                </c:pt>
                <c:pt idx="11">
                  <c:v>35.25</c:v>
                </c:pt>
                <c:pt idx="12">
                  <c:v>37.5</c:v>
                </c:pt>
                <c:pt idx="13">
                  <c:v>39.75</c:v>
                </c:pt>
                <c:pt idx="14">
                  <c:v>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marker>
              <c:symbol val="diamond"/>
              <c:size val="7"/>
            </c:marker>
            <c:bubble3D val="0"/>
          </c:dPt>
          <c:dPt>
            <c:idx val="4"/>
            <c:marker>
              <c:symbol val="diamond"/>
              <c:size val="7"/>
            </c:marker>
            <c:bubble3D val="0"/>
          </c:dPt>
          <c:dPt>
            <c:idx val="8"/>
            <c:marker>
              <c:symbol val="diamond"/>
              <c:size val="7"/>
            </c:marker>
            <c:bubble3D val="0"/>
          </c:dPt>
          <c:dPt>
            <c:idx val="10"/>
            <c:marker>
              <c:symbol val="diamond"/>
              <c:size val="7"/>
            </c:marker>
            <c:bubble3D val="0"/>
          </c:dPt>
          <c:dPt>
            <c:idx val="14"/>
            <c:marker>
              <c:symbol val="diamond"/>
              <c:size val="7"/>
            </c:marker>
            <c:bubble3D val="0"/>
          </c:dPt>
          <c:cat>
            <c:numRef>
              <c:f>Лист1!$A$2:$A$17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6"/>
                <c:pt idx="1">
                  <c:v>10</c:v>
                </c:pt>
                <c:pt idx="2">
                  <c:v>17.3</c:v>
                </c:pt>
                <c:pt idx="3">
                  <c:v>24.7</c:v>
                </c:pt>
                <c:pt idx="4">
                  <c:v>32</c:v>
                </c:pt>
                <c:pt idx="5">
                  <c:v>54</c:v>
                </c:pt>
                <c:pt idx="6">
                  <c:v>76</c:v>
                </c:pt>
                <c:pt idx="7">
                  <c:v>98</c:v>
                </c:pt>
                <c:pt idx="8">
                  <c:v>120</c:v>
                </c:pt>
                <c:pt idx="9">
                  <c:v>115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17568"/>
        <c:axId val="48319104"/>
      </c:lineChart>
      <c:catAx>
        <c:axId val="4831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8319104"/>
        <c:crosses val="autoZero"/>
        <c:auto val="1"/>
        <c:lblAlgn val="ctr"/>
        <c:lblOffset val="100"/>
        <c:noMultiLvlLbl val="0"/>
      </c:catAx>
      <c:valAx>
        <c:axId val="48319104"/>
        <c:scaling>
          <c:orientation val="minMax"/>
          <c:max val="1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831756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630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70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88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37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01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9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890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836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15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6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347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1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3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7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3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0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63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7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00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9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0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3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91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0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1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58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3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9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8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5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12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91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39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7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3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5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28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03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23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8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4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26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53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17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79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6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80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33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04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78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83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20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7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52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01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44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8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84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64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568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24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89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854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90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75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9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36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682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97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9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9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560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20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76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59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53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6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94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02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5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28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3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232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10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497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95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985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8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362B-82EA-4069-A39D-DEF6C627B851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E301-24EB-4BC8-9C84-10276DC78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6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1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362B-82EA-4069-A39D-DEF6C627B8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E301-24EB-4BC8-9C84-10276DC78C9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wps/wcm/connect/rosstat_main/rosstat/ru/statistics/enterprise/industria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69865"/>
            <a:ext cx="7772400" cy="2592287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b="1" dirty="0" smtClean="0"/>
              <a:t>«Экономическая система современной России: пути и цели развития»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06168"/>
            <a:ext cx="7776864" cy="3147168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89338" indent="-3589338" algn="l">
              <a:tabLst>
                <a:tab pos="23368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59420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.Д. </a:t>
            </a:r>
            <a:r>
              <a:rPr lang="ru-RU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Бодрунов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д.э.н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., профессор</a:t>
            </a:r>
          </a:p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Директор Института нового индустриального развития им. С.Ю. Витте (ИНИР), Санкт-Петербург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0343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Доклад на Международной научной конференции, посвященной 210-летию  кафедры экономической теории МГУ им. М.В. Ломоносова. 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Москва, МГУ им. М.В. Ломоносова, 19 ноября 2014 года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3089" y="6396335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Слайд 1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6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1\Downloads\кудр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8038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18017.vk.me/v618017648/774/k9QCheIYK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1609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ownloads\images кудрин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222961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Downloads\ec849704-c6c8-4e1e-ab8e-deb365e8f401_150_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66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\Downloads\kudrin-stoit-big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65" y="1196752"/>
            <a:ext cx="3888431" cy="26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437" y="4221088"/>
            <a:ext cx="7992888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Министр финансов РФ Алексей Кудрин (2000 – 2011 гг.):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«… проект бюджета 2005 года – </a:t>
            </a:r>
            <a:r>
              <a:rPr lang="ru-RU" sz="2000" i="1" dirty="0">
                <a:solidFill>
                  <a:prstClr val="black"/>
                </a:solidFill>
              </a:rPr>
              <a:t>самый</a:t>
            </a:r>
            <a:r>
              <a:rPr lang="ru-RU" sz="2000" b="1" i="1" dirty="0">
                <a:solidFill>
                  <a:prstClr val="black"/>
                </a:solidFill>
              </a:rPr>
              <a:t> реформаторский </a:t>
            </a:r>
            <a:r>
              <a:rPr lang="ru-RU" sz="2000" i="1" dirty="0">
                <a:solidFill>
                  <a:prstClr val="black"/>
                </a:solidFill>
              </a:rPr>
              <a:t>за последние годы</a:t>
            </a:r>
            <a:r>
              <a:rPr lang="ru-RU" sz="2000" dirty="0">
                <a:solidFill>
                  <a:prstClr val="black"/>
                </a:solidFill>
              </a:rPr>
              <a:t>...»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«… Бюджет более ориентирован на </a:t>
            </a:r>
            <a:r>
              <a:rPr lang="ru-RU" sz="2000" b="1" i="1" dirty="0">
                <a:solidFill>
                  <a:prstClr val="black"/>
                </a:solidFill>
              </a:rPr>
              <a:t>результат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b="1" i="1" dirty="0">
                <a:solidFill>
                  <a:prstClr val="black"/>
                </a:solidFill>
              </a:rPr>
              <a:t>сохраняются основные принципы бюджетной политики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i="1" dirty="0">
                <a:solidFill>
                  <a:prstClr val="black"/>
                </a:solidFill>
              </a:rPr>
              <a:t>последних четырех лет</a:t>
            </a:r>
            <a:r>
              <a:rPr lang="ru-RU" sz="2000" dirty="0">
                <a:solidFill>
                  <a:prstClr val="black"/>
                </a:solidFill>
              </a:rPr>
              <a:t>, это – </a:t>
            </a:r>
            <a:r>
              <a:rPr lang="ru-RU" sz="2000" b="1" i="1" dirty="0">
                <a:solidFill>
                  <a:prstClr val="black"/>
                </a:solidFill>
              </a:rPr>
              <a:t>ядро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b="1" i="1" dirty="0">
                <a:solidFill>
                  <a:prstClr val="black"/>
                </a:solidFill>
              </a:rPr>
              <a:t>экономической политики, обеспечивающее рост экономики в последние годы</a:t>
            </a:r>
            <a:r>
              <a:rPr lang="ru-RU" sz="2000" i="1" dirty="0" smtClean="0">
                <a:solidFill>
                  <a:prstClr val="black"/>
                </a:solidFill>
              </a:rPr>
              <a:t>…</a:t>
            </a:r>
            <a:r>
              <a:rPr lang="ru-RU" sz="2000" dirty="0" smtClean="0">
                <a:solidFill>
                  <a:prstClr val="black"/>
                </a:solidFill>
              </a:rPr>
              <a:t>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28" y="642127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 </a:t>
            </a:r>
            <a:r>
              <a:rPr lang="ru-RU" sz="2400" b="1" dirty="0" smtClean="0">
                <a:solidFill>
                  <a:prstClr val="black"/>
                </a:solidFill>
              </a:rPr>
              <a:t>10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2" name="Рисунок 9" descr="Logo-site_cro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xpert.ru/data/public/431666/431675/008_expert_28_jpg_300x200_crop_q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30000"/>
                    </a14:imgEffect>
                    <a14:imgEffect>
                      <a14:brightnessContrast bright="2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768"/>
            <a:ext cx="9125997" cy="62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4544" y="980729"/>
            <a:ext cx="8253919" cy="5427926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545" y="1447923"/>
            <a:ext cx="82539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</a:rPr>
              <a:t>Главной целью </a:t>
            </a:r>
            <a:r>
              <a:rPr lang="ru-RU" sz="2600" b="1" u="sng" dirty="0">
                <a:solidFill>
                  <a:prstClr val="black"/>
                </a:solidFill>
              </a:rPr>
              <a:t>реиндустриализации</a:t>
            </a:r>
            <a:r>
              <a:rPr lang="ru-RU" sz="2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(«новой индустриализации», «</a:t>
            </a:r>
            <a:r>
              <a:rPr lang="ru-RU" sz="2600" b="1" dirty="0" err="1">
                <a:solidFill>
                  <a:prstClr val="black"/>
                </a:solidFill>
              </a:rPr>
              <a:t>неоиндустриализации</a:t>
            </a:r>
            <a:r>
              <a:rPr lang="ru-RU" sz="2600" b="1" dirty="0">
                <a:solidFill>
                  <a:prstClr val="black"/>
                </a:solidFill>
              </a:rPr>
              <a:t>»)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как </a:t>
            </a:r>
            <a:r>
              <a:rPr lang="ru-RU" sz="2600" b="1" i="1" dirty="0">
                <a:solidFill>
                  <a:srgbClr val="FF0000"/>
                </a:solidFill>
              </a:rPr>
              <a:t>экономической политики</a:t>
            </a:r>
            <a:r>
              <a:rPr lang="ru-RU" sz="2600" b="1" dirty="0">
                <a:solidFill>
                  <a:prstClr val="black"/>
                </a:solidFill>
              </a:rPr>
              <a:t>, представляющей собой набор конкретных мероприятий,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должно стать </a:t>
            </a:r>
            <a:r>
              <a:rPr lang="ru-RU" sz="2600" b="1" u="sng" dirty="0">
                <a:solidFill>
                  <a:prstClr val="black"/>
                </a:solidFill>
              </a:rPr>
              <a:t>восстановление роли и места промышленности</a:t>
            </a:r>
            <a:r>
              <a:rPr lang="ru-RU" sz="2600" b="1" dirty="0">
                <a:solidFill>
                  <a:prstClr val="black"/>
                </a:solidFill>
              </a:rPr>
              <a:t> в экономике страны в качестве ее </a:t>
            </a:r>
            <a:r>
              <a:rPr lang="ru-RU" sz="2600" b="1" u="sng" dirty="0">
                <a:solidFill>
                  <a:prstClr val="black"/>
                </a:solidFill>
              </a:rPr>
              <a:t>базовой компоненты</a:t>
            </a:r>
            <a:r>
              <a:rPr lang="ru-RU" sz="2600" b="1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</a:rPr>
              <a:t>и </a:t>
            </a:r>
            <a:r>
              <a:rPr lang="ru-RU" sz="2600" b="1" i="1" dirty="0">
                <a:solidFill>
                  <a:srgbClr val="FF0000"/>
                </a:solidFill>
              </a:rPr>
              <a:t>приоритетное развитие материального производства</a:t>
            </a:r>
            <a:r>
              <a:rPr lang="ru-RU" sz="2600" b="1" dirty="0">
                <a:solidFill>
                  <a:prstClr val="black"/>
                </a:solidFill>
              </a:rPr>
              <a:t> и реального сектора экономики на основе </a:t>
            </a:r>
            <a:r>
              <a:rPr lang="ru-RU" sz="2600" b="1" i="1" dirty="0">
                <a:solidFill>
                  <a:srgbClr val="FF0000"/>
                </a:solidFill>
              </a:rPr>
              <a:t>нового, передового технологического уклада </a:t>
            </a:r>
          </a:p>
          <a:p>
            <a:pPr algn="ctr"/>
            <a:r>
              <a:rPr lang="ru-RU" sz="2600" b="1" i="1" dirty="0">
                <a:solidFill>
                  <a:srgbClr val="FF0000"/>
                </a:solidFill>
              </a:rPr>
              <a:t>в рамках модернизации России</a:t>
            </a:r>
            <a:r>
              <a:rPr lang="ru-RU" sz="2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28" y="6408655"/>
            <a:ext cx="1477684" cy="44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906" y="6396335"/>
            <a:ext cx="147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Слайд </a:t>
            </a:r>
            <a:r>
              <a:rPr lang="ru-RU" sz="2400" b="1" dirty="0" smtClean="0"/>
              <a:t>11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730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&amp;Dcy;&amp;iecy;&amp;dcy;&amp;ocy;&amp;kcy;&amp;rcy;&amp;acy;&amp;tcy;&amp;icy;&amp;yacy;. &amp;Fcy;&amp;ocy;&amp;tcy;&amp;ocy;&amp;gcy;&amp;acy;&amp;lcy;&amp;iecy;&amp;rcy;&amp;iecy;&amp;yacy;. &amp;Ncy;&amp;acy;&amp;ucy;&amp;kcy;&amp;acy; &amp;icy; &amp;tcy;&amp;iecy;&amp;khcy;&amp;ncy;&amp;ocy;&amp;lcy;&amp;ocy;&amp;gcy;&amp;icy;&amp;i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717"/>
            <a:ext cx="9144000" cy="63332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/>
          </a:p>
        </p:txBody>
      </p:sp>
      <p:pic>
        <p:nvPicPr>
          <p:cNvPr id="6149" name="Picture 5" descr="C:\Users\User1\AppData\Local\Microsoft\Windows\Temporary Internet Files\Content.Outlook\OZIPDBES\DSC00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1" y="836712"/>
            <a:ext cx="5899600" cy="44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9471" y="5261412"/>
            <a:ext cx="5908795" cy="936104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II</a:t>
            </a:r>
            <a:r>
              <a:rPr lang="ru-RU" sz="2400" b="1" dirty="0" smtClean="0">
                <a:solidFill>
                  <a:schemeClr val="tx1"/>
                </a:solidFill>
              </a:rPr>
              <a:t> Московский экономический форум,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март 2014 года.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s14108.vk.me/c619616/v619616648/192ee/OxsGQkA_VE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9" y="836712"/>
            <a:ext cx="2990503" cy="52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846" y="2250130"/>
            <a:ext cx="3114448" cy="3947385"/>
          </a:xfrm>
          <a:prstGeom prst="rect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«Реиндустриализация российской экономики… должна стать </a:t>
            </a:r>
            <a:r>
              <a:rPr lang="ru-RU" sz="2400" u="sng" dirty="0" smtClean="0">
                <a:solidFill>
                  <a:schemeClr val="tx1"/>
                </a:solidFill>
              </a:rPr>
              <a:t>доминантой </a:t>
            </a:r>
            <a:r>
              <a:rPr lang="ru-RU" sz="2400" dirty="0" smtClean="0">
                <a:solidFill>
                  <a:schemeClr val="tx1"/>
                </a:solidFill>
              </a:rPr>
              <a:t> нашей </a:t>
            </a:r>
            <a:r>
              <a:rPr lang="ru-RU" sz="2400" u="sng" dirty="0" smtClean="0">
                <a:solidFill>
                  <a:schemeClr val="tx1"/>
                </a:solidFill>
              </a:rPr>
              <a:t>экономической доктрины </a:t>
            </a:r>
            <a:r>
              <a:rPr lang="ru-RU" sz="2400" dirty="0" smtClean="0">
                <a:solidFill>
                  <a:schemeClr val="tx1"/>
                </a:solidFill>
              </a:rPr>
              <a:t>предстоящего периода».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028" y="6396335"/>
            <a:ext cx="1529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Слайд </a:t>
            </a:r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6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38" y="692696"/>
            <a:ext cx="8096203" cy="54965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Идеология «рыночного фундаментализма»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малопригодна для обеспечения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прогресса высоких технологий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– так же, как и мало пригодны для этих целей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и государственные проекты,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реализуемые не столько в целях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подъема экономики,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</a:rPr>
              <a:t>с</a:t>
            </a:r>
            <a:r>
              <a:rPr lang="ru-RU" sz="3000" dirty="0" smtClean="0">
                <a:solidFill>
                  <a:schemeClr val="tx1"/>
                </a:solidFill>
              </a:rPr>
              <a:t>колько – как средство извлечения административной ренты.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808" y="6396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 </a:t>
            </a:r>
            <a:r>
              <a:rPr lang="ru-RU" sz="2400" b="1" dirty="0" smtClean="0">
                <a:solidFill>
                  <a:prstClr val="black"/>
                </a:solidFill>
              </a:rPr>
              <a:t>13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587176"/>
            <a:ext cx="8208910" cy="6095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Подсистемы российской экономики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08912" cy="19442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Первая подсистема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традиционно-консервативная</a:t>
            </a:r>
            <a:r>
              <a:rPr lang="ru-RU" dirty="0" smtClean="0">
                <a:solidFill>
                  <a:schemeClr val="tx1"/>
                </a:solidFill>
              </a:rPr>
              <a:t> – включает: традиционно важные, но зачастую играющие консервативную роль такие </a:t>
            </a:r>
            <a:r>
              <a:rPr lang="ru-RU" dirty="0">
                <a:solidFill>
                  <a:schemeClr val="tx1"/>
                </a:solidFill>
              </a:rPr>
              <a:t>отрасли, как аграрное производство и другие «старые», </a:t>
            </a:r>
            <a:r>
              <a:rPr lang="ru-RU" dirty="0" err="1">
                <a:solidFill>
                  <a:schemeClr val="tx1"/>
                </a:solidFill>
              </a:rPr>
              <a:t>израстающие</a:t>
            </a:r>
            <a:r>
              <a:rPr lang="ru-RU" dirty="0">
                <a:solidFill>
                  <a:schemeClr val="tx1"/>
                </a:solidFill>
              </a:rPr>
              <a:t> из материального производства XIX – начала XX века; </a:t>
            </a:r>
            <a:r>
              <a:rPr lang="ru-RU" dirty="0" smtClean="0">
                <a:solidFill>
                  <a:schemeClr val="tx1"/>
                </a:solidFill>
              </a:rPr>
              <a:t>технологические </a:t>
            </a:r>
            <a:r>
              <a:rPr lang="ru-RU" dirty="0">
                <a:solidFill>
                  <a:schemeClr val="tx1"/>
                </a:solidFill>
              </a:rPr>
              <a:t>цепи прежних укладов, основанных на ручном и слабо индустриализированном труде;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машинное производство продуктов невысокой степени переработки, куда в первую очередь относится сырьевой сектор, добыча ресурсов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390" y="3645024"/>
            <a:ext cx="8208911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Вторая подсистема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либерально-рыночная</a:t>
            </a:r>
            <a:r>
              <a:rPr lang="ru-RU" dirty="0" smtClean="0">
                <a:solidFill>
                  <a:schemeClr val="tx1"/>
                </a:solidFill>
              </a:rPr>
              <a:t> – охватывает  преимущественно такие сферы, как сборочное производство, торговля, логистика, сервис.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4702740"/>
            <a:ext cx="8207763" cy="11745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Третья подсистема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i="1" dirty="0" smtClean="0">
                <a:solidFill>
                  <a:schemeClr val="tx1"/>
                </a:solidFill>
              </a:rPr>
              <a:t>ростки будущей новой смешанной российской экономики</a:t>
            </a:r>
            <a:r>
              <a:rPr lang="ru-RU" dirty="0" smtClean="0">
                <a:solidFill>
                  <a:schemeClr val="tx1"/>
                </a:solidFill>
              </a:rPr>
              <a:t>, предполагающей приоритетное развитие высокотехнологичного производства на базе социально-ориентированного регулируемого хозяйственного развития.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028" y="6416124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14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3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100" y="1988840"/>
            <a:ext cx="7831086" cy="41044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</a:rPr>
              <a:t>Модернизация</a:t>
            </a:r>
            <a:r>
              <a:rPr lang="ru-RU" sz="3600" dirty="0" smtClean="0">
                <a:solidFill>
                  <a:schemeClr val="tx1"/>
                </a:solidFill>
              </a:rPr>
              <a:t> предприятий в сторону повышения </a:t>
            </a:r>
            <a:r>
              <a:rPr lang="ru-RU" sz="3600" u="sng" dirty="0" smtClean="0">
                <a:solidFill>
                  <a:schemeClr val="tx1"/>
                </a:solidFill>
              </a:rPr>
              <a:t>«</a:t>
            </a:r>
            <a:r>
              <a:rPr lang="ru-RU" sz="3600" u="sng" dirty="0" err="1" smtClean="0">
                <a:solidFill>
                  <a:schemeClr val="tx1"/>
                </a:solidFill>
              </a:rPr>
              <a:t>передельности</a:t>
            </a:r>
            <a:r>
              <a:rPr lang="ru-RU" sz="3600" u="sng" dirty="0" smtClean="0">
                <a:solidFill>
                  <a:schemeClr val="tx1"/>
                </a:solidFill>
              </a:rPr>
              <a:t>», </a:t>
            </a:r>
            <a:r>
              <a:rPr lang="ru-RU" sz="3600" u="sng" dirty="0" err="1" smtClean="0">
                <a:solidFill>
                  <a:schemeClr val="tx1"/>
                </a:solidFill>
              </a:rPr>
              <a:t>наукоемкости</a:t>
            </a:r>
            <a:r>
              <a:rPr lang="ru-RU" sz="3600" u="sng" dirty="0" smtClean="0">
                <a:solidFill>
                  <a:schemeClr val="tx1"/>
                </a:solidFill>
              </a:rPr>
              <a:t>, капиталоемкости </a:t>
            </a:r>
            <a:r>
              <a:rPr lang="ru-RU" sz="3600" dirty="0" smtClean="0">
                <a:solidFill>
                  <a:schemeClr val="tx1"/>
                </a:solidFill>
              </a:rPr>
              <a:t>продукции, в частности – </a:t>
            </a:r>
            <a:r>
              <a:rPr lang="ru-RU" sz="3600" u="sng" dirty="0" smtClean="0">
                <a:solidFill>
                  <a:schemeClr val="tx1"/>
                </a:solidFill>
              </a:rPr>
              <a:t>более глубокой переработки </a:t>
            </a:r>
            <a:r>
              <a:rPr lang="ru-RU" sz="3600" dirty="0" smtClean="0">
                <a:solidFill>
                  <a:schemeClr val="tx1"/>
                </a:solidFill>
              </a:rPr>
              <a:t>природных ресурсов и сельскохозяйственной продукции.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84" y="6396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15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100" y="590768"/>
            <a:ext cx="7794648" cy="9660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Традиционно-консервативная подсистема российской экономики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6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383119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16 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850" y="1772816"/>
            <a:ext cx="7885582" cy="43942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Усиление </a:t>
            </a:r>
            <a:r>
              <a:rPr lang="ru-RU" sz="2800" u="sng" dirty="0" smtClean="0">
                <a:solidFill>
                  <a:schemeClr val="tx1"/>
                </a:solidFill>
              </a:rPr>
              <a:t>локализации производства</a:t>
            </a:r>
            <a:r>
              <a:rPr lang="ru-RU" sz="2800" dirty="0" smtClean="0">
                <a:solidFill>
                  <a:schemeClr val="tx1"/>
                </a:solidFill>
              </a:rPr>
              <a:t>, сокращение посредничества и замена сборочных производств, являющихся в большинстве случаев филиалами ТНК, современным отечественным </a:t>
            </a:r>
            <a:r>
              <a:rPr lang="ru-RU" sz="2800" u="sng" dirty="0" smtClean="0">
                <a:solidFill>
                  <a:schemeClr val="tx1"/>
                </a:solidFill>
              </a:rPr>
              <a:t>массовым промышленным производством</a:t>
            </a:r>
            <a:r>
              <a:rPr lang="ru-RU" sz="2800" dirty="0" smtClean="0">
                <a:solidFill>
                  <a:schemeClr val="tx1"/>
                </a:solidFill>
              </a:rPr>
              <a:t>, с высокой степенью </a:t>
            </a:r>
            <a:r>
              <a:rPr lang="ru-RU" sz="2800" u="sng" dirty="0" err="1" smtClean="0">
                <a:solidFill>
                  <a:schemeClr val="tx1"/>
                </a:solidFill>
              </a:rPr>
              <a:t>внутристрановой</a:t>
            </a:r>
            <a:r>
              <a:rPr lang="ru-RU" sz="2800" u="sng" dirty="0" smtClean="0">
                <a:solidFill>
                  <a:schemeClr val="tx1"/>
                </a:solidFill>
              </a:rPr>
              <a:t> производственной кооперации</a:t>
            </a:r>
            <a:r>
              <a:rPr lang="ru-RU" sz="2800" dirty="0" smtClean="0">
                <a:solidFill>
                  <a:schemeClr val="tx1"/>
                </a:solidFill>
              </a:rPr>
              <a:t>. Это станет важным звеном стратегии </a:t>
            </a:r>
            <a:r>
              <a:rPr lang="ru-RU" sz="2800" u="sng" dirty="0" err="1" smtClean="0">
                <a:solidFill>
                  <a:schemeClr val="tx1"/>
                </a:solidFill>
              </a:rPr>
              <a:t>импортозамещения</a:t>
            </a:r>
            <a:r>
              <a:rPr lang="ru-RU" sz="2800" dirty="0" smtClean="0">
                <a:solidFill>
                  <a:schemeClr val="tx1"/>
                </a:solidFill>
              </a:rPr>
              <a:t>, о необходимости которой в последнее время говорят руководители страны.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338" y="590768"/>
            <a:ext cx="7885582" cy="89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Либерально-рыночная подсистема российской экономики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3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720" y="6383119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17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7704856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Развитие </a:t>
            </a:r>
            <a:r>
              <a:rPr lang="ru-RU" sz="4000" b="1" i="1" dirty="0" smtClean="0">
                <a:solidFill>
                  <a:schemeClr val="tx1"/>
                </a:solidFill>
              </a:rPr>
              <a:t>высокотехнологичного сектора отечественного материального производства.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70230"/>
            <a:ext cx="7704856" cy="96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Третья подсистема – ростки будущей новой смешанной российской экономики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4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55" y="590768"/>
            <a:ext cx="8542817" cy="5339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Правительство РФ: </a:t>
            </a:r>
            <a:r>
              <a:rPr lang="ru-RU" sz="2800" b="1" dirty="0" err="1">
                <a:solidFill>
                  <a:schemeClr val="tx1"/>
                </a:solidFill>
              </a:rPr>
              <a:t>импортозамещение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96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18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35" y="1328916"/>
            <a:ext cx="130962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Задачи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034" y="5167734"/>
            <a:ext cx="1635469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Механизмы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1641271"/>
            <a:ext cx="517744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потребительский сектор;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здравоохранение;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другие </a:t>
            </a:r>
            <a:r>
              <a:rPr lang="ru-RU" dirty="0" smtClean="0">
                <a:solidFill>
                  <a:prstClr val="black"/>
                </a:solidFill>
              </a:rPr>
              <a:t>социально-ориентированные сегменты экономики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327398"/>
            <a:ext cx="517744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Критические сектора экономики «первого плана»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3059668"/>
            <a:ext cx="517744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Стратегические сферы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5160" y="3429000"/>
            <a:ext cx="517744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обеспечение стратегическими ресурсами;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оборонная безопасность;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коммуникационная безопасность;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энергетическая безопасность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….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77655" y="1327398"/>
            <a:ext cx="1595849" cy="3146286"/>
          </a:xfrm>
          <a:prstGeom prst="line">
            <a:avLst/>
          </a:prstGeom>
          <a:ln w="825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86574" y="5167734"/>
            <a:ext cx="620054" cy="1336955"/>
          </a:xfrm>
          <a:prstGeom prst="line">
            <a:avLst/>
          </a:prstGeom>
          <a:ln w="82550" cmpd="dbl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1873504" y="2097419"/>
            <a:ext cx="466248" cy="288032"/>
          </a:xfrm>
          <a:prstGeom prst="rightArrow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074981" y="3772810"/>
            <a:ext cx="1264771" cy="326445"/>
          </a:xfrm>
          <a:prstGeom prst="rightArrow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6606" y="5049652"/>
            <a:ext cx="69473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Выделение специальных финансовых </a:t>
            </a:r>
            <a:r>
              <a:rPr lang="ru-RU" b="1" dirty="0" smtClean="0">
                <a:solidFill>
                  <a:prstClr val="black"/>
                </a:solidFill>
              </a:rPr>
              <a:t>средств </a:t>
            </a:r>
            <a:r>
              <a:rPr lang="ru-RU" b="1" dirty="0">
                <a:solidFill>
                  <a:prstClr val="black"/>
                </a:solidFill>
              </a:rPr>
              <a:t>(35 млрд.руб. на 2015-2017 </a:t>
            </a:r>
            <a:r>
              <a:rPr lang="ru-RU" b="1" dirty="0" err="1">
                <a:solidFill>
                  <a:prstClr val="black"/>
                </a:solidFill>
              </a:rPr>
              <a:t>г.г</a:t>
            </a:r>
            <a:r>
              <a:rPr lang="ru-RU" b="1" dirty="0" smtClean="0">
                <a:solidFill>
                  <a:prstClr val="black"/>
                </a:solidFill>
              </a:rPr>
              <a:t>.).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2580" y="5637908"/>
            <a:ext cx="7171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b="1" dirty="0">
                <a:solidFill>
                  <a:prstClr val="black"/>
                </a:solidFill>
              </a:rPr>
              <a:t>Использование инструментов ТТР, ФКС, налогового </a:t>
            </a:r>
            <a:r>
              <a:rPr lang="ru-RU" b="1" dirty="0" smtClean="0">
                <a:solidFill>
                  <a:prstClr val="black"/>
                </a:solidFill>
              </a:rPr>
              <a:t>регулирования.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8063" y="5980836"/>
            <a:ext cx="73459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b="1" dirty="0">
                <a:solidFill>
                  <a:prstClr val="black"/>
                </a:solidFill>
              </a:rPr>
              <a:t>Создание целевого Фонда поддержки промышленности (18 млрд. руб. на 2015-2017 </a:t>
            </a:r>
            <a:r>
              <a:rPr lang="ru-RU" b="1" dirty="0" err="1">
                <a:solidFill>
                  <a:prstClr val="black"/>
                </a:solidFill>
              </a:rPr>
              <a:t>г.г</a:t>
            </a:r>
            <a:r>
              <a:rPr lang="ru-RU" b="1" dirty="0" smtClean="0">
                <a:solidFill>
                  <a:prstClr val="black"/>
                </a:solidFill>
              </a:rPr>
              <a:t>.).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8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5496197" y="3808005"/>
            <a:ext cx="1710406" cy="5214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Цели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66937" y="4603421"/>
            <a:ext cx="5229150" cy="30777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Восстановление структуры промышленности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0943" y="5049828"/>
            <a:ext cx="5256584" cy="30777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Воссоздание базовых промышленных «ниш» и «комплексов»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131" y="5531841"/>
            <a:ext cx="5256584" cy="30777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Обеспечение технологической независимости высокого уровня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7226" y="6010505"/>
            <a:ext cx="5264018" cy="307777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Обеспечение, экономической, оборонной и т.д. безопасности</a:t>
            </a:r>
          </a:p>
        </p:txBody>
      </p:sp>
      <p:pic>
        <p:nvPicPr>
          <p:cNvPr id="10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83" y="6429529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19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917912" y="2982624"/>
            <a:ext cx="753712" cy="484632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87266" y="5757985"/>
            <a:ext cx="0" cy="32568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70266" y="5757984"/>
            <a:ext cx="432048" cy="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70266" y="6083670"/>
            <a:ext cx="432048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77654" y="590768"/>
            <a:ext cx="8542817" cy="4619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Риски и </a:t>
            </a:r>
            <a:r>
              <a:rPr lang="ru-RU" sz="3600" b="1" dirty="0" err="1">
                <a:solidFill>
                  <a:schemeClr val="bg1"/>
                </a:solidFill>
              </a:rPr>
              <a:t>импортозамещение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678159" y="5274018"/>
            <a:ext cx="0" cy="32568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59585" y="5274017"/>
            <a:ext cx="432048" cy="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59585" y="5599703"/>
            <a:ext cx="432048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86928" y="4774911"/>
            <a:ext cx="0" cy="32568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65973" y="4774911"/>
            <a:ext cx="432048" cy="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65973" y="5100596"/>
            <a:ext cx="432048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98683" y="1268760"/>
            <a:ext cx="1969061" cy="2396276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u="sng" dirty="0" smtClean="0">
                <a:solidFill>
                  <a:prstClr val="black"/>
                </a:solidFill>
              </a:rPr>
              <a:t>Риски:</a:t>
            </a:r>
            <a:endParaRPr lang="ru-RU" sz="1500" u="sng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размытость приоритетов;</a:t>
            </a:r>
            <a:endParaRPr lang="ru-RU" sz="15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отсутствие </a:t>
            </a:r>
            <a:r>
              <a:rPr lang="ru-RU" sz="1500" dirty="0">
                <a:solidFill>
                  <a:prstClr val="black"/>
                </a:solidFill>
              </a:rPr>
              <a:t>четкой </a:t>
            </a:r>
            <a:r>
              <a:rPr lang="ru-RU" sz="1500" dirty="0" err="1">
                <a:solidFill>
                  <a:prstClr val="black"/>
                </a:solidFill>
              </a:rPr>
              <a:t>критериальной</a:t>
            </a: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базы;</a:t>
            </a:r>
            <a:endParaRPr lang="ru-RU" sz="15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коррупция;</a:t>
            </a:r>
            <a:endParaRPr lang="ru-RU" sz="1500" dirty="0">
              <a:solidFill>
                <a:prstClr val="black"/>
              </a:solidFill>
            </a:endParaRPr>
          </a:p>
          <a:p>
            <a:pPr algn="ctr"/>
            <a:r>
              <a:rPr lang="ru-RU" sz="1500" dirty="0" smtClean="0">
                <a:solidFill>
                  <a:prstClr val="black"/>
                </a:solidFill>
              </a:rPr>
              <a:t>…</a:t>
            </a:r>
            <a:endParaRPr lang="ru-RU" sz="1500" dirty="0">
              <a:solidFill>
                <a:prstClr val="black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685104" y="3665036"/>
            <a:ext cx="0" cy="920828"/>
          </a:xfrm>
          <a:prstGeom prst="straightConnector1">
            <a:avLst/>
          </a:prstGeom>
          <a:ln w="63500" cmpd="dbl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091924" y="3665036"/>
            <a:ext cx="0" cy="914069"/>
          </a:xfrm>
          <a:prstGeom prst="straightConnector1">
            <a:avLst/>
          </a:prstGeom>
          <a:ln w="63500" cmpd="dbl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721842" y="1268760"/>
            <a:ext cx="2098629" cy="2396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</a:rPr>
              <a:t>Стратегия </a:t>
            </a:r>
            <a:r>
              <a:rPr lang="ru-RU" sz="1500" dirty="0" err="1">
                <a:solidFill>
                  <a:prstClr val="black"/>
                </a:solidFill>
              </a:rPr>
              <a:t>импортозамещения</a:t>
            </a:r>
            <a:r>
              <a:rPr lang="ru-RU" sz="1500" dirty="0">
                <a:solidFill>
                  <a:prstClr val="black"/>
                </a:solidFill>
              </a:rPr>
              <a:t> – развитие и модернизация производственной и технологической базы национальной </a:t>
            </a:r>
            <a:r>
              <a:rPr lang="ru-RU" sz="1500" dirty="0" smtClean="0">
                <a:solidFill>
                  <a:prstClr val="black"/>
                </a:solidFill>
              </a:rPr>
              <a:t>промышленности</a:t>
            </a:r>
            <a:endParaRPr lang="ru-RU" sz="15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631673" y="1268760"/>
            <a:ext cx="3286239" cy="2396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</a:rPr>
              <a:t>Реиндустриализация – переход к новой модели экономического роста за счет повышения эффективности использования имеющихся ресурсов для производства конкурентоспособной инновационной продукции преимущественно с использованием отечественных наукоемких </a:t>
            </a:r>
            <a:r>
              <a:rPr lang="ru-RU" sz="1500" dirty="0" smtClean="0">
                <a:solidFill>
                  <a:prstClr val="black"/>
                </a:solidFill>
              </a:rPr>
              <a:t>технологий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41" y="637163"/>
            <a:ext cx="864096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восстановления промышленного производства (1991 г. = 100 %)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58333"/>
              </p:ext>
            </p:extLst>
          </p:nvPr>
        </p:nvGraphicFramePr>
        <p:xfrm>
          <a:off x="649288" y="1844824"/>
          <a:ext cx="7848872" cy="3103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  <a:gridCol w="936104"/>
                <a:gridCol w="936104"/>
                <a:gridCol w="936104"/>
                <a:gridCol w="936104"/>
                <a:gridCol w="936104"/>
              </a:tblGrid>
              <a:tr h="432048">
                <a:tc>
                  <a:txBody>
                    <a:bodyPr/>
                    <a:lstStyle/>
                    <a:p>
                      <a:pPr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effectLst/>
                          <a:latin typeface="Calibri" pitchFamily="34" charset="0"/>
                        </a:rPr>
                        <a:t>ГОДЫ</a:t>
                      </a:r>
                      <a:endParaRPr lang="ru-RU" sz="24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Calibri" pitchFamily="34" charset="0"/>
                        </a:rPr>
                        <a:t>   1998</a:t>
                      </a:r>
                      <a:endParaRPr lang="ru-RU" sz="16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Calibri" pitchFamily="34" charset="0"/>
                        </a:rPr>
                        <a:t>   2008</a:t>
                      </a:r>
                      <a:endParaRPr lang="ru-RU" sz="16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Calibri" pitchFamily="34" charset="0"/>
                        </a:rPr>
                        <a:t>   2009</a:t>
                      </a:r>
                      <a:endParaRPr lang="ru-RU" sz="16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Calibri" pitchFamily="34" charset="0"/>
                        </a:rPr>
                        <a:t>2012</a:t>
                      </a:r>
                      <a:endParaRPr lang="ru-RU" sz="16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Calibri" pitchFamily="34" charset="0"/>
                        </a:rPr>
                        <a:t>2015 (прогноз)</a:t>
                      </a:r>
                      <a:endParaRPr lang="ru-RU" sz="1600" b="1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9095">
                <a:tc>
                  <a:txBody>
                    <a:bodyPr/>
                    <a:lstStyle/>
                    <a:p>
                      <a:pPr lvl="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Calibri" pitchFamily="34" charset="0"/>
                        </a:rPr>
                        <a:t>ВВП</a:t>
                      </a:r>
                      <a:endParaRPr lang="ru-RU" sz="20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 60,5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117,8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108,6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 122,1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138,2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6257">
                <a:tc>
                  <a:txBody>
                    <a:bodyPr/>
                    <a:lstStyle/>
                    <a:p>
                      <a:pPr marL="355600" indent="-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Calibri" pitchFamily="34" charset="0"/>
                        </a:rPr>
                        <a:t>Промышленность в целом </a:t>
                      </a:r>
                      <a:r>
                        <a:rPr lang="ru-RU" sz="2000" baseline="0" dirty="0" smtClean="0">
                          <a:effectLst/>
                          <a:latin typeface="Calibri" pitchFamily="34" charset="0"/>
                        </a:rPr>
                        <a:t>в </a:t>
                      </a:r>
                      <a:r>
                        <a:rPr lang="ru-RU" sz="2000" baseline="0" dirty="0" err="1">
                          <a:effectLst/>
                          <a:latin typeface="Calibri" pitchFamily="34" charset="0"/>
                        </a:rPr>
                        <a:t>т.ч</a:t>
                      </a:r>
                      <a:r>
                        <a:rPr lang="ru-RU" sz="2000" baseline="0" dirty="0">
                          <a:effectLst/>
                          <a:latin typeface="Calibri" pitchFamily="34" charset="0"/>
                        </a:rPr>
                        <a:t>.:</a:t>
                      </a:r>
                      <a:endParaRPr lang="ru-RU" sz="20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48,2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 85,4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 77,5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    90,0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101,3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095">
                <a:tc>
                  <a:txBody>
                    <a:bodyPr/>
                    <a:lstStyle/>
                    <a:p>
                      <a:pPr marL="355600" indent="-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Calibri" pitchFamily="34" charset="0"/>
                        </a:rPr>
                        <a:t>Добыча полезных ископаемых</a:t>
                      </a:r>
                      <a:endParaRPr lang="ru-RU" sz="20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167,2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105,6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104,9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 112,0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113,6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9095">
                <a:tc>
                  <a:txBody>
                    <a:bodyPr/>
                    <a:lstStyle/>
                    <a:p>
                      <a:pPr marL="355600" indent="-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Calibri" pitchFamily="34" charset="0"/>
                        </a:rPr>
                        <a:t>Обрабатывающие производства</a:t>
                      </a:r>
                      <a:endParaRPr lang="ru-RU" sz="20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   40,7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  82,9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  70,3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  <a:latin typeface="Calibri" pitchFamily="34" charset="0"/>
                        </a:rPr>
                        <a:t>      87,1</a:t>
                      </a:r>
                      <a:endParaRPr lang="ru-RU" sz="1600" baseline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Calibri" pitchFamily="34" charset="0"/>
                        </a:rPr>
                        <a:t>101,4</a:t>
                      </a:r>
                      <a:endParaRPr lang="ru-RU" sz="1600" baseline="0" dirty="0"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3874" y="5210414"/>
            <a:ext cx="662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Прогноз </a:t>
            </a:r>
            <a:r>
              <a:rPr lang="ru-RU" i="1" dirty="0">
                <a:solidFill>
                  <a:prstClr val="black"/>
                </a:solidFill>
              </a:rPr>
              <a:t>Минэкономразвития </a:t>
            </a:r>
            <a:r>
              <a:rPr lang="ru-RU" i="1" dirty="0" smtClean="0">
                <a:solidFill>
                  <a:prstClr val="black"/>
                </a:solidFill>
              </a:rPr>
              <a:t>России по состоянию 01.01.2013 г. 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380" y="6396335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Слайд 2 </a:t>
            </a:r>
            <a:endParaRPr lang="ru-RU" sz="2400" dirty="0"/>
          </a:p>
        </p:txBody>
      </p:sp>
      <p:pic>
        <p:nvPicPr>
          <p:cNvPr id="13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3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/>
          <p:cNvCxnSpPr/>
          <p:nvPr/>
        </p:nvCxnSpPr>
        <p:spPr>
          <a:xfrm>
            <a:off x="2426577" y="3573017"/>
            <a:ext cx="455631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2426577" y="4287146"/>
            <a:ext cx="441166" cy="1729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  <a:endCxn id="2" idx="0"/>
          </p:cNvCxnSpPr>
          <p:nvPr/>
        </p:nvCxnSpPr>
        <p:spPr>
          <a:xfrm>
            <a:off x="4583402" y="2646812"/>
            <a:ext cx="0" cy="80894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257589" y="4496767"/>
            <a:ext cx="474651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257589" y="3573016"/>
            <a:ext cx="474651" cy="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5857892" y="4685000"/>
            <a:ext cx="514308" cy="96874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616759" y="4685000"/>
            <a:ext cx="692150" cy="96874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1" idx="0"/>
            <a:endCxn id="2" idx="2"/>
          </p:cNvCxnSpPr>
          <p:nvPr/>
        </p:nvCxnSpPr>
        <p:spPr>
          <a:xfrm flipV="1">
            <a:off x="4583401" y="4684999"/>
            <a:ext cx="1" cy="9810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09216" y="3455758"/>
            <a:ext cx="3348372" cy="122924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dirty="0" smtClean="0"/>
              <a:t>Реиндустриализация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3242" y="4078769"/>
            <a:ext cx="2880320" cy="417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/>
              <a:t>Импортозамещение</a:t>
            </a:r>
            <a:endParaRPr lang="ru-RU" sz="2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1419" y="609094"/>
            <a:ext cx="8695661" cy="5156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Пространство задач политики реиндустриализации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0841" y="4074018"/>
            <a:ext cx="2195736" cy="139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Изменение параметров финансового «пространства жизни» производственных компаний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910" y="1570534"/>
            <a:ext cx="2548983" cy="10762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Модернизация производственных мощностей и технологий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841" y="2917533"/>
            <a:ext cx="2195736" cy="9746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Материальная поддержка модернизации производства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4221088"/>
            <a:ext cx="2174543" cy="12529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Протекционистская политика по отношению к собственным производителям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9566" y="1557634"/>
            <a:ext cx="2767515" cy="11383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Создание стимулов к технологическому прогрессу, инвестированию их средств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96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Слайд 20</a:t>
            </a:r>
          </a:p>
        </p:txBody>
      </p:sp>
      <p:pic>
        <p:nvPicPr>
          <p:cNvPr id="17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2852936"/>
            <a:ext cx="2194840" cy="12529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Стимулирование внутреннего спроса на продукцию промышленных предприятий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0841" y="5653746"/>
            <a:ext cx="2770905" cy="7425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Декриминализация законодательства в отношении бизнеса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8909" y="5666047"/>
            <a:ext cx="2548983" cy="7586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Изменение административной практики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9566" y="5653746"/>
            <a:ext cx="2767515" cy="7709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Сохранение высокой степени открытости экономики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0841" y="1570534"/>
            <a:ext cx="2770905" cy="11125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Прекращение </a:t>
            </a:r>
            <a:r>
              <a:rPr lang="ru-RU" sz="1600" dirty="0" err="1" smtClean="0">
                <a:solidFill>
                  <a:schemeClr val="tx1"/>
                </a:solidFill>
              </a:rPr>
              <a:t>деиндустриализационной</a:t>
            </a:r>
            <a:r>
              <a:rPr lang="ru-RU" sz="1600" dirty="0" smtClean="0">
                <a:solidFill>
                  <a:schemeClr val="tx1"/>
                </a:solidFill>
              </a:rPr>
              <a:t> политики и переход к реиндустриализации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724128" y="2708920"/>
            <a:ext cx="864096" cy="6959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16759" y="2708920"/>
            <a:ext cx="692151" cy="6959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5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65" y="590768"/>
            <a:ext cx="7907783" cy="305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–</a:t>
            </a:r>
            <a:r>
              <a:rPr lang="ru-RU" sz="4000" b="1" dirty="0" smtClean="0">
                <a:solidFill>
                  <a:schemeClr val="tx1"/>
                </a:solidFill>
              </a:rPr>
              <a:t> Как нам превратить наши ресурсные преимущества в высокотехнологичный экономический рост?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62" y="3645024"/>
            <a:ext cx="7907783" cy="27455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u="sng" dirty="0" smtClean="0">
                <a:solidFill>
                  <a:schemeClr val="bg1"/>
                </a:solidFill>
              </a:rPr>
              <a:t>Перестать вести</a:t>
            </a:r>
            <a:r>
              <a:rPr lang="ru-RU" sz="3800" dirty="0" smtClean="0">
                <a:solidFill>
                  <a:schemeClr val="bg1"/>
                </a:solidFill>
              </a:rPr>
              <a:t> губительную </a:t>
            </a:r>
            <a:r>
              <a:rPr lang="ru-RU" sz="3800" u="sng" dirty="0" err="1" smtClean="0">
                <a:solidFill>
                  <a:schemeClr val="bg1"/>
                </a:solidFill>
              </a:rPr>
              <a:t>деиндустриализационную</a:t>
            </a:r>
            <a:r>
              <a:rPr lang="ru-RU" sz="3800" u="sng" dirty="0" smtClean="0">
                <a:solidFill>
                  <a:schemeClr val="bg1"/>
                </a:solidFill>
              </a:rPr>
              <a:t> политику </a:t>
            </a:r>
            <a:r>
              <a:rPr lang="ru-RU" sz="3800" dirty="0" smtClean="0">
                <a:solidFill>
                  <a:schemeClr val="bg1"/>
                </a:solidFill>
              </a:rPr>
              <a:t>и </a:t>
            </a:r>
            <a:r>
              <a:rPr lang="ru-RU" sz="3800" u="sng" dirty="0" smtClean="0">
                <a:solidFill>
                  <a:schemeClr val="bg1"/>
                </a:solidFill>
              </a:rPr>
              <a:t>перейти к </a:t>
            </a:r>
            <a:r>
              <a:rPr lang="ru-RU" sz="3800" b="1" u="sng" dirty="0" smtClean="0">
                <a:solidFill>
                  <a:schemeClr val="bg1"/>
                </a:solidFill>
              </a:rPr>
              <a:t>реиндустриализации.</a:t>
            </a:r>
            <a:endParaRPr lang="ru-RU" sz="3800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96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Слайд </a:t>
            </a:r>
            <a:r>
              <a:rPr lang="ru-RU" sz="2400" b="1" dirty="0" smtClean="0"/>
              <a:t>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477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\Desktop\rukopozh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0"/>
            <a:ext cx="9144000" cy="68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pPr eaLnBrk="1" hangingPunct="1"/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2787" y="76470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/>
              <a:t>СПАСИБО </a:t>
            </a:r>
          </a:p>
          <a:p>
            <a:pPr algn="ctr"/>
            <a:r>
              <a:rPr lang="ru-RU" sz="12000" dirty="0" smtClean="0"/>
              <a:t>ЗА ВНИМАНИЕ!</a:t>
            </a:r>
            <a:endParaRPr lang="ru-RU" sz="1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433124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Слайд 22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5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07504" y="577310"/>
            <a:ext cx="903649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Экономическая ситуация. Март 2013.  </a:t>
            </a:r>
            <a:endParaRPr lang="ru-RU" sz="32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01335"/>
              </p:ext>
            </p:extLst>
          </p:nvPr>
        </p:nvGraphicFramePr>
        <p:xfrm>
          <a:off x="142875" y="1283317"/>
          <a:ext cx="8893621" cy="487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889"/>
                <a:gridCol w="5646732"/>
              </a:tblGrid>
              <a:tr h="88550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Темпы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роста ВВП: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полуг. 2012 г. – 4,5%;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кв. 2012 г. – 2,4%,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IV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кв. 2013 г. – 1,8%</a:t>
                      </a:r>
                    </a:p>
                    <a:p>
                      <a:endParaRPr lang="ru-RU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5718" marB="45718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72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Динамика</a:t>
                      </a:r>
                      <a:r>
                        <a:rPr lang="ru-RU" sz="1800" baseline="0" dirty="0" smtClean="0"/>
                        <a:t> ВВП, год:</a:t>
                      </a:r>
                      <a:endParaRPr lang="ru-RU" sz="1800" dirty="0"/>
                    </a:p>
                  </a:txBody>
                  <a:tcPr marT="45718" marB="4571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2010 г. – 8,2%,    2012 г. – 2,6%</a:t>
                      </a:r>
                    </a:p>
                    <a:p>
                      <a:endParaRPr lang="ru-RU" sz="1800" dirty="0"/>
                    </a:p>
                  </a:txBody>
                  <a:tcPr marT="45718" marB="45718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550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8" marB="4571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янв. 2012 г. – 5,1%, янв. 2013 г. – 1,6%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                                          </a:t>
                      </a:r>
                      <a:endParaRPr lang="ru-RU" sz="1800" dirty="0"/>
                    </a:p>
                  </a:txBody>
                  <a:tcPr marT="45718" marB="4571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2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Инвестиции в основной капитал</a:t>
                      </a:r>
                      <a:r>
                        <a:rPr lang="ru-RU" sz="1800" baseline="0" dirty="0" smtClean="0"/>
                        <a:t> (% ВВП):</a:t>
                      </a:r>
                      <a:endParaRPr lang="ru-RU" sz="1800" dirty="0"/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2008 г. – 21,2%,    2012 г. – 19,8%</a:t>
                      </a:r>
                      <a:endParaRPr lang="ru-RU" sz="1800" dirty="0"/>
                    </a:p>
                  </a:txBody>
                  <a:tcPr marT="45718" marB="45718">
                    <a:solidFill>
                      <a:srgbClr val="FFC000"/>
                    </a:solidFill>
                  </a:tcPr>
                </a:tc>
              </a:tr>
              <a:tr h="7535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Темпы роста импорта</a:t>
                      </a:r>
                      <a:endParaRPr lang="ru-RU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2010 г. – 30,1%,    2012 г. – 3,6%</a:t>
                      </a:r>
                      <a:endParaRPr lang="ru-RU" sz="1800" dirty="0"/>
                    </a:p>
                  </a:txBody>
                  <a:tcPr marT="45718" marB="45718"/>
                </a:tc>
              </a:tr>
              <a:tr h="6272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Инфляция,</a:t>
                      </a:r>
                      <a:r>
                        <a:rPr lang="ru-RU" sz="1800" baseline="0" dirty="0" smtClean="0"/>
                        <a:t> январь-февраль</a:t>
                      </a:r>
                      <a:endParaRPr lang="ru-RU" sz="1800" dirty="0"/>
                    </a:p>
                  </a:txBody>
                  <a:tcPr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2012 г. – 0,9%, 2013 г. – 1,5%</a:t>
                      </a:r>
                    </a:p>
                    <a:p>
                      <a:endParaRPr lang="ru-RU" sz="1800" dirty="0"/>
                    </a:p>
                  </a:txBody>
                  <a:tcPr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5763468" y="1968675"/>
            <a:ext cx="428625" cy="259428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71628" y="2801155"/>
            <a:ext cx="428625" cy="259428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84261" y="3611560"/>
            <a:ext cx="428625" cy="259428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796136" y="5857619"/>
            <a:ext cx="428625" cy="259427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87499" y="3552111"/>
            <a:ext cx="249931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Падение в 3,2 раза</a:t>
            </a:r>
          </a:p>
        </p:txBody>
      </p:sp>
      <p:sp>
        <p:nvSpPr>
          <p:cNvPr id="3118" name="Rectangle 5"/>
          <p:cNvSpPr>
            <a:spLocks noChangeArrowheads="1"/>
          </p:cNvSpPr>
          <p:nvPr/>
        </p:nvSpPr>
        <p:spPr bwMode="auto">
          <a:xfrm>
            <a:off x="8429625" y="6572250"/>
            <a:ext cx="714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784261" y="4446980"/>
            <a:ext cx="428625" cy="259427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322424" y="4391500"/>
            <a:ext cx="2464388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Снижение на 6,6%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784261" y="5185796"/>
            <a:ext cx="428625" cy="259428"/>
          </a:xfrm>
          <a:prstGeom prst="rightArrow">
            <a:avLst>
              <a:gd name="adj1" fmla="val 50000"/>
              <a:gd name="adj2" fmla="val 611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320836" y="5119997"/>
            <a:ext cx="2000250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Снижение в 8,4 раза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316836" y="5795789"/>
            <a:ext cx="2000250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Рост в 1,7 раза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261943" y="1906845"/>
            <a:ext cx="2167682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Падение в 2,5 раза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281216" y="2745675"/>
            <a:ext cx="219898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Падение в 3,1 раза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396335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Слайд 3</a:t>
            </a:r>
          </a:p>
        </p:txBody>
      </p:sp>
      <p:pic>
        <p:nvPicPr>
          <p:cNvPr id="29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28" y="6387106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Слайд </a:t>
            </a:r>
            <a:r>
              <a:rPr lang="ru-RU" sz="2400" b="1" dirty="0" smtClean="0"/>
              <a:t> 4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9673971"/>
              </p:ext>
            </p:extLst>
          </p:nvPr>
        </p:nvGraphicFramePr>
        <p:xfrm>
          <a:off x="1471211" y="17809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338" y="590768"/>
            <a:ext cx="8047110" cy="96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Индекс промышленного производства Санкт-Петербурга (январь-июнь 2014 г.),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 в % к соответствующему периоду 2013 года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56675" y="3501008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99027" y="3212976"/>
            <a:ext cx="0" cy="1584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46789" y="3429000"/>
            <a:ext cx="0" cy="13681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93209" y="3963020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51389" y="3068960"/>
            <a:ext cx="0" cy="17281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04845" y="3501008"/>
            <a:ext cx="0" cy="12961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356" y="5844928"/>
            <a:ext cx="802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итогам января-сентября 2014 года индекс промышленного производства в Санкт-Петербурге по сравнению с соответствующим периодом прошлого года составил 91,7%.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892" y="6387106"/>
            <a:ext cx="4095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сайт Правительства Санкт-Петербурга, сайт КППИ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280" y="153996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9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21.by/pub/news/2013/03/136376556883517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6875"/>
                    </a14:imgEffect>
                    <a14:imgEffect>
                      <a14:saturation sat="25000"/>
                    </a14:imgEffect>
                    <a14:imgEffect>
                      <a14:brightnessContrast bright="72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18691"/>
            <a:ext cx="9089265" cy="68393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6" name="TextBox 5"/>
          <p:cNvSpPr txBox="1"/>
          <p:nvPr/>
        </p:nvSpPr>
        <p:spPr>
          <a:xfrm>
            <a:off x="-2028" y="6396335"/>
            <a:ext cx="133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Слайд 5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2096" y="1484784"/>
            <a:ext cx="7975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/>
              <a:t>Нынешнее состояние нашей экономики в значительной степени является </a:t>
            </a:r>
            <a:r>
              <a:rPr lang="ru-RU" sz="5000" i="1" dirty="0">
                <a:solidFill>
                  <a:srgbClr val="0000FF"/>
                </a:solidFill>
              </a:rPr>
              <a:t>следствием</a:t>
            </a:r>
            <a:r>
              <a:rPr lang="ru-RU" sz="5000" dirty="0">
                <a:solidFill>
                  <a:srgbClr val="0000FF"/>
                </a:solidFill>
              </a:rPr>
              <a:t> </a:t>
            </a:r>
            <a:endParaRPr lang="ru-RU" sz="5000" dirty="0" smtClean="0">
              <a:solidFill>
                <a:srgbClr val="0000FF"/>
              </a:solidFill>
            </a:endParaRPr>
          </a:p>
          <a:p>
            <a:pPr algn="ctr"/>
            <a:r>
              <a:rPr lang="ru-RU" sz="5000" dirty="0" smtClean="0">
                <a:solidFill>
                  <a:srgbClr val="FFFF09"/>
                </a:solidFill>
              </a:rPr>
              <a:t>состоявшейся </a:t>
            </a:r>
            <a:r>
              <a:rPr lang="ru-RU" sz="5000" dirty="0">
                <a:solidFill>
                  <a:srgbClr val="FFFF09"/>
                </a:solidFill>
              </a:rPr>
              <a:t>ее глубокой </a:t>
            </a:r>
            <a:r>
              <a:rPr lang="ru-RU" sz="5000" b="1" dirty="0" err="1">
                <a:solidFill>
                  <a:srgbClr val="C00000"/>
                </a:solidFill>
              </a:rPr>
              <a:t>деиндустриализации</a:t>
            </a:r>
            <a:r>
              <a:rPr lang="ru-RU" sz="5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028" y="6421277"/>
            <a:ext cx="140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 </a:t>
            </a:r>
            <a:r>
              <a:rPr lang="ru-RU" sz="2400" b="1" dirty="0" smtClean="0">
                <a:solidFill>
                  <a:prstClr val="black"/>
                </a:solidFill>
              </a:rPr>
              <a:t>6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75474"/>
            <a:ext cx="885698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Деиндустриализация – «Эффект 4Д»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85329"/>
            <a:ext cx="8784976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000" b="1" dirty="0" err="1">
                <a:solidFill>
                  <a:prstClr val="black"/>
                </a:solidFill>
              </a:rPr>
              <a:t>дез</a:t>
            </a:r>
            <a:r>
              <a:rPr lang="ru-RU" sz="2000" u="sng" dirty="0" err="1">
                <a:solidFill>
                  <a:prstClr val="black"/>
                </a:solidFill>
              </a:rPr>
              <a:t>Организация</a:t>
            </a:r>
            <a:r>
              <a:rPr lang="ru-RU" sz="2000" dirty="0">
                <a:solidFill>
                  <a:prstClr val="black"/>
                </a:solidFill>
              </a:rPr>
              <a:t> процесса </a:t>
            </a:r>
            <a:r>
              <a:rPr lang="ru-RU" sz="2000" u="sng" dirty="0">
                <a:solidFill>
                  <a:prstClr val="black"/>
                </a:solidFill>
              </a:rPr>
              <a:t>производства</a:t>
            </a:r>
            <a:r>
              <a:rPr lang="ru-RU" sz="2000" dirty="0">
                <a:solidFill>
                  <a:prstClr val="black"/>
                </a:solidFill>
              </a:rPr>
              <a:t> (снижение уровня организации производства и управления производством);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>
                <a:solidFill>
                  <a:prstClr val="black"/>
                </a:solidFill>
              </a:rPr>
              <a:t>де</a:t>
            </a:r>
            <a:r>
              <a:rPr lang="ru-RU" sz="2000" u="sng" dirty="0" err="1">
                <a:solidFill>
                  <a:prstClr val="black"/>
                </a:solidFill>
              </a:rPr>
              <a:t>Градация</a:t>
            </a:r>
            <a:r>
              <a:rPr lang="ru-RU" sz="2000" dirty="0">
                <a:solidFill>
                  <a:prstClr val="black"/>
                </a:solidFill>
              </a:rPr>
              <a:t> применяемых </a:t>
            </a:r>
            <a:r>
              <a:rPr lang="ru-RU" sz="2000" u="sng" dirty="0">
                <a:solidFill>
                  <a:prstClr val="black"/>
                </a:solidFill>
              </a:rPr>
              <a:t>технологий</a:t>
            </a:r>
            <a:r>
              <a:rPr lang="ru-RU" sz="2000" dirty="0">
                <a:solidFill>
                  <a:prstClr val="black"/>
                </a:solidFill>
              </a:rPr>
              <a:t> (падение технологического уровня производства);</a:t>
            </a:r>
          </a:p>
          <a:p>
            <a:pPr marL="342900" indent="-342900" algn="just">
              <a:buFontTx/>
              <a:buChar char="-"/>
            </a:pPr>
            <a:r>
              <a:rPr lang="ru-RU" sz="2000" b="1" u="sng" dirty="0" err="1">
                <a:solidFill>
                  <a:prstClr val="black"/>
                </a:solidFill>
              </a:rPr>
              <a:t>де</a:t>
            </a:r>
            <a:r>
              <a:rPr lang="ru-RU" sz="2000" u="sng" dirty="0" err="1">
                <a:solidFill>
                  <a:prstClr val="black"/>
                </a:solidFill>
              </a:rPr>
              <a:t>Квалификация</a:t>
            </a:r>
            <a:r>
              <a:rPr lang="ru-RU" sz="2000" u="sng" dirty="0">
                <a:solidFill>
                  <a:prstClr val="black"/>
                </a:solidFill>
              </a:rPr>
              <a:t> труд</a:t>
            </a:r>
            <a:r>
              <a:rPr lang="ru-RU" sz="2000" dirty="0">
                <a:solidFill>
                  <a:prstClr val="black"/>
                </a:solidFill>
              </a:rPr>
              <a:t>а в производстве;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>
                <a:solidFill>
                  <a:prstClr val="black"/>
                </a:solidFill>
              </a:rPr>
              <a:t>де</a:t>
            </a:r>
            <a:r>
              <a:rPr lang="ru-RU" sz="2000" u="sng" dirty="0" err="1">
                <a:solidFill>
                  <a:prstClr val="black"/>
                </a:solidFill>
              </a:rPr>
              <a:t>Комплицировани</a:t>
            </a:r>
            <a:r>
              <a:rPr lang="ru-RU" sz="2000" dirty="0" err="1">
                <a:solidFill>
                  <a:prstClr val="black"/>
                </a:solidFill>
              </a:rPr>
              <a:t>е</a:t>
            </a:r>
            <a:r>
              <a:rPr lang="ru-RU" sz="2000" dirty="0">
                <a:solidFill>
                  <a:prstClr val="black"/>
                </a:solidFill>
              </a:rPr>
              <a:t> (упрощение) </a:t>
            </a:r>
            <a:r>
              <a:rPr lang="ru-RU" sz="2000" u="sng" dirty="0">
                <a:solidFill>
                  <a:prstClr val="black"/>
                </a:solidFill>
              </a:rPr>
              <a:t>продукта</a:t>
            </a:r>
            <a:r>
              <a:rPr lang="ru-RU" sz="2000" dirty="0">
                <a:solidFill>
                  <a:prstClr val="black"/>
                </a:solidFill>
              </a:rPr>
              <a:t> производства.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377" y="3311640"/>
            <a:ext cx="8748972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prstClr val="black"/>
                </a:solidFill>
              </a:rPr>
              <a:t>Следствия: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</a:rPr>
              <a:t>деСтабилизация</a:t>
            </a:r>
            <a:r>
              <a:rPr lang="ru-RU" sz="2000" dirty="0">
                <a:solidFill>
                  <a:prstClr val="black"/>
                </a:solidFill>
              </a:rPr>
              <a:t> финансово-экономического состояния производственных компаний;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>
                <a:solidFill>
                  <a:prstClr val="black"/>
                </a:solidFill>
              </a:rPr>
              <a:t>дезИнтеграция</a:t>
            </a:r>
            <a:r>
              <a:rPr lang="ru-RU" sz="2000" dirty="0">
                <a:solidFill>
                  <a:prstClr val="black"/>
                </a:solidFill>
              </a:rPr>
              <a:t> промышленных структур и связей;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де..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де..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де..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				</a:t>
            </a:r>
            <a:r>
              <a:rPr lang="ru-RU" sz="20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890046"/>
            <a:ext cx="87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Экономический результат – общий упадок и утрата базовых направлений производственной деятельности, секторов производства и индустрии. Социально-политические последствия – негативные. </a:t>
            </a:r>
          </a:p>
        </p:txBody>
      </p:sp>
      <p:pic>
        <p:nvPicPr>
          <p:cNvPr id="10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358" y="404664"/>
            <a:ext cx="6995600" cy="6480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100" b="1" dirty="0" smtClean="0"/>
              <a:t>                </a:t>
            </a:r>
            <a:r>
              <a:rPr lang="ru-RU" sz="1800" b="1" dirty="0" smtClean="0"/>
              <a:t>Сокращение </a:t>
            </a:r>
            <a:r>
              <a:rPr lang="ru-RU" sz="1800" b="1" dirty="0"/>
              <a:t>промышленно-производственного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персонала </a:t>
            </a:r>
            <a:r>
              <a:rPr lang="ru-RU" sz="1800" b="1" dirty="0"/>
              <a:t>(</a:t>
            </a:r>
            <a:r>
              <a:rPr lang="ru-RU" sz="1800" b="1" dirty="0" smtClean="0"/>
              <a:t>ППП) в </a:t>
            </a:r>
            <a:r>
              <a:rPr lang="ru-RU" sz="1800" b="1" dirty="0"/>
              <a:t>промышленности и машиностроении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28569"/>
              </p:ext>
            </p:extLst>
          </p:nvPr>
        </p:nvGraphicFramePr>
        <p:xfrm>
          <a:off x="458644" y="1052736"/>
          <a:ext cx="8395702" cy="5494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93347"/>
                <a:gridCol w="754824"/>
                <a:gridCol w="754824"/>
                <a:gridCol w="754824"/>
                <a:gridCol w="1037883"/>
              </a:tblGrid>
              <a:tr h="102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 деятельности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Снижение числен-</a:t>
                      </a:r>
                      <a:r>
                        <a:rPr lang="ru-RU" sz="1500" dirty="0" err="1">
                          <a:effectLst/>
                        </a:rPr>
                        <a:t>ности</a:t>
                      </a:r>
                      <a:r>
                        <a:rPr lang="ru-RU" sz="1500" dirty="0">
                          <a:effectLst/>
                        </a:rPr>
                        <a:t> ППП, раз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Вся промышленность,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21,0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 том числе по видам машиностроения, тыс. чел.: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дизелестроение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</a:rPr>
                        <a:t>горношахтное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 и горнорудное машиностроение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подъемно-транспортное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железнодорожное          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электротехническая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545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252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химическое и нефтяное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станкостроительная и инструментальная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приборостроение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748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автомобильная промышленность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подшипниковая  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тракторное и сельскохозяйственное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строительно-дорожное и коммунальное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 для легкой и пищевой промышленности и бытовых приборов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6268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6539626"/>
            <a:ext cx="35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Источник: ИЭ РАН, Росстат.</a:t>
            </a:r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</a:t>
            </a:r>
            <a:r>
              <a:rPr lang="ru-RU" altLang="ru-RU" sz="1200" b="1" dirty="0" smtClean="0">
                <a:solidFill>
                  <a:srgbClr val="000066"/>
                </a:solidFill>
              </a:rPr>
              <a:t>Витте</a:t>
            </a: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1200" b="1" dirty="0">
                <a:solidFill>
                  <a:srgbClr val="000066"/>
                </a:solidFill>
              </a:rPr>
              <a:t>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60" y="6374186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Слайд </a:t>
            </a:r>
            <a:r>
              <a:rPr lang="ru-RU" sz="2400" b="1" dirty="0" smtClean="0">
                <a:solidFill>
                  <a:prstClr val="black"/>
                </a:solidFill>
              </a:rPr>
              <a:t>8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79618"/>
              </p:ext>
            </p:extLst>
          </p:nvPr>
        </p:nvGraphicFramePr>
        <p:xfrm>
          <a:off x="421803" y="1144399"/>
          <a:ext cx="8470677" cy="413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5576"/>
                <a:gridCol w="549720"/>
                <a:gridCol w="549720"/>
                <a:gridCol w="545181"/>
                <a:gridCol w="450347"/>
                <a:gridCol w="445808"/>
                <a:gridCol w="452512"/>
                <a:gridCol w="457541"/>
                <a:gridCol w="457541"/>
                <a:gridCol w="472555"/>
                <a:gridCol w="504056"/>
                <a:gridCol w="504056"/>
                <a:gridCol w="57606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9521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Металлорежущие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станки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шт.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74171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18033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8885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8283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6494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5697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5414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5149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5104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4847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1882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521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</a:t>
                      </a:r>
                      <a:r>
                        <a:rPr lang="ru-RU" sz="17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5210">
                <a:tc>
                  <a:txBody>
                    <a:bodyPr/>
                    <a:lstStyle/>
                    <a:p>
                      <a:pPr marL="0" indent="85725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Деревообрабатывающие</a:t>
                      </a:r>
                    </a:p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станки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шт.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25439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11192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10232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9732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8575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8115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6797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4412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4130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521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521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Кузнечно-прессовые машины, </a:t>
                      </a: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шт.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27302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2184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1347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1198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1615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1736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2106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2747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1266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5210"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%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309" y="533805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Всего: 1990 г. – 129,8 тыс. шт.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2012 г. – 3,2 тыс. шт., 2,5% (от уровня 1990 года).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807" y="6164238"/>
            <a:ext cx="813690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</a:rPr>
              <a:t>Источники</a:t>
            </a:r>
            <a:r>
              <a:rPr lang="ru-RU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ru-RU" sz="1200" u="sng" dirty="0">
                <a:solidFill>
                  <a:srgbClr val="1F497D"/>
                </a:solidFill>
                <a:hlinkClick r:id="rId3"/>
              </a:rPr>
              <a:t>http://www.gks.ru/wps/wcm/connect/rosstat_main/rosstat/ru/statistics/enterprise/industrial/#</a:t>
            </a:r>
            <a:r>
              <a:rPr lang="ru-RU" sz="1200" u="sng" dirty="0">
                <a:solidFill>
                  <a:srgbClr val="1F497D"/>
                </a:solidFill>
              </a:rPr>
              <a:t>,</a:t>
            </a:r>
            <a:r>
              <a:rPr lang="ru-RU" sz="1200" dirty="0">
                <a:solidFill>
                  <a:srgbClr val="1F497D"/>
                </a:solidFill>
              </a:rPr>
              <a:t> </a:t>
            </a:r>
            <a:r>
              <a:rPr lang="ru-RU" sz="1200" dirty="0">
                <a:solidFill>
                  <a:srgbClr val="1309D5"/>
                </a:solidFill>
              </a:rPr>
              <a:t>ИНИР. </a:t>
            </a:r>
          </a:p>
          <a:p>
            <a:pPr>
              <a:lnSpc>
                <a:spcPct val="115000"/>
              </a:lnSpc>
            </a:pP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4" y="523248"/>
            <a:ext cx="9128516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prstClr val="black"/>
                </a:solidFill>
              </a:rPr>
              <a:t>Выпуск станкостроительной продукции в РФ</a:t>
            </a:r>
          </a:p>
        </p:txBody>
      </p:sp>
    </p:spTree>
    <p:extLst>
      <p:ext uri="{BB962C8B-B14F-4D97-AF65-F5344CB8AC3E}">
        <p14:creationId xmlns:p14="http://schemas.microsoft.com/office/powerpoint/2010/main" val="36293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" y="18690"/>
            <a:ext cx="559366" cy="5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338" y="-55563"/>
            <a:ext cx="2338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</a:t>
            </a:r>
            <a:endParaRPr lang="ru-RU" altLang="ru-RU" sz="1200" b="1" dirty="0" smtClean="0">
              <a:solidFill>
                <a:srgbClr val="000066"/>
              </a:solidFill>
            </a:endParaRPr>
          </a:p>
          <a:p>
            <a:r>
              <a:rPr lang="ru-RU" altLang="ru-RU" sz="1200" b="1" dirty="0" smtClean="0">
                <a:solidFill>
                  <a:srgbClr val="000066"/>
                </a:solidFill>
              </a:rPr>
              <a:t>им</a:t>
            </a:r>
            <a:r>
              <a:rPr lang="ru-RU" altLang="ru-RU" sz="1200" b="1" dirty="0">
                <a:solidFill>
                  <a:srgbClr val="000066"/>
                </a:solidFill>
              </a:rPr>
              <a:t>. С.Ю. Витте (ИНИР)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29" y="6421277"/>
            <a:ext cx="172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9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66" y="577678"/>
            <a:ext cx="852530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Динамика ввоза продукции в РФ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4735104"/>
              </p:ext>
            </p:extLst>
          </p:nvPr>
        </p:nvGraphicFramePr>
        <p:xfrm>
          <a:off x="467544" y="1426160"/>
          <a:ext cx="5976664" cy="45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5847" y="5722237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633" y="1177100"/>
            <a:ext cx="125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$</a:t>
            </a:r>
            <a:r>
              <a:rPr lang="ru-RU" sz="1400" dirty="0">
                <a:solidFill>
                  <a:prstClr val="black"/>
                </a:solidFill>
              </a:rPr>
              <a:t>, млрд.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44208" y="3328975"/>
            <a:ext cx="469317" cy="0"/>
          </a:xfrm>
          <a:prstGeom prst="line">
            <a:avLst/>
          </a:prstGeom>
          <a:ln w="34925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3" y="2852936"/>
            <a:ext cx="21857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технологическое / производственное оборудование (включая технологический транспорт)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39246" y="4581128"/>
            <a:ext cx="469317" cy="0"/>
          </a:xfrm>
          <a:prstGeom prst="line">
            <a:avLst/>
          </a:prstGeom>
          <a:ln w="349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03569" y="4437112"/>
            <a:ext cx="218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продовольственные товары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17980" y="4797152"/>
            <a:ext cx="0" cy="7920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18790" y="2564904"/>
            <a:ext cx="0" cy="3024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17098" y="2852936"/>
            <a:ext cx="0" cy="27363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17908" y="1844824"/>
            <a:ext cx="0" cy="37444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259632" y="5373216"/>
            <a:ext cx="0" cy="216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31640" y="6016975"/>
            <a:ext cx="399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ФТС России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9085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1650</Words>
  <Application>Microsoft Office PowerPoint</Application>
  <PresentationFormat>Экран (4:3)</PresentationFormat>
  <Paragraphs>405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3_Тема Office</vt:lpstr>
      <vt:lpstr>4_Тема Office</vt:lpstr>
      <vt:lpstr>1_Тема Office</vt:lpstr>
      <vt:lpstr>2_Тема Office</vt:lpstr>
      <vt:lpstr>5_Тема Office</vt:lpstr>
      <vt:lpstr>6_Тема Office</vt:lpstr>
      <vt:lpstr>7_Тема Office</vt:lpstr>
      <vt:lpstr>9_Тема Office</vt:lpstr>
      <vt:lpstr>10_Тема Office</vt:lpstr>
      <vt:lpstr>«Экономическая система современной России: пути и цели развития»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Сокращение промышленно-производственного           персонала (ППП) в промышленности и машиностроении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82</cp:revision>
  <cp:lastPrinted>2014-11-18T11:48:58Z</cp:lastPrinted>
  <dcterms:created xsi:type="dcterms:W3CDTF">2014-11-10T07:17:56Z</dcterms:created>
  <dcterms:modified xsi:type="dcterms:W3CDTF">2014-11-18T11:51:38Z</dcterms:modified>
</cp:coreProperties>
</file>