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9"/>
  </p:handoutMasterIdLst>
  <p:sldIdLst>
    <p:sldId id="257" r:id="rId2"/>
    <p:sldId id="261" r:id="rId3"/>
    <p:sldId id="327" r:id="rId4"/>
    <p:sldId id="376" r:id="rId5"/>
    <p:sldId id="353" r:id="rId6"/>
    <p:sldId id="354" r:id="rId7"/>
    <p:sldId id="355" r:id="rId8"/>
    <p:sldId id="356" r:id="rId9"/>
    <p:sldId id="377" r:id="rId10"/>
    <p:sldId id="357" r:id="rId11"/>
    <p:sldId id="360" r:id="rId12"/>
    <p:sldId id="361" r:id="rId13"/>
    <p:sldId id="378" r:id="rId14"/>
    <p:sldId id="362" r:id="rId15"/>
    <p:sldId id="363" r:id="rId16"/>
    <p:sldId id="364" r:id="rId17"/>
    <p:sldId id="365" r:id="rId18"/>
    <p:sldId id="367" r:id="rId19"/>
    <p:sldId id="366" r:id="rId20"/>
    <p:sldId id="368" r:id="rId21"/>
    <p:sldId id="369" r:id="rId22"/>
    <p:sldId id="370" r:id="rId23"/>
    <p:sldId id="379" r:id="rId24"/>
    <p:sldId id="371" r:id="rId25"/>
    <p:sldId id="372" r:id="rId26"/>
    <p:sldId id="374" r:id="rId27"/>
    <p:sldId id="373" r:id="rId28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80"/>
    <a:srgbClr val="CC0000"/>
    <a:srgbClr val="20BE9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273297C-6BD3-43E5-8075-49A6A61411D3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874F942-E893-4F3D-BE52-20E0335B24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A124F-4C36-4CB5-BD33-DD93E62C3CC3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2614871-1FC7-453D-9472-6AAA28F0CA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2DCCB-5C7B-473F-9B7F-BAA240620278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2084D-551F-4450-9CB4-0ED7095A93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0B501-F557-43A3-A036-C28E5F2B774C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CC6E0-EDA5-4D0E-8FC4-6DFB893D4F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48CE2-DFCE-4FDF-8CFF-27EC7EDD75FD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F351C-16C0-44FC-A31F-FBCC7A1A6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0710D-8194-4327-B28F-C5B484112FF6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22318-578B-486B-BD1D-2154FD3570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6E359-C80D-4014-84EE-7CE593DB15DE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BFC01-59A4-4F15-9844-79AADFE240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5172E5E-E983-4F95-A21B-105121BDB448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5E8449-3E53-4DC5-9B18-7010156E77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BDCB1-1EC8-4D0A-B190-A148135943FC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91F59-5134-4A68-A845-9523A47BE0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6A8DF-8914-4C93-9A49-3B2A2C82502E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6A2A1-3F71-4CC5-9804-2729D60708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8F1B1-C78A-4F09-84B4-A9D47DF37FC3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EA7BF-6D34-4AA2-9EA0-55DC212BFA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80F03-F842-4D8F-AC5B-9B8221B06EA0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73FE7-CE4B-4D2F-8EA3-02C8DE4C58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77555955-C2B6-4B85-A463-CA339D67AE57}" type="datetimeFigureOut">
              <a:rPr lang="ru-RU"/>
              <a:pPr>
                <a:defRPr/>
              </a:pPr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B77188C1-98E3-4C84-B754-0B56F0D6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73" r:id="rId5"/>
    <p:sldLayoutId id="2147483674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kalyagin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16/S1574-0730(07)01004-3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algn="ctr" eaLnBrk="1" hangingPunct="1"/>
            <a:r>
              <a:rPr lang="ru-RU" smtClean="0"/>
              <a:t>ЭКОНОМИЧЕСКИЙ АНАЛИЗ ПРАВА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88" y="4725144"/>
            <a:ext cx="4953000" cy="1313706"/>
          </a:xfrm>
        </p:spPr>
        <p:txBody>
          <a:bodyPr/>
          <a:lstStyle/>
          <a:p>
            <a:pPr marL="63500" algn="ctr" eaLnBrk="1" hangingPunct="1"/>
            <a:r>
              <a:rPr lang="ru-RU" dirty="0" err="1" smtClean="0"/>
              <a:t>к.э.н</a:t>
            </a:r>
            <a:r>
              <a:rPr lang="ru-RU" dirty="0" smtClean="0"/>
              <a:t>., доцент Г.В. Калягин</a:t>
            </a:r>
          </a:p>
          <a:p>
            <a:pPr marL="63500" algn="ctr" eaLnBrk="1" hangingPunct="1"/>
            <a:r>
              <a:rPr lang="en-US" dirty="0" smtClean="0">
                <a:hlinkClick r:id="rId2"/>
              </a:rPr>
              <a:t>gkalyagin@yandex.ru</a:t>
            </a:r>
            <a:endParaRPr lang="en-US" dirty="0" smtClean="0"/>
          </a:p>
          <a:p>
            <a:pPr marL="63500" algn="ctr"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Условие досудебного урегулирования:</a:t>
            </a:r>
          </a:p>
          <a:p>
            <a:pPr algn="r" eaLnBrk="1" hangingPunct="1">
              <a:spcBef>
                <a:spcPts val="1200"/>
              </a:spcBef>
              <a:buNone/>
            </a:pPr>
            <a:r>
              <a:rPr lang="ru-RU" dirty="0" smtClean="0"/>
              <a:t>(</a:t>
            </a:r>
            <a:r>
              <a:rPr lang="en-US" dirty="0" smtClean="0"/>
              <a:t>9</a:t>
            </a:r>
            <a:r>
              <a:rPr lang="en-US" dirty="0" smtClean="0"/>
              <a:t>.</a:t>
            </a:r>
            <a:r>
              <a:rPr lang="ru-RU" dirty="0" smtClean="0"/>
              <a:t>3)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Где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P</a:t>
            </a:r>
            <a:r>
              <a:rPr lang="ru-RU" i="1" dirty="0" smtClean="0"/>
              <a:t> </a:t>
            </a:r>
            <a:r>
              <a:rPr lang="ru-RU" dirty="0" smtClean="0"/>
              <a:t>и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D</a:t>
            </a:r>
            <a:r>
              <a:rPr lang="en-US" baseline="-25000" dirty="0" smtClean="0"/>
              <a:t> </a:t>
            </a:r>
            <a:r>
              <a:rPr lang="ru-RU" dirty="0" smtClean="0"/>
              <a:t>– оцениваемые, соответственно, истцом и ответчиком вероятности удовлетворения иска; </a:t>
            </a:r>
            <a:r>
              <a:rPr lang="en-US" i="1" dirty="0" smtClean="0"/>
              <a:t>w</a:t>
            </a:r>
            <a:r>
              <a:rPr lang="ru-RU" dirty="0" smtClean="0"/>
              <a:t> – размер компенсации.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Если размер судебной компенсации по-разному оценивается сторонами, условие </a:t>
            </a:r>
            <a:r>
              <a:rPr lang="ru-RU" dirty="0" smtClean="0"/>
              <a:t>(</a:t>
            </a:r>
            <a:r>
              <a:rPr lang="en-US" dirty="0" smtClean="0"/>
              <a:t>9</a:t>
            </a:r>
            <a:r>
              <a:rPr lang="en-US" dirty="0" smtClean="0"/>
              <a:t>.</a:t>
            </a:r>
            <a:r>
              <a:rPr lang="ru-RU" dirty="0" smtClean="0"/>
              <a:t>3) преобразуется:</a:t>
            </a:r>
          </a:p>
          <a:p>
            <a:pPr algn="r" eaLnBrk="1" hangingPunct="1">
              <a:spcBef>
                <a:spcPts val="600"/>
              </a:spcBef>
              <a:buNone/>
            </a:pPr>
            <a:endParaRPr lang="ru-RU" dirty="0" smtClean="0"/>
          </a:p>
          <a:p>
            <a:pPr algn="r" eaLnBrk="1" hangingPunct="1">
              <a:spcBef>
                <a:spcPts val="600"/>
              </a:spcBef>
              <a:buNone/>
            </a:pPr>
            <a:r>
              <a:rPr lang="ru-RU" dirty="0" smtClean="0"/>
              <a:t>(</a:t>
            </a:r>
            <a:r>
              <a:rPr lang="en-US" dirty="0" smtClean="0"/>
              <a:t>9</a:t>
            </a:r>
            <a:r>
              <a:rPr lang="en-US" dirty="0" smtClean="0"/>
              <a:t>.</a:t>
            </a:r>
            <a:r>
              <a:rPr lang="ru-RU" dirty="0" smtClean="0"/>
              <a:t>4)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endParaRPr lang="ru-RU" dirty="0" smtClean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85720" y="1988840"/>
          <a:ext cx="7937500" cy="619125"/>
        </p:xfrm>
        <a:graphic>
          <a:graphicData uri="http://schemas.openxmlformats.org/presentationml/2006/ole">
            <p:oleObj spid="_x0000_s84994" name="Формула" r:id="rId3" imgW="2768400" imgH="215640" progId="Equation.3">
              <p:embed/>
            </p:oleObj>
          </a:graphicData>
        </a:graphic>
      </p:graphicFrame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2195736" y="5286077"/>
          <a:ext cx="4695825" cy="1311275"/>
        </p:xfrm>
        <a:graphic>
          <a:graphicData uri="http://schemas.openxmlformats.org/presentationml/2006/ole">
            <p:oleObj spid="_x0000_s84995" name="Формула" r:id="rId4" imgW="1638000" imgH="457200" progId="Equation.3">
              <p:embed/>
            </p:oleObj>
          </a:graphicData>
        </a:graphic>
      </p:graphicFrame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0" y="428625"/>
            <a:ext cx="9144000" cy="9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В подавляющем большинстве случаев (до 99%) стороны приходят к соглашению до суда. Но…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ru-RU" dirty="0" smtClean="0"/>
              <a:t>Стороны не принимают во внимание общественные издержки судопроизводства.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ru-RU" dirty="0" smtClean="0"/>
              <a:t>Между истцом и ответчиком существует информационная асимметрия.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ru-RU" dirty="0" smtClean="0"/>
              <a:t>Частное улаживание конфликтов влияет на сдерживание.</a:t>
            </a:r>
          </a:p>
          <a:p>
            <a:pPr marL="623887" indent="-514350" algn="ctr" eaLnBrk="1" hangingPunct="1">
              <a:spcBef>
                <a:spcPts val="1800"/>
              </a:spcBef>
              <a:buNone/>
            </a:pPr>
            <a:r>
              <a:rPr lang="ru-RU" b="1" dirty="0" smtClean="0"/>
              <a:t>Число досудебных соглашений не совпадает с общественно оптимальным их числом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4143372" y="5089744"/>
            <a:ext cx="85725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0" y="428625"/>
            <a:ext cx="9144000" cy="9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5288" y="2055844"/>
            <a:ext cx="7992888" cy="4032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3887" indent="-514350" algn="ctr" eaLnBrk="1" hangingPunct="1">
              <a:spcBef>
                <a:spcPts val="1800"/>
              </a:spcBef>
              <a:buNone/>
            </a:pPr>
            <a:r>
              <a:rPr lang="ru-RU" sz="3600" b="1" dirty="0" smtClean="0"/>
              <a:t>Основная цель гражданского </a:t>
            </a:r>
            <a:r>
              <a:rPr lang="ru-RU" sz="3600" b="1" dirty="0" err="1" smtClean="0"/>
              <a:t>судопроизвоства</a:t>
            </a:r>
            <a:r>
              <a:rPr lang="ru-RU" sz="3600" b="1" dirty="0" smtClean="0"/>
              <a:t>, как института – стимулирование частного улаживания конфликтов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0" y="428625"/>
            <a:ext cx="9144000" cy="1128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412776"/>
            <a:ext cx="9144000" cy="984151"/>
          </a:xfrm>
        </p:spPr>
        <p:txBody>
          <a:bodyPr/>
          <a:lstStyle/>
          <a:p>
            <a:pPr algn="ctr" eaLnBrk="1" hangingPunct="1"/>
            <a:r>
              <a:rPr lang="ru-RU" sz="3500" i="1" dirty="0" smtClean="0"/>
              <a:t>Издержки судебного процесса и стимулы сторон.</a:t>
            </a:r>
          </a:p>
        </p:txBody>
      </p:sp>
      <p:pic>
        <p:nvPicPr>
          <p:cNvPr id="6" name="Рисунок 5" descr="http://31.unise.ru/files/news/2012/11/29/news_29112012_5804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2048" y="2420888"/>
            <a:ext cx="8172400" cy="443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0" y="428625"/>
            <a:ext cx="9144000" cy="9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/>
          <a:lstStyle/>
          <a:p>
            <a:pPr marL="623887" indent="-514350" eaLnBrk="1" hangingPunct="1">
              <a:spcBef>
                <a:spcPts val="1200"/>
              </a:spcBef>
              <a:buFont typeface="+mj-lt"/>
              <a:buAutoNum type="arabicPeriod"/>
            </a:pPr>
            <a:r>
              <a:rPr lang="ru-RU" dirty="0" smtClean="0"/>
              <a:t>Судебные расходы сторон направлены на прямо противоположные цели.</a:t>
            </a:r>
          </a:p>
          <a:p>
            <a:pPr marL="623887" indent="-514350" eaLnBrk="1" hangingPunct="1">
              <a:spcBef>
                <a:spcPts val="1200"/>
              </a:spcBef>
              <a:buFont typeface="+mj-lt"/>
              <a:buAutoNum type="arabicPeriod"/>
            </a:pPr>
            <a:r>
              <a:rPr lang="ru-RU" dirty="0" smtClean="0"/>
              <a:t>Судебные расходы сторон могут сокращать точность (</a:t>
            </a:r>
            <a:r>
              <a:rPr lang="en-US" i="1" dirty="0" smtClean="0"/>
              <a:t>accuracy</a:t>
            </a:r>
            <a:r>
              <a:rPr lang="ru-RU" dirty="0" smtClean="0"/>
              <a:t>) судебных решений.</a:t>
            </a:r>
          </a:p>
          <a:p>
            <a:pPr marL="623887" indent="-514350" eaLnBrk="1" hangingPunct="1">
              <a:spcBef>
                <a:spcPts val="1200"/>
              </a:spcBef>
              <a:buFont typeface="+mj-lt"/>
              <a:buAutoNum type="arabicPeriod"/>
            </a:pPr>
            <a:r>
              <a:rPr lang="ru-RU" dirty="0" smtClean="0"/>
              <a:t>Судебные расходы сторон могут быть неоптимальными по своим размерам.</a:t>
            </a:r>
          </a:p>
          <a:p>
            <a:pPr marL="623887" indent="-514350" algn="ctr" eaLnBrk="1" hangingPunct="1">
              <a:spcBef>
                <a:spcPts val="2400"/>
              </a:spcBef>
              <a:buNone/>
            </a:pPr>
            <a:endParaRPr lang="ru-RU" b="1" dirty="0" smtClean="0"/>
          </a:p>
          <a:p>
            <a:pPr marL="623887" indent="-514350" algn="ctr" eaLnBrk="1" hangingPunct="1">
              <a:spcBef>
                <a:spcPts val="2400"/>
              </a:spcBef>
              <a:buNone/>
            </a:pPr>
            <a:r>
              <a:rPr lang="ru-RU" b="1" dirty="0" smtClean="0"/>
              <a:t>Судебные расходы сторон не совпадают с общественно оптимальными. Как правило, превышают их.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4250529" y="4509120"/>
            <a:ext cx="642942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0" y="428625"/>
            <a:ext cx="9144000" cy="9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Судебные иски с отрицательной ценностью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sz="3000" dirty="0" smtClean="0"/>
              <a:t>В ряде случаев истец может подать иск, даже если ожидаемый доход от него меньше нуля.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ru-RU" sz="3000" dirty="0" smtClean="0"/>
              <a:t>Ответчик может не знать об отрицательной ценности иска для истца.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ru-RU" sz="3000" dirty="0" smtClean="0"/>
              <a:t>Для того, чтобы выиграть дело, ответчик должен будет понести издержки </a:t>
            </a:r>
            <a:r>
              <a:rPr lang="ru-RU" sz="3000" b="1" dirty="0" smtClean="0"/>
              <a:t>→</a:t>
            </a:r>
            <a:r>
              <a:rPr lang="ru-RU" sz="3000" dirty="0" smtClean="0"/>
              <a:t> возможность досудебного улаживания конфликта.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0" y="428625"/>
            <a:ext cx="9144000" cy="9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Раскрытие частной информации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sz="3000" dirty="0" smtClean="0"/>
              <a:t>Стимулы к раскрытию информации</a:t>
            </a:r>
          </a:p>
          <a:p>
            <a:pPr marL="623887" indent="-51435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3000" dirty="0" smtClean="0"/>
              <a:t>Если ответчик не знает точно размер причиненного им истцу ущерба, сокрытие последним информации о величине ущерба автоматически занижает ее в глазах ответчика.</a:t>
            </a:r>
          </a:p>
          <a:p>
            <a:pPr marL="623887" indent="-51435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3000" dirty="0" smtClean="0"/>
              <a:t>Если истец не знает точно, был ли ответчик небрежен, сокрытие последним информации фактически равно признанию им своей небрежности.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0" y="428625"/>
            <a:ext cx="9144000" cy="9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Раскрытие частной информации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sz="3000" dirty="0" smtClean="0"/>
              <a:t>Почему стороны могут скрывать информацию?</a:t>
            </a:r>
          </a:p>
          <a:p>
            <a:pPr marL="623887" indent="-51435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3000" dirty="0" smtClean="0"/>
              <a:t>Стороны не всегда могут представить гарантии достоверности своей информации: достоверность может быть связана с издержками.</a:t>
            </a:r>
          </a:p>
          <a:p>
            <a:pPr marL="623887" indent="-51435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3000" dirty="0" smtClean="0"/>
              <a:t>Раскрытие информации может способствовать сокращению ее ценности для обладателя, так как другая сторона может воспользоваться этой информацией в своих целях.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0" y="428625"/>
            <a:ext cx="9144000" cy="9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01779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sz="3000" b="1" i="1" dirty="0" smtClean="0"/>
              <a:t>Перенос судебных издержек</a:t>
            </a:r>
            <a:endParaRPr lang="en-US" sz="3000" b="1" i="1" dirty="0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2071678"/>
            <a:ext cx="8643937" cy="928694"/>
          </a:xfrm>
          <a:prstGeom prst="roundRect">
            <a:avLst/>
          </a:prstGeom>
          <a:solidFill>
            <a:schemeClr val="accent2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>
                <a:solidFill>
                  <a:schemeClr val="tx1"/>
                </a:solidFill>
              </a:rPr>
              <a:t>Судебные издержки не переносятся: </a:t>
            </a:r>
            <a:r>
              <a:rPr lang="ru-RU" sz="3000" i="1" dirty="0" smtClean="0">
                <a:solidFill>
                  <a:schemeClr val="tx1"/>
                </a:solidFill>
              </a:rPr>
              <a:t>американское правило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3" y="3214686"/>
            <a:ext cx="8643937" cy="1071568"/>
          </a:xfrm>
          <a:prstGeom prst="roundRect">
            <a:avLst/>
          </a:prstGeom>
          <a:solidFill>
            <a:schemeClr val="accent2">
              <a:lumMod val="60000"/>
              <a:lumOff val="40000"/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>
                <a:solidFill>
                  <a:schemeClr val="tx1"/>
                </a:solidFill>
              </a:rPr>
              <a:t>Судебные издержки переносятся только на истца в случае его поражения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4500570"/>
            <a:ext cx="8643937" cy="1000132"/>
          </a:xfrm>
          <a:prstGeom prst="roundRect">
            <a:avLst/>
          </a:prstGeom>
          <a:solidFill>
            <a:schemeClr val="accent2">
              <a:lumMod val="40000"/>
              <a:lumOff val="60000"/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>
                <a:solidFill>
                  <a:schemeClr val="tx1"/>
                </a:solidFill>
              </a:rPr>
              <a:t>Судебные издержки переносятся только на ответчика в случае его поражения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282" y="5715016"/>
            <a:ext cx="8643937" cy="1000132"/>
          </a:xfrm>
          <a:prstGeom prst="roundRect">
            <a:avLst/>
          </a:prstGeom>
          <a:solidFill>
            <a:schemeClr val="accent2">
              <a:lumMod val="20000"/>
              <a:lumOff val="80000"/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>
                <a:solidFill>
                  <a:schemeClr val="tx1"/>
                </a:solidFill>
              </a:rPr>
              <a:t>Судебные издержки переносятся на любую проигравшую сторону: </a:t>
            </a:r>
            <a:r>
              <a:rPr lang="ru-RU" sz="3000" i="1" dirty="0" smtClean="0">
                <a:solidFill>
                  <a:schemeClr val="tx1"/>
                </a:solidFill>
              </a:rPr>
              <a:t>английское правило</a:t>
            </a:r>
            <a:endParaRPr lang="ru-RU" sz="3000" i="1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0" y="428625"/>
            <a:ext cx="9144000" cy="9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Перенос судебных издержек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Американское правило: истец подает иск, если:</a:t>
            </a:r>
          </a:p>
          <a:p>
            <a:pPr algn="r" eaLnBrk="1" hangingPunct="1">
              <a:spcBef>
                <a:spcPts val="600"/>
              </a:spcBef>
              <a:buNone/>
            </a:pPr>
            <a:r>
              <a:rPr lang="ru-RU" dirty="0" smtClean="0"/>
              <a:t>(</a:t>
            </a:r>
            <a:r>
              <a:rPr lang="en-US" dirty="0" smtClean="0"/>
              <a:t>9</a:t>
            </a:r>
            <a:r>
              <a:rPr lang="en-US" dirty="0" smtClean="0"/>
              <a:t>.</a:t>
            </a:r>
            <a:r>
              <a:rPr lang="ru-RU" dirty="0" smtClean="0"/>
              <a:t>5)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Английское правило: истец подает иск, если:</a:t>
            </a:r>
          </a:p>
          <a:p>
            <a:pPr algn="r" eaLnBrk="1" hangingPunct="1">
              <a:spcBef>
                <a:spcPts val="600"/>
              </a:spcBef>
              <a:buNone/>
            </a:pPr>
            <a:r>
              <a:rPr lang="ru-RU" dirty="0" smtClean="0"/>
              <a:t>(</a:t>
            </a:r>
            <a:r>
              <a:rPr lang="en-US" dirty="0" smtClean="0"/>
              <a:t>9.</a:t>
            </a:r>
            <a:r>
              <a:rPr lang="ru-RU" dirty="0" smtClean="0"/>
              <a:t>6)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Где </a:t>
            </a:r>
            <a:r>
              <a:rPr lang="en-US" i="1" dirty="0" smtClean="0"/>
              <a:t>p</a:t>
            </a:r>
            <a:r>
              <a:rPr lang="ru-RU" dirty="0" smtClean="0"/>
              <a:t> – вероятность победы истца, </a:t>
            </a:r>
            <a:r>
              <a:rPr lang="en-US" i="1" dirty="0" smtClean="0"/>
              <a:t>x</a:t>
            </a:r>
            <a:r>
              <a:rPr lang="ru-RU" dirty="0" smtClean="0"/>
              <a:t> – приговор (размер компенсации);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P</a:t>
            </a:r>
            <a:r>
              <a:rPr lang="ru-RU" i="1" dirty="0" smtClean="0"/>
              <a:t> </a:t>
            </a:r>
            <a:r>
              <a:rPr lang="ru-RU" dirty="0" smtClean="0"/>
              <a:t>и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D</a:t>
            </a:r>
            <a:r>
              <a:rPr lang="ru-RU" i="1" dirty="0" smtClean="0"/>
              <a:t> </a:t>
            </a:r>
            <a:r>
              <a:rPr lang="ru-RU" dirty="0" smtClean="0"/>
              <a:t>– размеры судебных издержек истца и ответчика.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Английское правило стимулирует большее количество исков, если:</a:t>
            </a:r>
          </a:p>
          <a:p>
            <a:pPr algn="r" eaLnBrk="1" hangingPunct="1">
              <a:spcBef>
                <a:spcPts val="600"/>
              </a:spcBef>
              <a:buNone/>
            </a:pPr>
            <a:r>
              <a:rPr lang="ru-RU" dirty="0" smtClean="0"/>
              <a:t>(</a:t>
            </a:r>
            <a:r>
              <a:rPr lang="en-US" dirty="0" smtClean="0"/>
              <a:t>9</a:t>
            </a:r>
            <a:r>
              <a:rPr lang="en-US" dirty="0" smtClean="0"/>
              <a:t>.</a:t>
            </a:r>
            <a:r>
              <a:rPr lang="ru-RU" dirty="0" smtClean="0"/>
              <a:t>7)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847975" y="2483172"/>
          <a:ext cx="3448050" cy="585788"/>
        </p:xfrm>
        <a:graphic>
          <a:graphicData uri="http://schemas.openxmlformats.org/presentationml/2006/ole">
            <p:oleObj spid="_x0000_s88066" name="Формула" r:id="rId3" imgW="1269720" imgH="215640" progId="Equation.3">
              <p:embed/>
            </p:oleObj>
          </a:graphicData>
        </a:graphic>
      </p:graphicFrame>
      <p:graphicFrame>
        <p:nvGraphicFramePr>
          <p:cNvPr id="88067" name="Object 3"/>
          <p:cNvGraphicFramePr>
            <a:graphicFrameLocks noChangeAspect="1"/>
          </p:cNvGraphicFramePr>
          <p:nvPr/>
        </p:nvGraphicFramePr>
        <p:xfrm>
          <a:off x="580404" y="3419277"/>
          <a:ext cx="7519988" cy="585787"/>
        </p:xfrm>
        <a:graphic>
          <a:graphicData uri="http://schemas.openxmlformats.org/presentationml/2006/ole">
            <p:oleObj spid="_x0000_s88067" name="Формула" r:id="rId4" imgW="2768400" imgH="215640" progId="Equation.3">
              <p:embed/>
            </p:oleObj>
          </a:graphicData>
        </a:graphic>
      </p:graphicFrame>
      <p:graphicFrame>
        <p:nvGraphicFramePr>
          <p:cNvPr id="88068" name="Object 4"/>
          <p:cNvGraphicFramePr>
            <a:graphicFrameLocks noChangeAspect="1"/>
          </p:cNvGraphicFramePr>
          <p:nvPr/>
        </p:nvGraphicFramePr>
        <p:xfrm>
          <a:off x="539552" y="6155580"/>
          <a:ext cx="7551738" cy="585788"/>
        </p:xfrm>
        <a:graphic>
          <a:graphicData uri="http://schemas.openxmlformats.org/presentationml/2006/ole">
            <p:oleObj spid="_x0000_s88068" name="Формула" r:id="rId5" imgW="2781000" imgH="215640" progId="Equation.3">
              <p:embed/>
            </p:oleObj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0" y="428625"/>
            <a:ext cx="9144000" cy="9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500" dirty="0" smtClean="0"/>
              <a:t>9</a:t>
            </a:r>
            <a:r>
              <a:rPr lang="en-US" sz="3500" dirty="0" smtClean="0"/>
              <a:t>. </a:t>
            </a:r>
            <a:r>
              <a:rPr lang="ru-RU" sz="3500" dirty="0" smtClean="0"/>
              <a:t>Экономический анализ судебного процесса.</a:t>
            </a:r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1435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Georgia" pitchFamily="18" charset="0"/>
              <a:buNone/>
            </a:pPr>
            <a:r>
              <a:rPr lang="ru-RU" sz="3000" b="1" i="1" dirty="0" smtClean="0"/>
              <a:t>Литература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ru-RU" sz="3000" dirty="0" smtClean="0"/>
              <a:t>Тамбовцев В.Л. </a:t>
            </a:r>
            <a:r>
              <a:rPr lang="ru-RU" sz="3000" i="1" dirty="0" smtClean="0"/>
              <a:t>Право и экономическая теория</a:t>
            </a:r>
            <a:r>
              <a:rPr lang="ru-RU" sz="3000" dirty="0" smtClean="0"/>
              <a:t>. М.: </a:t>
            </a:r>
            <a:r>
              <a:rPr lang="ru-RU" sz="3000" dirty="0" err="1" smtClean="0"/>
              <a:t>Инфра-М</a:t>
            </a:r>
            <a:r>
              <a:rPr lang="ru-RU" sz="3000" dirty="0" smtClean="0"/>
              <a:t>. 2005. Гл. 6.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sz="3000" dirty="0" smtClean="0"/>
              <a:t>Shavell, Steven. 2004. </a:t>
            </a:r>
            <a:r>
              <a:rPr lang="en-US" sz="3000" i="1" dirty="0" smtClean="0"/>
              <a:t>Foundations of Economic Analysis of Law</a:t>
            </a:r>
            <a:r>
              <a:rPr lang="en-US" sz="3000" dirty="0" smtClean="0"/>
              <a:t>.  Cambridge (MA): Harvard University Press.</a:t>
            </a:r>
            <a:r>
              <a:rPr lang="ru-RU" sz="3000" dirty="0" smtClean="0"/>
              <a:t> </a:t>
            </a:r>
            <a:r>
              <a:rPr lang="en-US" sz="3000" dirty="0" smtClean="0"/>
              <a:t>Ch. </a:t>
            </a:r>
            <a:r>
              <a:rPr lang="ru-RU" sz="3000" dirty="0" smtClean="0"/>
              <a:t>17-19</a:t>
            </a:r>
            <a:r>
              <a:rPr lang="en-US" sz="3000" i="1" dirty="0" smtClean="0"/>
              <a:t>.</a:t>
            </a:r>
            <a:endParaRPr lang="ru-RU" sz="3000" i="1" dirty="0" smtClean="0"/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sz="3000" dirty="0" smtClean="0">
                <a:hlinkClick r:id="rId2"/>
              </a:rPr>
              <a:t>Spier, Kathryn E</a:t>
            </a:r>
            <a:r>
              <a:rPr lang="en-US" sz="3000" dirty="0" smtClean="0">
                <a:solidFill>
                  <a:srgbClr val="000000"/>
                </a:solidFill>
                <a:hlinkClick r:id="rId2"/>
              </a:rPr>
              <a:t>.</a:t>
            </a:r>
            <a:r>
              <a:rPr lang="en-US" sz="3000" dirty="0" smtClean="0">
                <a:hlinkClick r:id="rId2"/>
              </a:rPr>
              <a:t> 2007. ‘Litigation’. In: </a:t>
            </a:r>
            <a:r>
              <a:rPr lang="en-US" sz="3000" dirty="0" err="1" smtClean="0">
                <a:hlinkClick r:id="rId2"/>
              </a:rPr>
              <a:t>Polinsky</a:t>
            </a:r>
            <a:r>
              <a:rPr lang="en-US" sz="3000" dirty="0" smtClean="0">
                <a:hlinkClick r:id="rId2"/>
              </a:rPr>
              <a:t> A. M., Shavell S. (Eds.), </a:t>
            </a:r>
            <a:r>
              <a:rPr lang="en-US" sz="3000" i="1" dirty="0" smtClean="0">
                <a:hlinkClick r:id="rId2"/>
              </a:rPr>
              <a:t>Handbook of Law and Economics</a:t>
            </a:r>
            <a:r>
              <a:rPr lang="ru-RU" sz="3000" i="1" dirty="0" smtClean="0">
                <a:hlinkClick r:id="rId2"/>
              </a:rPr>
              <a:t> </a:t>
            </a:r>
            <a:r>
              <a:rPr lang="en-US" sz="3000" dirty="0" smtClean="0">
                <a:hlinkClick r:id="rId2"/>
              </a:rPr>
              <a:t>V.1. Elsevier B.V., 259-342 (chapter 4).</a:t>
            </a: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Перенос судебных издержек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Если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P</a:t>
            </a:r>
            <a:r>
              <a:rPr lang="en-US" i="1" dirty="0" smtClean="0"/>
              <a:t>=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</a:t>
            </a:r>
            <a:r>
              <a:rPr lang="ru-RU" dirty="0" smtClean="0"/>
              <a:t>судебных разбирательств будет больше при английском правиле, если </a:t>
            </a:r>
            <a:r>
              <a:rPr lang="en-US" i="1" dirty="0" smtClean="0"/>
              <a:t>p&gt;0,5</a:t>
            </a:r>
            <a:r>
              <a:rPr lang="ru-RU" dirty="0" smtClean="0"/>
              <a:t>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i="1" dirty="0" smtClean="0"/>
              <a:t>Американское правило.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ru-RU" dirty="0" smtClean="0"/>
              <a:t>Минимальный размер компенсации для истца при досудебном урегулировании: 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P</a:t>
            </a:r>
            <a:r>
              <a:rPr lang="en-US" i="1" dirty="0" err="1" smtClean="0"/>
              <a:t>w-c</a:t>
            </a:r>
            <a:r>
              <a:rPr lang="en-US" i="1" baseline="-25000" dirty="0" err="1" smtClean="0"/>
              <a:t>P</a:t>
            </a:r>
            <a:r>
              <a:rPr lang="ru-RU" i="1" dirty="0" smtClean="0"/>
              <a:t>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ru-RU" dirty="0" smtClean="0"/>
              <a:t>Максимальный размер компенсации для ответчика при досудебном урегулировании: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D</a:t>
            </a:r>
            <a:r>
              <a:rPr lang="en-US" i="1" dirty="0" err="1" smtClean="0"/>
              <a:t>w+c</a:t>
            </a:r>
            <a:r>
              <a:rPr lang="en-US" i="1" baseline="-25000" dirty="0" err="1" smtClean="0"/>
              <a:t>D</a:t>
            </a:r>
            <a:r>
              <a:rPr lang="ru-RU" i="1" dirty="0" smtClean="0"/>
              <a:t>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ru-RU" dirty="0" smtClean="0"/>
              <a:t>Судебное разбирательство состоится, если:</a:t>
            </a:r>
            <a:endParaRPr lang="en-US" dirty="0" smtClean="0"/>
          </a:p>
          <a:p>
            <a:pPr algn="r" eaLnBrk="1" hangingPunct="1">
              <a:spcBef>
                <a:spcPts val="600"/>
              </a:spcBef>
              <a:buNone/>
            </a:pP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en-US" dirty="0" smtClean="0"/>
              <a:t>9</a:t>
            </a:r>
            <a:r>
              <a:rPr lang="en-US" dirty="0" smtClean="0"/>
              <a:t>.</a:t>
            </a:r>
            <a:r>
              <a:rPr lang="ru-RU" dirty="0" smtClean="0"/>
              <a:t>8)</a:t>
            </a:r>
          </a:p>
        </p:txBody>
      </p:sp>
      <p:graphicFrame>
        <p:nvGraphicFramePr>
          <p:cNvPr id="88068" name="Object 4"/>
          <p:cNvGraphicFramePr>
            <a:graphicFrameLocks noChangeAspect="1"/>
          </p:cNvGraphicFramePr>
          <p:nvPr/>
        </p:nvGraphicFramePr>
        <p:xfrm>
          <a:off x="727595" y="6227588"/>
          <a:ext cx="7516813" cy="585788"/>
        </p:xfrm>
        <a:graphic>
          <a:graphicData uri="http://schemas.openxmlformats.org/presentationml/2006/ole">
            <p:oleObj spid="_x0000_s89092" name="Формула" r:id="rId3" imgW="2768400" imgH="215640" progId="Equation.3">
              <p:embed/>
            </p:oleObj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0" y="428625"/>
            <a:ext cx="9144000" cy="9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Перенос судебных издержек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i="1" dirty="0" smtClean="0"/>
              <a:t>Английское правило.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ru-RU" dirty="0" smtClean="0"/>
              <a:t>Минимальный размер компенсации для истца при досудебном урегулировании: 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P</a:t>
            </a:r>
            <a:r>
              <a:rPr lang="en-US" i="1" dirty="0" err="1" smtClean="0"/>
              <a:t>w</a:t>
            </a:r>
            <a:r>
              <a:rPr lang="en-US" i="1" dirty="0" smtClean="0"/>
              <a:t>-</a:t>
            </a:r>
            <a:r>
              <a:rPr lang="ru-RU" i="1" dirty="0" smtClean="0"/>
              <a:t>(1-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P</a:t>
            </a:r>
            <a:r>
              <a:rPr lang="ru-RU" i="1" dirty="0" smtClean="0"/>
              <a:t>)(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P</a:t>
            </a:r>
            <a:r>
              <a:rPr lang="ru-RU" i="1" dirty="0" smtClean="0"/>
              <a:t>+с</a:t>
            </a:r>
            <a:r>
              <a:rPr lang="en-US" i="1" baseline="-25000" dirty="0" smtClean="0"/>
              <a:t>D</a:t>
            </a:r>
            <a:r>
              <a:rPr lang="en-US" i="1" dirty="0" smtClean="0"/>
              <a:t>)</a:t>
            </a:r>
            <a:r>
              <a:rPr lang="ru-RU" i="1" dirty="0" smtClean="0"/>
              <a:t>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ru-RU" dirty="0" smtClean="0"/>
              <a:t>Максимальный размер компенсации для ответчика при досудебном урегулировании: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D</a:t>
            </a:r>
            <a:r>
              <a:rPr lang="en-US" i="1" dirty="0" err="1" smtClean="0"/>
              <a:t>w+p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(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P</a:t>
            </a:r>
            <a:r>
              <a:rPr lang="en-US" i="1" dirty="0" err="1" smtClean="0"/>
              <a:t>+c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)</a:t>
            </a:r>
            <a:r>
              <a:rPr lang="ru-RU" i="1" dirty="0" smtClean="0"/>
              <a:t>.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ru-RU" dirty="0" smtClean="0"/>
              <a:t>Судебное разбирательство состоится, если:</a:t>
            </a:r>
            <a:endParaRPr lang="en-US" dirty="0" smtClean="0"/>
          </a:p>
          <a:p>
            <a:pPr algn="r" eaLnBrk="1" hangingPunct="1">
              <a:spcBef>
                <a:spcPts val="600"/>
              </a:spcBef>
              <a:buNone/>
            </a:pP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en-US" dirty="0" smtClean="0"/>
              <a:t>9</a:t>
            </a:r>
            <a:r>
              <a:rPr lang="en-US" dirty="0" smtClean="0"/>
              <a:t>.</a:t>
            </a:r>
            <a:r>
              <a:rPr lang="ru-RU" dirty="0" smtClean="0"/>
              <a:t>9)</a:t>
            </a:r>
            <a:endParaRPr lang="en-US" dirty="0" smtClean="0"/>
          </a:p>
          <a:p>
            <a:pPr algn="ctr" eaLnBrk="1" hangingPunct="1">
              <a:spcBef>
                <a:spcPts val="600"/>
              </a:spcBef>
              <a:buNone/>
            </a:pPr>
            <a:r>
              <a:rPr lang="ru-RU" b="1" dirty="0" smtClean="0"/>
              <a:t>Если </a:t>
            </a:r>
            <a:r>
              <a:rPr lang="en-US" b="1" i="1" dirty="0" smtClean="0"/>
              <a:t> </a:t>
            </a:r>
            <a:r>
              <a:rPr lang="en-US" b="1" i="1" dirty="0" err="1" smtClean="0"/>
              <a:t>p</a:t>
            </a:r>
            <a:r>
              <a:rPr lang="en-US" b="1" i="1" baseline="-25000" dirty="0" err="1" smtClean="0"/>
              <a:t>P</a:t>
            </a:r>
            <a:r>
              <a:rPr lang="en-US" b="1" i="1" dirty="0" smtClean="0"/>
              <a:t>&gt;</a:t>
            </a:r>
            <a:r>
              <a:rPr lang="en-US" b="1" i="1" dirty="0" err="1" smtClean="0"/>
              <a:t>p</a:t>
            </a:r>
            <a:r>
              <a:rPr lang="en-US" b="1" i="1" baseline="-25000" dirty="0" err="1" smtClean="0"/>
              <a:t>D</a:t>
            </a:r>
            <a:r>
              <a:rPr lang="ru-RU" b="1" dirty="0" smtClean="0"/>
              <a:t>, вероятность, что дело дойдет до суда выше при английском правиле.</a:t>
            </a:r>
          </a:p>
        </p:txBody>
      </p:sp>
      <p:graphicFrame>
        <p:nvGraphicFramePr>
          <p:cNvPr id="88068" name="Object 4"/>
          <p:cNvGraphicFramePr>
            <a:graphicFrameLocks noChangeAspect="1"/>
          </p:cNvGraphicFramePr>
          <p:nvPr/>
        </p:nvGraphicFramePr>
        <p:xfrm>
          <a:off x="642910" y="5286388"/>
          <a:ext cx="7275513" cy="585788"/>
        </p:xfrm>
        <a:graphic>
          <a:graphicData uri="http://schemas.openxmlformats.org/presentationml/2006/ole">
            <p:oleObj spid="_x0000_s90114" name="Формула" r:id="rId3" imgW="2679480" imgH="215640" progId="Equation.3">
              <p:embed/>
            </p:oleObj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0" y="428625"/>
            <a:ext cx="9144000" cy="9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sz="3000" b="1" i="1" dirty="0" smtClean="0"/>
              <a:t>Перенос судебных издержек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sz="3000" dirty="0" smtClean="0"/>
              <a:t>Если действует английское правило, судебные расходы увеличиваются, так как: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ru-RU" sz="3000" dirty="0" smtClean="0"/>
              <a:t>Правило переноса издержек предполагает, что выигравшая процесс сторона не несет судебных издержек</a:t>
            </a:r>
            <a:r>
              <a:rPr lang="ru-RU" sz="3000" i="1" dirty="0" smtClean="0"/>
              <a:t>.</a:t>
            </a:r>
          </a:p>
          <a:p>
            <a:pPr marL="623887" indent="-514350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ru-RU" sz="3000" dirty="0" smtClean="0"/>
              <a:t>Так как исход процесса зависит от судебных издержек сторон, английское правило стимулирует данные издержки.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0" y="428625"/>
            <a:ext cx="9144000" cy="9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1844824"/>
            <a:ext cx="9144000" cy="1056159"/>
          </a:xfrm>
        </p:spPr>
        <p:txBody>
          <a:bodyPr/>
          <a:lstStyle/>
          <a:p>
            <a:pPr algn="ctr" eaLnBrk="1" hangingPunct="1"/>
            <a:r>
              <a:rPr lang="ru-RU" sz="3500" i="1" dirty="0" smtClean="0"/>
              <a:t>Адвокаты, судебные ошибки и апелляции.</a:t>
            </a:r>
          </a:p>
        </p:txBody>
      </p:sp>
      <p:pic>
        <p:nvPicPr>
          <p:cNvPr id="5" name="Рисунок 4" descr="http://psycabi.net/images/333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996952"/>
            <a:ext cx="8064896" cy="386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0" y="428625"/>
            <a:ext cx="9144000" cy="12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952990" y="2357430"/>
            <a:ext cx="3214710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dirty="0" smtClean="0"/>
              <a:t>Клиент</a:t>
            </a:r>
            <a:endParaRPr lang="ru-RU" sz="3000" dirty="0"/>
          </a:p>
        </p:txBody>
      </p:sp>
      <p:sp>
        <p:nvSpPr>
          <p:cNvPr id="6" name="Овал 5"/>
          <p:cNvSpPr/>
          <p:nvPr/>
        </p:nvSpPr>
        <p:spPr>
          <a:xfrm>
            <a:off x="2928926" y="5000636"/>
            <a:ext cx="3214710" cy="107157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dirty="0" smtClean="0"/>
              <a:t>Адвокат</a:t>
            </a:r>
            <a:endParaRPr lang="ru-RU" sz="3000" dirty="0"/>
          </a:p>
        </p:txBody>
      </p:sp>
      <p:sp>
        <p:nvSpPr>
          <p:cNvPr id="7" name="Выгнутая вправо стрелка 6"/>
          <p:cNvSpPr/>
          <p:nvPr/>
        </p:nvSpPr>
        <p:spPr>
          <a:xfrm>
            <a:off x="6143636" y="2786058"/>
            <a:ext cx="928694" cy="3000396"/>
          </a:xfrm>
          <a:prstGeom prst="curvedLef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право стрелка 8"/>
          <p:cNvSpPr/>
          <p:nvPr/>
        </p:nvSpPr>
        <p:spPr>
          <a:xfrm flipH="1">
            <a:off x="2000232" y="2786058"/>
            <a:ext cx="938218" cy="3000396"/>
          </a:xfrm>
          <a:prstGeom prst="curvedLef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643314"/>
            <a:ext cx="21431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Почасовая оплата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7000924" y="3643314"/>
            <a:ext cx="21431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Оплата за результат</a:t>
            </a:r>
            <a:endParaRPr lang="ru-RU" sz="2800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0" y="428625"/>
            <a:ext cx="9144000" cy="9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sz="3000" b="1" i="1" dirty="0" smtClean="0"/>
              <a:t>Судебные ошибки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sz="3000" dirty="0" smtClean="0"/>
              <a:t>Судебные ошибки ослабляют сдерживание.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sz="3000" dirty="0" smtClean="0"/>
              <a:t>Возможность судебных ошибок приводит к неоптимальному числу судебных исков и неоптимальным судебным издержкам.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sz="3000" dirty="0" smtClean="0"/>
              <a:t>Точность правоприменения </a:t>
            </a:r>
            <a:r>
              <a:rPr lang="ru-RU" sz="3000" dirty="0" smtClean="0">
                <a:latin typeface="Calibri"/>
              </a:rPr>
              <a:t>→ </a:t>
            </a:r>
            <a:r>
              <a:rPr lang="ru-RU" sz="3000" dirty="0" smtClean="0"/>
              <a:t>общественно оптимальные меры предосторожности.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sz="3000" dirty="0" smtClean="0"/>
              <a:t>Точность правоприменения </a:t>
            </a:r>
            <a:r>
              <a:rPr lang="ru-RU" sz="3000" dirty="0" smtClean="0">
                <a:latin typeface="Calibri"/>
              </a:rPr>
              <a:t>→ </a:t>
            </a:r>
            <a:r>
              <a:rPr lang="ru-RU" sz="3000" dirty="0" smtClean="0"/>
              <a:t>общественно оптимальный масштаб деятельности.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sz="3000" dirty="0" smtClean="0"/>
              <a:t>Точность правоприменения </a:t>
            </a:r>
            <a:r>
              <a:rPr lang="ru-RU" sz="3000" dirty="0" smtClean="0">
                <a:latin typeface="Calibri"/>
              </a:rPr>
              <a:t>→</a:t>
            </a:r>
            <a:r>
              <a:rPr lang="ru-RU" sz="3000" dirty="0" smtClean="0"/>
              <a:t> снижение риска.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0" y="428625"/>
            <a:ext cx="9144000" cy="9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Апелляции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Возможность подачи апелляций на решения судов низшей инстанции позволяет с меньшими издержками достичь оптимального уровня точности судебных решений.</a:t>
            </a:r>
          </a:p>
          <a:p>
            <a:pPr algn="ctr" eaLnBrk="1" hangingPunct="1">
              <a:spcBef>
                <a:spcPts val="600"/>
              </a:spcBef>
              <a:buNone/>
            </a:pPr>
            <a:r>
              <a:rPr lang="ru-RU" i="1" dirty="0" smtClean="0"/>
              <a:t>Апелляции могут быть эффективны, с точки зрения интересов общественного благосостояния, только если общественный ущерб от ошибок судов низшей инстанции превышает общественные издержки подачи и рассмотрения апелляций плюс общественный ущерб от ошибочно пересмотренных дел.</a:t>
            </a:r>
            <a:endParaRPr lang="ru-RU" sz="30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0" y="428625"/>
            <a:ext cx="9144000" cy="9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None/>
            </a:pPr>
            <a:r>
              <a:rPr lang="ru-RU" b="1" i="1" dirty="0" smtClean="0"/>
              <a:t>Апелляции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Условие исключения подачи апелляций на правильные решения:</a:t>
            </a:r>
          </a:p>
          <a:p>
            <a:pPr algn="r" eaLnBrk="1" hangingPunct="1">
              <a:spcBef>
                <a:spcPts val="600"/>
              </a:spcBef>
              <a:buNone/>
            </a:pPr>
            <a:r>
              <a:rPr lang="ru-RU" dirty="0" smtClean="0"/>
              <a:t>(</a:t>
            </a:r>
            <a:r>
              <a:rPr lang="en-US" dirty="0" smtClean="0"/>
              <a:t>9</a:t>
            </a:r>
            <a:r>
              <a:rPr lang="en-US" dirty="0" smtClean="0"/>
              <a:t>.</a:t>
            </a:r>
            <a:r>
              <a:rPr lang="ru-RU" dirty="0" smtClean="0"/>
              <a:t>10)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Где </a:t>
            </a:r>
            <a:r>
              <a:rPr lang="en-US" i="1" dirty="0" smtClean="0"/>
              <a:t>g</a:t>
            </a:r>
            <a:r>
              <a:rPr lang="ru-RU" dirty="0" smtClean="0"/>
              <a:t> – доход соискателя от выигрыша в апелляционном суде; </a:t>
            </a:r>
            <a:r>
              <a:rPr lang="en-US" i="1" dirty="0" smtClean="0"/>
              <a:t>q</a:t>
            </a:r>
            <a:r>
              <a:rPr lang="ru-RU" dirty="0" smtClean="0"/>
              <a:t> и </a:t>
            </a:r>
            <a:r>
              <a:rPr lang="en-US" i="1" dirty="0" smtClean="0"/>
              <a:t>r</a:t>
            </a:r>
            <a:r>
              <a:rPr lang="en-US" dirty="0" smtClean="0"/>
              <a:t> – </a:t>
            </a:r>
            <a:r>
              <a:rPr lang="ru-RU" dirty="0" smtClean="0"/>
              <a:t>вероятности пересмотра ошибочных и верных решений, соответственно; </a:t>
            </a:r>
            <a:r>
              <a:rPr lang="en-US" i="1" dirty="0" smtClean="0"/>
              <a:t>a </a:t>
            </a:r>
            <a:r>
              <a:rPr lang="ru-RU" dirty="0" smtClean="0"/>
              <a:t>– издержки соискателя на подачу апелляции; </a:t>
            </a:r>
            <a:r>
              <a:rPr lang="en-US" i="1" dirty="0" smtClean="0"/>
              <a:t>b – </a:t>
            </a:r>
            <a:r>
              <a:rPr lang="ru-RU" dirty="0" smtClean="0"/>
              <a:t>дополнительная плата за подачу апелляции или субсидия на подачу апелляции.</a:t>
            </a:r>
          </a:p>
          <a:p>
            <a:pPr eaLnBrk="1" hangingPunct="1">
              <a:spcBef>
                <a:spcPts val="600"/>
              </a:spcBef>
              <a:buNone/>
            </a:pPr>
            <a:endParaRPr lang="ru-RU" sz="3000" dirty="0" smtClean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786050" y="2786058"/>
          <a:ext cx="2928958" cy="624845"/>
        </p:xfrm>
        <a:graphic>
          <a:graphicData uri="http://schemas.openxmlformats.org/presentationml/2006/ole">
            <p:oleObj spid="_x0000_s92162" name="Формула" r:id="rId3" imgW="952200" imgH="203040" progId="Equation.3">
              <p:embed/>
            </p:oleObj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0" y="428625"/>
            <a:ext cx="9144000" cy="9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412776"/>
            <a:ext cx="9144000" cy="624111"/>
          </a:xfrm>
        </p:spPr>
        <p:txBody>
          <a:bodyPr/>
          <a:lstStyle/>
          <a:p>
            <a:pPr algn="ctr" eaLnBrk="1" hangingPunct="1"/>
            <a:r>
              <a:rPr lang="ru-RU" sz="3500" i="1" dirty="0" smtClean="0"/>
              <a:t>Подача судебного иска.</a:t>
            </a:r>
          </a:p>
        </p:txBody>
      </p:sp>
      <p:pic>
        <p:nvPicPr>
          <p:cNvPr id="8" name="Рисунок 7" descr="http://i.obozrevatel.ua/8/333753/gallery/125936_image_larg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8840"/>
            <a:ext cx="9144000" cy="486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0" y="428625"/>
            <a:ext cx="9144000" cy="9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ru-RU" sz="3000" dirty="0" smtClean="0"/>
              <a:t>Если действует </a:t>
            </a:r>
            <a:r>
              <a:rPr lang="ru-RU" sz="3000" i="1" dirty="0" smtClean="0"/>
              <a:t>правило строгой ответственности</a:t>
            </a:r>
            <a:r>
              <a:rPr lang="ru-RU" sz="3000" dirty="0" smtClean="0"/>
              <a:t>, жертва несчастного случая обратится в суд, если:</a:t>
            </a:r>
          </a:p>
          <a:p>
            <a:pPr algn="r" eaLnBrk="1" hangingPunct="1">
              <a:spcBef>
                <a:spcPts val="1200"/>
              </a:spcBef>
              <a:buNone/>
            </a:pPr>
            <a:r>
              <a:rPr lang="ru-RU" sz="3000" dirty="0" smtClean="0"/>
              <a:t>(</a:t>
            </a:r>
            <a:r>
              <a:rPr lang="en-US" sz="3000" dirty="0" smtClean="0"/>
              <a:t>9</a:t>
            </a:r>
            <a:r>
              <a:rPr lang="en-US" sz="3000" dirty="0" smtClean="0"/>
              <a:t>.</a:t>
            </a:r>
            <a:r>
              <a:rPr lang="ru-RU" sz="3000" dirty="0" smtClean="0"/>
              <a:t>1)</a:t>
            </a:r>
          </a:p>
          <a:p>
            <a:pPr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ru-RU" sz="3000" dirty="0" smtClean="0"/>
              <a:t>Где </a:t>
            </a:r>
            <a:r>
              <a:rPr lang="en-US" sz="3000" i="1" dirty="0" err="1" smtClean="0"/>
              <a:t>c</a:t>
            </a:r>
            <a:r>
              <a:rPr lang="en-US" sz="3000" i="1" baseline="-25000" dirty="0" err="1" smtClean="0"/>
              <a:t>P</a:t>
            </a:r>
            <a:r>
              <a:rPr lang="ru-RU" sz="3000" i="1" dirty="0" smtClean="0"/>
              <a:t> </a:t>
            </a:r>
            <a:r>
              <a:rPr lang="ru-RU" sz="3000" dirty="0" smtClean="0"/>
              <a:t>– издержки судебного разбирательства для жертвы; </a:t>
            </a:r>
            <a:r>
              <a:rPr lang="en-US" sz="3000" i="1" dirty="0" smtClean="0"/>
              <a:t>h</a:t>
            </a:r>
            <a:r>
              <a:rPr lang="ru-RU" sz="3000" dirty="0" smtClean="0"/>
              <a:t> – тяжесть ущерба от несчастного случая (и, соответственно, размер компенсации).</a:t>
            </a: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3971131" y="2924944"/>
          <a:ext cx="1201737" cy="619125"/>
        </p:xfrm>
        <a:graphic>
          <a:graphicData uri="http://schemas.openxmlformats.org/presentationml/2006/ole">
            <p:oleObj spid="_x0000_s106498" name="Формула" r:id="rId3" imgW="419040" imgH="215640" progId="Equation.3">
              <p:embed/>
            </p:oleObj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0" y="428625"/>
            <a:ext cx="9144000" cy="9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С точки зрения общества, подача иска желательна, если:</a:t>
            </a:r>
          </a:p>
          <a:p>
            <a:pPr algn="r" eaLnBrk="1" hangingPunct="1">
              <a:spcBef>
                <a:spcPts val="1200"/>
              </a:spcBef>
              <a:buNone/>
            </a:pPr>
            <a:r>
              <a:rPr lang="ru-RU" dirty="0" smtClean="0"/>
              <a:t>(</a:t>
            </a:r>
            <a:r>
              <a:rPr lang="en-US" dirty="0" smtClean="0"/>
              <a:t>9</a:t>
            </a:r>
            <a:r>
              <a:rPr lang="en-US" dirty="0" smtClean="0"/>
              <a:t>.</a:t>
            </a:r>
            <a:r>
              <a:rPr lang="ru-RU" dirty="0" smtClean="0"/>
              <a:t>2)</a:t>
            </a:r>
          </a:p>
          <a:p>
            <a:pPr eaLnBrk="1" hangingPunct="1">
              <a:spcBef>
                <a:spcPts val="1200"/>
              </a:spcBef>
              <a:buFont typeface="Arial" pitchFamily="34" charset="0"/>
              <a:buChar char="•"/>
            </a:pPr>
            <a:endParaRPr lang="ru-RU" dirty="0" smtClean="0"/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Где </a:t>
            </a:r>
            <a:r>
              <a:rPr lang="en-US" i="1" dirty="0" smtClean="0"/>
              <a:t>q</a:t>
            </a:r>
            <a:r>
              <a:rPr lang="ru-RU" dirty="0" smtClean="0"/>
              <a:t> и</a:t>
            </a:r>
            <a:r>
              <a:rPr lang="en-US" i="1" dirty="0" smtClean="0"/>
              <a:t> q’</a:t>
            </a:r>
            <a:r>
              <a:rPr lang="ru-RU" dirty="0" smtClean="0"/>
              <a:t> – вероятность причинения вреда в случаях, когда иск не будет и будет подан, соответственно; </a:t>
            </a:r>
            <a:r>
              <a:rPr lang="en-US" i="1" dirty="0" smtClean="0"/>
              <a:t>x</a:t>
            </a:r>
            <a:r>
              <a:rPr lang="ru-RU" dirty="0" smtClean="0"/>
              <a:t> – расходы на предотвращение ущерба;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D</a:t>
            </a:r>
            <a:r>
              <a:rPr lang="ru-RU" dirty="0" smtClean="0"/>
              <a:t> и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S</a:t>
            </a:r>
            <a:r>
              <a:rPr lang="ru-RU" dirty="0" smtClean="0"/>
              <a:t> – издержки судебного разбирательства для ответчика и общественные издержки судебного разбирательства.</a:t>
            </a: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695450" y="2204864"/>
          <a:ext cx="5753100" cy="1311275"/>
        </p:xfrm>
        <a:graphic>
          <a:graphicData uri="http://schemas.openxmlformats.org/presentationml/2006/ole">
            <p:oleObj spid="_x0000_s80898" name="Формула" r:id="rId3" imgW="2006280" imgH="457200" progId="Equation.3">
              <p:embed/>
            </p:oleObj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0" y="428625"/>
            <a:ext cx="9144000" cy="9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sz="3000" dirty="0" smtClean="0"/>
              <a:t>Принимая решение о подаче иска, истец учитывает только свои издержки судебного разбирательства</a:t>
            </a:r>
          </a:p>
          <a:p>
            <a:pPr eaLnBrk="1" hangingPunct="1">
              <a:spcBef>
                <a:spcPts val="600"/>
              </a:spcBef>
              <a:buNone/>
            </a:pPr>
            <a:endParaRPr lang="ru-RU" sz="3000" dirty="0" smtClean="0"/>
          </a:p>
          <a:p>
            <a:pPr algn="ctr" eaLnBrk="1" hangingPunct="1">
              <a:spcBef>
                <a:spcPts val="1800"/>
              </a:spcBef>
              <a:buNone/>
            </a:pPr>
            <a:r>
              <a:rPr lang="ru-RU" sz="3000" b="1" dirty="0" smtClean="0"/>
              <a:t>Избыточное число судебных исков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sz="3000" dirty="0" smtClean="0"/>
              <a:t>Принимая решение о подаче иска, истец не учитывает общественных выгод судебного разбирательства</a:t>
            </a:r>
          </a:p>
          <a:p>
            <a:pPr algn="ctr" eaLnBrk="1" hangingPunct="1">
              <a:spcBef>
                <a:spcPts val="1800"/>
              </a:spcBef>
              <a:buNone/>
            </a:pPr>
            <a:endParaRPr lang="ru-RU" sz="3000" b="1" dirty="0" smtClean="0"/>
          </a:p>
          <a:p>
            <a:pPr algn="ctr" eaLnBrk="1" hangingPunct="1">
              <a:spcBef>
                <a:spcPts val="1800"/>
              </a:spcBef>
              <a:buNone/>
            </a:pPr>
            <a:r>
              <a:rPr lang="ru-RU" sz="3000" b="1" dirty="0" smtClean="0"/>
              <a:t>Недостаточное число судебных исков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4286248" y="2420888"/>
            <a:ext cx="57150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286248" y="5177142"/>
            <a:ext cx="571504" cy="8441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0" y="428625"/>
            <a:ext cx="9144000" cy="9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Если действует </a:t>
            </a:r>
            <a:r>
              <a:rPr lang="ru-RU" i="1" dirty="0" smtClean="0"/>
              <a:t>правило небрежности</a:t>
            </a:r>
            <a:r>
              <a:rPr lang="ru-RU" dirty="0" smtClean="0"/>
              <a:t>, проблема различия между частными и общественными стимулами стоит не так остро, так как истцу необходимо доказать не только факт причинения ущерба, но и небрежность ответчика.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В зависимости от того, каким образом и насколько не совпадают частные и общественные стимулы к судебному разбирательству, государство  может применять корректирующую политику, стимулирующую или </a:t>
            </a:r>
            <a:r>
              <a:rPr lang="ru-RU" dirty="0" err="1" smtClean="0"/>
              <a:t>дестимулирующую</a:t>
            </a:r>
            <a:r>
              <a:rPr lang="ru-RU" dirty="0" smtClean="0"/>
              <a:t> подачу исков.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0" y="428625"/>
            <a:ext cx="9144000" cy="9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1440160"/>
          </a:xfrm>
        </p:spPr>
        <p:txBody>
          <a:bodyPr/>
          <a:lstStyle/>
          <a:p>
            <a:pPr algn="ctr" eaLnBrk="1" hangingPunct="1"/>
            <a:r>
              <a:rPr lang="ru-RU" sz="3500" i="1" dirty="0" smtClean="0"/>
              <a:t>Выбор между частным улаживанием конфликта и судебным разбирательством.</a:t>
            </a:r>
          </a:p>
        </p:txBody>
      </p:sp>
      <p:pic>
        <p:nvPicPr>
          <p:cNvPr id="7" name="irc_mi" descr="http://manager.mpfmargtu.edusite.ru/images/44f125d54f2d2e3776868f08f4e3f86d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8745" y="2823132"/>
            <a:ext cx="6655623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0" y="332656"/>
            <a:ext cx="9144000" cy="9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5286388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/>
              <a:t>Возможность частного улаживания конфликта </a:t>
            </a:r>
            <a:r>
              <a:rPr lang="ru-RU" i="1" dirty="0" smtClean="0"/>
              <a:t>(</a:t>
            </a:r>
            <a:r>
              <a:rPr lang="en-US" i="1" dirty="0" smtClean="0"/>
              <a:t>settlement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ru-RU" dirty="0" smtClean="0"/>
              <a:t>появляется, если минимально приемлемый уровень компенсации для истца меньше максимально приемлемого уровня компенсации для ответчика.</a:t>
            </a:r>
          </a:p>
          <a:p>
            <a:pPr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ru-RU" i="1" dirty="0" smtClean="0"/>
              <a:t>Частное улаживание конфликта остается взаимовыгодным до тех пор, пока ожидаемый истцом размер судебной компенсации ущерба не превышает ожидаемый размер компенсации ответчика более, чем на сумму их судебных издержек.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0" y="428625"/>
            <a:ext cx="9144000" cy="9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Экономический анализ судебного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2976</TotalTime>
  <Words>1296</Words>
  <Application>Microsoft Office PowerPoint</Application>
  <PresentationFormat>Экран (4:3)</PresentationFormat>
  <Paragraphs>132</Paragraphs>
  <Slides>27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Городская</vt:lpstr>
      <vt:lpstr>Формула</vt:lpstr>
      <vt:lpstr>ЭКОНОМИЧЕСКИЙ АНАЛИЗ ПРАВА</vt:lpstr>
      <vt:lpstr>9. Экономический анализ судебного процесса.</vt:lpstr>
      <vt:lpstr>Подача судебного иска.</vt:lpstr>
      <vt:lpstr>Слайд 4</vt:lpstr>
      <vt:lpstr>Слайд 5</vt:lpstr>
      <vt:lpstr>Слайд 6</vt:lpstr>
      <vt:lpstr>Слайд 7</vt:lpstr>
      <vt:lpstr>Выбор между частным улаживанием конфликта и судебным разбирательством.</vt:lpstr>
      <vt:lpstr>Слайд 9</vt:lpstr>
      <vt:lpstr>Слайд 10</vt:lpstr>
      <vt:lpstr>Слайд 11</vt:lpstr>
      <vt:lpstr>Слайд 12</vt:lpstr>
      <vt:lpstr>Издержки судебного процесса и стимулы сторон.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Адвокаты, судебные ошибки и апелляции.</vt:lpstr>
      <vt:lpstr>Слайд 24</vt:lpstr>
      <vt:lpstr>Слайд 25</vt:lpstr>
      <vt:lpstr>Слайд 26</vt:lpstr>
      <vt:lpstr>Слайд 27</vt:lpstr>
    </vt:vector>
  </TitlesOfParts>
  <Company>WareZ Provider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ЭКОНОМИЧЕСКИЙ АНАЛИЗ ПРАВА</dc:title>
  <dc:creator>www.PHILka.RU</dc:creator>
  <cp:lastModifiedBy>Гриша</cp:lastModifiedBy>
  <cp:revision>234</cp:revision>
  <dcterms:created xsi:type="dcterms:W3CDTF">2011-02-06T17:02:24Z</dcterms:created>
  <dcterms:modified xsi:type="dcterms:W3CDTF">2015-10-21T10:35:29Z</dcterms:modified>
</cp:coreProperties>
</file>