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73F85-56C5-4355-A97F-83F3AA54053C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E7616FA3-7734-4362-98A6-59FF4DC5B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CD44-7D0B-49F1-8BA6-3889F83634AF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FD844-4A21-4DD7-91A5-CA9EAFB84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6133-E5C3-4CC9-A785-18224CE36672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B7C9-3720-422C-AC61-AF77FE311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769D3-376A-4A03-A7D5-3648B2557B88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D7F722C2-D997-45AD-BF0E-5A28C9C55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B114-6CE8-4C4D-8D56-7A7F1D984FB2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451A-28DF-4502-8CA2-9AEE08CD8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7506C-56B0-4A51-9483-2437832A2C97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6723-C2A2-42B2-9A2C-25EDC763B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035BC-F4CB-4420-9EDF-776CACA8EEDC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24480-D769-431D-80FD-68892D2EA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5D06395-4F11-4AEC-BE71-927F95FF8604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9941CD-002B-4202-81C0-3D65903C9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2B5EC-6539-4DFD-9BC2-F1492CD21C30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34E79-2597-49C9-B642-8ACD719C7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272C7-956B-4F64-AB06-C750D2B58DB7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EE3CC-487C-4415-A441-6C87D65F2B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77EC8-A127-4169-8894-91E780B62B43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A3927-3800-4418-AB52-6FDCBD1FC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C77D-A346-4506-B36C-A925ED94BE74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3E7A6-8E83-4E76-B691-DC60364E3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8010A-3D8E-4B94-A0F8-DDEA1E860C36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A31C8-4091-4FB5-85BA-73C4949C8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91143-74FC-4904-9A4C-7DA4DBADB72B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74405-158B-4698-BDC4-A24C29830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E166-A699-4989-B16A-49B920258231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4FFD0-4113-441F-96CB-82AC25254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852E1-DD28-46A7-8491-5D84A6F6585E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FF66-C11E-47C4-AAE0-43A9560867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C0A6D-5D4E-4808-8DA9-4422444953D5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04F99-8B97-45C2-948E-D03F5C673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2D7ED3-66EA-4364-9675-50D78081E3E0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ECE111-444D-4635-8316-F5874F3AB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FEEC4-2085-483A-9143-0A759C00C700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49586-18DF-49B1-9D46-CF81CBBB6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3845-ADE9-404F-BD08-1ADBB92AFC01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D861-A1EF-4C54-B7FE-B7FF21342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1ACA7-BB92-45D0-A366-FF356CCFC76E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B18D0-8D40-407F-B9F2-32FC54627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DC02B-1BD2-41AD-A7FE-0CE71E5C29BA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533C4-E70D-47AC-8870-1906CEF90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5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16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C67237-4FF7-43D4-B60A-327A707AF914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E8E24C-D54F-494F-A6A2-37A67A96A9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0" r:id="rId2"/>
    <p:sldLayoutId id="2147483691" r:id="rId3"/>
    <p:sldLayoutId id="2147483692" r:id="rId4"/>
    <p:sldLayoutId id="2147483707" r:id="rId5"/>
    <p:sldLayoutId id="2147483708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18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8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97FCBD-B539-44C8-A119-389BA30BD232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C3AE24-B5E1-4615-A7B9-529B11889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8" r:id="rId2"/>
    <p:sldLayoutId id="2147483699" r:id="rId3"/>
    <p:sldLayoutId id="2147483700" r:id="rId4"/>
    <p:sldLayoutId id="2147483710" r:id="rId5"/>
    <p:sldLayoutId id="2147483711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2-X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942975"/>
          </a:xfrm>
        </p:spPr>
        <p:txBody>
          <a:bodyPr/>
          <a:lstStyle/>
          <a:p>
            <a:pPr marL="63500" algn="ctr" eaLnBrk="1" hangingPunct="1"/>
            <a:r>
              <a:rPr lang="ru-RU" smtClean="0"/>
              <a:t>к.э.н., доцент Г.В. Калягин</a:t>
            </a:r>
          </a:p>
          <a:p>
            <a:pPr marL="63500" algn="ctr" eaLnBrk="1" hangingPunct="1"/>
            <a:r>
              <a:rPr lang="en-US" smtClean="0">
                <a:hlinkClick r:id="rId2"/>
              </a:rPr>
              <a:t>gkalyagin@yandex.ru</a:t>
            </a:r>
            <a:endParaRPr lang="en-US" smtClean="0"/>
          </a:p>
          <a:p>
            <a:pPr marL="63500" algn="ctr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smtClean="0"/>
              <a:t>Двусторонний несчастный случай и масштаб деятельности индивидов</a:t>
            </a:r>
            <a:endParaRPr lang="en-US" sz="3000" b="1" i="1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b="1" smtClean="0"/>
              <a:t>Правило небрежности</a:t>
            </a:r>
            <a:r>
              <a:rPr lang="ru-RU" sz="3000" smtClean="0"/>
              <a:t>: меры предосторожности причинителя вреда и жертвы будут общественно оптимальными </a:t>
            </a:r>
            <a:r>
              <a:rPr lang="ru-RU" sz="3000" i="1" smtClean="0"/>
              <a:t>(</a:t>
            </a:r>
            <a:r>
              <a:rPr lang="en-US" sz="3000" i="1" smtClean="0"/>
              <a:t>x=x</a:t>
            </a:r>
            <a:r>
              <a:rPr lang="en-US" sz="3000" i="1" baseline="30000" smtClean="0"/>
              <a:t>*</a:t>
            </a:r>
            <a:r>
              <a:rPr lang="en-US" sz="3000" i="1" smtClean="0"/>
              <a:t>, y=y</a:t>
            </a:r>
            <a:r>
              <a:rPr lang="en-US" sz="3000" i="1" baseline="30000" smtClean="0"/>
              <a:t>*</a:t>
            </a:r>
            <a:r>
              <a:rPr lang="ru-RU" sz="3000" smtClean="0"/>
              <a:t>); масштаб деятельности жертвы</a:t>
            </a:r>
            <a:r>
              <a:rPr lang="en-US" sz="3000" smtClean="0"/>
              <a:t> </a:t>
            </a:r>
            <a:r>
              <a:rPr lang="ru-RU" sz="3000" smtClean="0"/>
              <a:t>будет общественно оптимальным </a:t>
            </a:r>
            <a:r>
              <a:rPr lang="ru-RU" sz="3000" i="1" smtClean="0"/>
              <a:t>(</a:t>
            </a:r>
            <a:r>
              <a:rPr lang="en-US" sz="3000" i="1" smtClean="0"/>
              <a:t>t=t</a:t>
            </a:r>
            <a:r>
              <a:rPr lang="en-US" sz="3000" i="1" baseline="30000" smtClean="0"/>
              <a:t>*</a:t>
            </a:r>
            <a:r>
              <a:rPr lang="en-US" sz="3000" smtClean="0"/>
              <a:t>)</a:t>
            </a:r>
            <a:r>
              <a:rPr lang="ru-RU" sz="3000" smtClean="0"/>
              <a:t>; масштаб деятельности причинителя вреда будет выше общественно оптимального </a:t>
            </a:r>
            <a:r>
              <a:rPr lang="ru-RU" sz="3000" i="1" smtClean="0"/>
              <a:t>(</a:t>
            </a:r>
            <a:r>
              <a:rPr lang="en-US" sz="3000" i="1" smtClean="0"/>
              <a:t>t&gt;t</a:t>
            </a:r>
            <a:r>
              <a:rPr lang="en-US" sz="3000" i="1" baseline="30000" smtClean="0"/>
              <a:t>*</a:t>
            </a:r>
            <a:r>
              <a:rPr lang="ru-RU" sz="3000" smtClean="0"/>
              <a:t>)</a:t>
            </a:r>
            <a:r>
              <a:rPr lang="ru-RU" sz="3000" i="1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smtClean="0"/>
              <a:t>Двусторонний несчастный случай и масштаб деятельности индивидов</a:t>
            </a:r>
            <a:endParaRPr lang="en-US" sz="3000" b="1" i="1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b="1" smtClean="0"/>
              <a:t>Как выбрать правило ответственности?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Если важнее для общества контролировать масштаб деятельности причинителя вреда          </a:t>
            </a:r>
            <a:r>
              <a:rPr lang="ru-RU" sz="3000" b="1" smtClean="0"/>
              <a:t>правило строгой ответственности</a:t>
            </a:r>
            <a:r>
              <a:rPr lang="ru-RU" sz="3000" smtClean="0"/>
              <a:t>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Если важнее контролировать масштаб деятельности жертвы             </a:t>
            </a:r>
            <a:r>
              <a:rPr lang="ru-RU" sz="3000" b="1" smtClean="0"/>
              <a:t>правило небрежности</a:t>
            </a:r>
            <a:r>
              <a:rPr lang="ru-RU" sz="3000" smtClean="0"/>
              <a:t>.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8072438" y="3856038"/>
            <a:ext cx="1008062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4357688" y="5356225"/>
            <a:ext cx="1008062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900" b="1" i="1" smtClean="0"/>
              <a:t>Предпосылки базового подхода к анализу ответственности за неумышленное причинение ущерба</a:t>
            </a:r>
            <a:endParaRPr lang="en-US" sz="2900" b="1" i="1" smtClean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Полная рациональность и информированность индивидов.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Отсутствие регулирования </a:t>
            </a:r>
            <a:r>
              <a:rPr lang="en-US" sz="2900" smtClean="0"/>
              <a:t>ex ante</a:t>
            </a:r>
            <a:r>
              <a:rPr lang="ru-RU" sz="290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Причинители вреда всегда в состоянии компенсировать ущерб.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Отсутствие страхования.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Отсутствие судебных издержек.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низ 12"/>
          <p:cNvSpPr/>
          <p:nvPr/>
        </p:nvSpPr>
        <p:spPr>
          <a:xfrm>
            <a:off x="4216400" y="2708275"/>
            <a:ext cx="571500" cy="72072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388" y="1779588"/>
            <a:ext cx="8785225" cy="9286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Люди ограниченно рациональны, в частности, он не всегда в состоянии верно оценить риски.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7950" y="3429000"/>
            <a:ext cx="8785225" cy="9286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Стимулирование не двусторонней, а односторонней предусмотрительности.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287838" y="4365625"/>
            <a:ext cx="571500" cy="71913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9388" y="5084763"/>
            <a:ext cx="8785225" cy="9286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Затрудненность применения правила небрежности.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25" y="1844675"/>
            <a:ext cx="864235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Регулирование рисков неумышленного причинения вреда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950" y="3213100"/>
            <a:ext cx="4319588" cy="36449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/>
              <a:t>Регулирование </a:t>
            </a:r>
            <a:r>
              <a:rPr lang="en-US" sz="2600" dirty="0"/>
              <a:t>ex ante: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прямое административное регулирование безопасности;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запрет опасной деятельности;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корректирующее налогообложение.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16463" y="3213100"/>
            <a:ext cx="4248150" cy="36449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/>
              <a:t>Ответственность </a:t>
            </a:r>
            <a:r>
              <a:rPr lang="en-US" sz="2600" dirty="0"/>
              <a:t>ex post: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 гражданская ответственность;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уголовная ответственность.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908175" y="2781300"/>
            <a:ext cx="571500" cy="4318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6516688" y="2781300"/>
            <a:ext cx="571500" cy="431800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600" b="1" i="1" smtClean="0"/>
              <a:t>Условия сравнительной эффективности регулирования </a:t>
            </a:r>
            <a:r>
              <a:rPr lang="en-US" sz="2600" b="1" i="1" smtClean="0"/>
              <a:t>ex ante</a:t>
            </a:r>
            <a:r>
              <a:rPr lang="ru-RU" sz="2600" b="1" i="1" smtClean="0"/>
              <a:t>:</a:t>
            </a:r>
            <a:endParaRPr lang="en-US" sz="2600" b="1" i="1" smtClean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Неспособность причинителя вреда компенсировать ущерб.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Трудности возложения ответственности на причинителя вреда: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mtClean="0"/>
              <a:t>последствия причинения вреда проявляются не сразу, а через какое-то время;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mtClean="0"/>
              <a:t>сложно выявить всех тех, кому был причинен ущерб;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mtClean="0"/>
              <a:t>сложно доказать причинно-следственную связь.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5076825" cy="5084762"/>
          </a:xfrm>
        </p:spPr>
        <p:txBody>
          <a:bodyPr anchor="ctr"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smtClean="0"/>
              <a:t>Подходы </a:t>
            </a:r>
            <a:r>
              <a:rPr lang="en-US" sz="3000" smtClean="0"/>
              <a:t>ex ante </a:t>
            </a:r>
            <a:r>
              <a:rPr lang="ru-RU" sz="3000" smtClean="0"/>
              <a:t>и </a:t>
            </a:r>
            <a:r>
              <a:rPr lang="en-US" sz="3000" smtClean="0"/>
              <a:t>ex post </a:t>
            </a:r>
            <a:r>
              <a:rPr lang="ru-RU" sz="3000" smtClean="0"/>
              <a:t>не обязательно являются взаимоисключающими: достаточно часто эффективным решением будет их совместное использование.</a:t>
            </a:r>
            <a:endParaRPr lang="en-US" sz="300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pic>
        <p:nvPicPr>
          <p:cNvPr id="5" name="Рисунок 4" descr="http://www.unfire01.ru/uploads/RTEmagicC_unfire01.ru-3podst_02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9988" y="1773238"/>
            <a:ext cx="42005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600" b="1" i="1" dirty="0" smtClean="0"/>
              <a:t>Неплатежеспособность </a:t>
            </a:r>
            <a:r>
              <a:rPr lang="ru-RU" sz="2600" b="1" i="1" dirty="0" err="1" smtClean="0"/>
              <a:t>причинителя</a:t>
            </a:r>
            <a:r>
              <a:rPr lang="ru-RU" sz="2600" b="1" i="1" dirty="0" smtClean="0"/>
              <a:t> вреда и проблема защищенности от приговора (</a:t>
            </a:r>
            <a:r>
              <a:rPr lang="en-US" sz="2600" b="1" i="1" dirty="0" smtClean="0"/>
              <a:t>judgment-proof problem)</a:t>
            </a:r>
            <a:r>
              <a:rPr lang="ru-RU" sz="2600" b="1" i="1" dirty="0" smtClean="0"/>
              <a:t>.</a:t>
            </a:r>
            <a:endParaRPr lang="en-US" sz="26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Цель общества (односторонний несчастный случай):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2</a:t>
            </a:r>
            <a:r>
              <a:rPr lang="ru-RU" dirty="0" smtClean="0"/>
              <a:t>.2</a:t>
            </a:r>
            <a:r>
              <a:rPr lang="ru-RU" dirty="0" smtClean="0"/>
              <a:t>)</a:t>
            </a:r>
          </a:p>
          <a:p>
            <a:pPr marL="624078" indent="-51435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Цель </a:t>
            </a:r>
            <a:r>
              <a:rPr lang="ru-RU" dirty="0" err="1" smtClean="0"/>
              <a:t>причинителя</a:t>
            </a:r>
            <a:r>
              <a:rPr lang="ru-RU" dirty="0" smtClean="0"/>
              <a:t> вреда:</a:t>
            </a:r>
          </a:p>
          <a:p>
            <a:pPr marL="624078" indent="-514350" algn="r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3</a:t>
            </a:r>
            <a:r>
              <a:rPr lang="ru-RU" dirty="0" smtClean="0"/>
              <a:t>.9</a:t>
            </a:r>
            <a:r>
              <a:rPr lang="ru-RU" dirty="0" smtClean="0"/>
              <a:t>)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081338" y="3860800"/>
          <a:ext cx="2859087" cy="715963"/>
        </p:xfrm>
        <a:graphic>
          <a:graphicData uri="http://schemas.openxmlformats.org/presentationml/2006/ole">
            <p:oleObj spid="_x0000_s4098" name="Формула" r:id="rId3" imgW="952200" imgH="27936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141663" y="5235575"/>
          <a:ext cx="2859087" cy="714375"/>
        </p:xfrm>
        <a:graphic>
          <a:graphicData uri="http://schemas.openxmlformats.org/presentationml/2006/ole">
            <p:oleObj spid="_x0000_s4099" name="Формула" r:id="rId4" imgW="95220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600" b="1" i="1" dirty="0" smtClean="0"/>
              <a:t>Неплатежеспособность </a:t>
            </a:r>
            <a:r>
              <a:rPr lang="ru-RU" sz="2600" b="1" i="1" dirty="0" err="1" smtClean="0"/>
              <a:t>причинителя</a:t>
            </a:r>
            <a:r>
              <a:rPr lang="ru-RU" sz="2600" b="1" i="1" dirty="0" smtClean="0"/>
              <a:t> вреда.</a:t>
            </a:r>
            <a:endParaRPr lang="en-US" sz="26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Где </a:t>
            </a:r>
            <a:r>
              <a:rPr lang="en-US" i="1" dirty="0" smtClean="0"/>
              <a:t>x</a:t>
            </a:r>
            <a:r>
              <a:rPr lang="ru-RU" dirty="0" smtClean="0"/>
              <a:t> – расходы на меры предосторожности, </a:t>
            </a:r>
            <a:r>
              <a:rPr lang="en-US" i="1" dirty="0" smtClean="0"/>
              <a:t>p(x)</a:t>
            </a:r>
            <a:r>
              <a:rPr lang="ru-RU" dirty="0" smtClean="0"/>
              <a:t> – вероятность несчастного случая (</a:t>
            </a:r>
            <a:r>
              <a:rPr lang="en-US" i="1" dirty="0" smtClean="0"/>
              <a:t>p’(x)&lt;0; p’’(x)&gt;0</a:t>
            </a:r>
            <a:r>
              <a:rPr lang="ru-RU" dirty="0" smtClean="0"/>
              <a:t>), </a:t>
            </a:r>
            <a:r>
              <a:rPr lang="en-US" i="1" dirty="0" smtClean="0"/>
              <a:t>h</a:t>
            </a:r>
            <a:r>
              <a:rPr lang="ru-RU" dirty="0" smtClean="0"/>
              <a:t> – ущерб от несчастного случая, </a:t>
            </a:r>
            <a:r>
              <a:rPr lang="en-US" i="1" dirty="0" smtClean="0"/>
              <a:t>a</a:t>
            </a:r>
            <a:r>
              <a:rPr lang="ru-RU" dirty="0" smtClean="0"/>
              <a:t> – активы </a:t>
            </a:r>
            <a:r>
              <a:rPr lang="ru-RU" dirty="0" err="1" smtClean="0"/>
              <a:t>причинителя</a:t>
            </a:r>
            <a:r>
              <a:rPr lang="ru-RU" dirty="0" smtClean="0"/>
              <a:t> вреда (</a:t>
            </a:r>
            <a:r>
              <a:rPr lang="en-US" i="1" dirty="0" smtClean="0"/>
              <a:t>a&lt;h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en-US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В таком случае оптимальный для </a:t>
            </a:r>
            <a:r>
              <a:rPr lang="ru-RU" dirty="0" err="1" smtClean="0"/>
              <a:t>причинителя</a:t>
            </a:r>
            <a:r>
              <a:rPr lang="ru-RU" dirty="0" smtClean="0"/>
              <a:t> размер расходов на меры предосторожности (</a:t>
            </a:r>
            <a:r>
              <a:rPr lang="en-US" i="1" dirty="0" smtClean="0"/>
              <a:t>x*</a:t>
            </a:r>
            <a:r>
              <a:rPr lang="en-US" i="1" baseline="-25000" dirty="0" err="1" smtClean="0"/>
              <a:t>inj</a:t>
            </a:r>
            <a:r>
              <a:rPr lang="en-US" dirty="0" smtClean="0"/>
              <a:t>) </a:t>
            </a:r>
            <a:r>
              <a:rPr lang="ru-RU" dirty="0" smtClean="0"/>
              <a:t>определяется из условия: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3</a:t>
            </a:r>
            <a:r>
              <a:rPr lang="ru-RU" dirty="0" smtClean="0"/>
              <a:t>.10</a:t>
            </a:r>
            <a:r>
              <a:rPr lang="ru-RU" dirty="0" smtClean="0"/>
              <a:t>)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Так как </a:t>
            </a:r>
            <a:r>
              <a:rPr lang="en-US" i="1" dirty="0" smtClean="0"/>
              <a:t>a&lt;h</a:t>
            </a:r>
            <a:r>
              <a:rPr lang="ru-RU" dirty="0" smtClean="0"/>
              <a:t> в общем случае </a:t>
            </a:r>
            <a:r>
              <a:rPr lang="en-US" i="1" dirty="0" smtClean="0"/>
              <a:t>x*</a:t>
            </a:r>
            <a:r>
              <a:rPr lang="en-US" i="1" baseline="-25000" dirty="0" err="1" smtClean="0"/>
              <a:t>inj</a:t>
            </a:r>
            <a:r>
              <a:rPr lang="en-US" i="1" baseline="-25000" dirty="0" smtClean="0"/>
              <a:t> </a:t>
            </a:r>
            <a:r>
              <a:rPr lang="en-US" i="1" dirty="0" smtClean="0"/>
              <a:t>&lt;x*</a:t>
            </a:r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3314700" y="5445125"/>
          <a:ext cx="2514600" cy="649288"/>
        </p:xfrm>
        <a:graphic>
          <a:graphicData uri="http://schemas.openxmlformats.org/presentationml/2006/ole">
            <p:oleObj spid="_x0000_s5122" name="Формула" r:id="rId3" imgW="838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500" b="1" i="1" dirty="0" smtClean="0"/>
              <a:t>Решения проблемы защищенности от приговора.</a:t>
            </a:r>
            <a:endParaRPr lang="en-US" sz="25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Вмененная ответственность (</a:t>
            </a:r>
            <a:r>
              <a:rPr lang="en-US" sz="2500" dirty="0" smtClean="0"/>
              <a:t>vicarious liability)</a:t>
            </a:r>
            <a:r>
              <a:rPr lang="ru-RU" sz="2500" dirty="0" smtClean="0"/>
              <a:t> – ответственность, которая вменяется лицу за действия другого лица (часто, принципалу за агента).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Запрет для лица ведения опасной деятельности, если его активы меньше установленной величины.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Регулирование страхования ответственности.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err="1" smtClean="0"/>
              <a:t>Пигувианские</a:t>
            </a:r>
            <a:r>
              <a:rPr lang="ru-RU" sz="2500" dirty="0" smtClean="0"/>
              <a:t> налоги.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Прямое государственное регулирование поведения потенциального </a:t>
            </a:r>
            <a:r>
              <a:rPr lang="ru-RU" sz="2500" dirty="0" err="1" smtClean="0"/>
              <a:t>причинителя</a:t>
            </a:r>
            <a:r>
              <a:rPr lang="ru-RU" sz="2500" dirty="0" smtClean="0"/>
              <a:t> вреда.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Уголовная ответственность.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3</a:t>
            </a:r>
            <a:r>
              <a:rPr lang="ru-RU" sz="2800" dirty="0" smtClean="0"/>
              <a:t>. </a:t>
            </a:r>
            <a:r>
              <a:rPr lang="ru-RU" sz="2800" dirty="0" smtClean="0"/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773238"/>
            <a:ext cx="8785225" cy="4941887"/>
          </a:xfrm>
        </p:spPr>
        <p:txBody>
          <a:bodyPr>
            <a:normAutofit fontScale="85000"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Литература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Тамбовцев В.Л. </a:t>
            </a:r>
            <a:r>
              <a:rPr lang="ru-RU" sz="3200" i="1" dirty="0" smtClean="0"/>
              <a:t>Право и экономическая теория</a:t>
            </a:r>
            <a:r>
              <a:rPr lang="ru-RU" sz="3200" dirty="0" smtClean="0"/>
              <a:t>. М.: </a:t>
            </a:r>
            <a:r>
              <a:rPr lang="ru-RU" sz="3200" dirty="0" err="1" smtClean="0"/>
              <a:t>Инфра-М</a:t>
            </a:r>
            <a:r>
              <a:rPr lang="ru-RU" sz="3200" dirty="0" smtClean="0"/>
              <a:t>. 2005. Гл. 3.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Одинцова М.И. </a:t>
            </a:r>
            <a:r>
              <a:rPr lang="ru-RU" sz="3200" i="1" dirty="0" smtClean="0"/>
              <a:t>Экономика права</a:t>
            </a:r>
            <a:r>
              <a:rPr lang="ru-RU" sz="3200" dirty="0" smtClean="0"/>
              <a:t>. М.: Издательский дом ГУ-ВШЭ. 2007. Гл. 4.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/>
              <a:t>Shavell, Steven. 2004. </a:t>
            </a:r>
            <a:r>
              <a:rPr lang="en-US" sz="3200" i="1" dirty="0" smtClean="0"/>
              <a:t>Foundations of Economic Analysis of Law</a:t>
            </a:r>
            <a:r>
              <a:rPr lang="en-US" sz="3200" dirty="0" smtClean="0"/>
              <a:t>.  Cambridge (MA): Harvard University Press.</a:t>
            </a:r>
            <a:r>
              <a:rPr lang="ru-RU" sz="3200" dirty="0" smtClean="0"/>
              <a:t> </a:t>
            </a:r>
            <a:r>
              <a:rPr lang="en-US" sz="3200" dirty="0" smtClean="0"/>
              <a:t>Ch. 2</a:t>
            </a:r>
            <a:r>
              <a:rPr lang="ru-RU" sz="3200" dirty="0" smtClean="0"/>
              <a:t>-6</a:t>
            </a:r>
            <a:r>
              <a:rPr lang="en-US" sz="3200" i="1" dirty="0" smtClean="0"/>
              <a:t>.</a:t>
            </a:r>
            <a:endParaRPr lang="ru-RU" sz="3200" i="1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>
                <a:hlinkClick r:id="rId2"/>
              </a:rPr>
              <a:t>Shavell, Steven. 2007. ‘Liability for Accidents’. In: </a:t>
            </a:r>
            <a:r>
              <a:rPr lang="en-US" sz="3200" dirty="0" err="1" smtClean="0">
                <a:hlinkClick r:id="rId2"/>
              </a:rPr>
              <a:t>Polinsky</a:t>
            </a:r>
            <a:r>
              <a:rPr lang="en-US" sz="3200" dirty="0" smtClean="0">
                <a:hlinkClick r:id="rId2"/>
              </a:rPr>
              <a:t> A.M., Shavell S. (Eds.), </a:t>
            </a:r>
            <a:r>
              <a:rPr lang="en-US" sz="3200" i="1" dirty="0" smtClean="0">
                <a:hlinkClick r:id="rId2"/>
              </a:rPr>
              <a:t>Handbook of Law and Economics</a:t>
            </a:r>
            <a:r>
              <a:rPr lang="ru-RU" sz="3200" i="1" dirty="0" smtClean="0">
                <a:hlinkClick r:id="rId2"/>
              </a:rPr>
              <a:t> </a:t>
            </a:r>
            <a:r>
              <a:rPr lang="en-US" sz="3200" dirty="0" smtClean="0">
                <a:hlinkClick r:id="rId2"/>
              </a:rPr>
              <a:t>V.1. Elsevier B.V., 1</a:t>
            </a:r>
            <a:r>
              <a:rPr lang="ru-RU" sz="3200" dirty="0" smtClean="0">
                <a:hlinkClick r:id="rId2"/>
              </a:rPr>
              <a:t>39</a:t>
            </a:r>
            <a:r>
              <a:rPr lang="en-US" sz="3200" dirty="0" smtClean="0">
                <a:hlinkClick r:id="rId2"/>
              </a:rPr>
              <a:t>-</a:t>
            </a:r>
            <a:r>
              <a:rPr lang="ru-RU" sz="3200" dirty="0" smtClean="0">
                <a:hlinkClick r:id="rId2"/>
              </a:rPr>
              <a:t>182</a:t>
            </a:r>
            <a:r>
              <a:rPr lang="en-US" sz="3200" dirty="0" smtClean="0">
                <a:hlinkClick r:id="rId2"/>
              </a:rPr>
              <a:t> (chapter </a:t>
            </a:r>
            <a:r>
              <a:rPr lang="ru-RU" sz="3200" dirty="0" smtClean="0">
                <a:hlinkClick r:id="rId2"/>
              </a:rPr>
              <a:t>2</a:t>
            </a:r>
            <a:r>
              <a:rPr lang="en-US" sz="3200" dirty="0" smtClean="0">
                <a:hlinkClick r:id="rId2"/>
              </a:rPr>
              <a:t>).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43180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500" b="1" i="1" smtClean="0"/>
              <a:t>Страхование.</a:t>
            </a:r>
            <a:endParaRPr lang="en-US" sz="2500" b="1" i="1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161664"/>
          <a:ext cx="9144000" cy="4696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576"/>
                <a:gridCol w="2304256"/>
                <a:gridCol w="3024336"/>
                <a:gridCol w="3059832"/>
              </a:tblGrid>
              <a:tr h="765129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Жертва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489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Несклонна к риску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Нейтральна к риску</a:t>
                      </a:r>
                      <a:endParaRPr lang="ru-RU" sz="2400" dirty="0"/>
                    </a:p>
                  </a:txBody>
                  <a:tcPr/>
                </a:tc>
              </a:tr>
              <a:tr h="1683158">
                <a:tc rowSpan="2">
                  <a:txBody>
                    <a:bodyPr/>
                    <a:lstStyle/>
                    <a:p>
                      <a:pPr algn="ctr"/>
                      <a:r>
                        <a:rPr lang="ru-RU" sz="2600" dirty="0" err="1" smtClean="0"/>
                        <a:t>Причинитель</a:t>
                      </a:r>
                      <a:endParaRPr lang="ru-RU" sz="26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Несклонен к риску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1</a:t>
                      </a:r>
                      <a:endParaRPr lang="ru-RU" sz="4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2</a:t>
                      </a:r>
                      <a:endParaRPr lang="ru-RU" sz="4200" b="1" dirty="0"/>
                    </a:p>
                  </a:txBody>
                  <a:tcPr anchor="ctr"/>
                </a:tc>
              </a:tr>
              <a:tr h="16831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Нейтрален к риску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3</a:t>
                      </a:r>
                      <a:endParaRPr lang="ru-RU" sz="4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4</a:t>
                      </a:r>
                      <a:endParaRPr lang="ru-RU" sz="42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Страхование.</a:t>
            </a:r>
            <a:endParaRPr lang="en-US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i="1" dirty="0" smtClean="0"/>
              <a:t>Отсутствие ответственности</a:t>
            </a:r>
            <a:r>
              <a:rPr lang="ru-RU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err="1" smtClean="0"/>
              <a:t>Причинители</a:t>
            </a:r>
            <a:r>
              <a:rPr lang="ru-RU" dirty="0" smtClean="0"/>
              <a:t> вреда не несут риска, у них нет стимулов к принятию мер предосторожности.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Жертвы сами себя страхуют.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Может быть оптимальным решением, если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несклонен к риску, а жертва нейтральна к риску.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Страхование.</a:t>
            </a:r>
            <a:endParaRPr lang="en-US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i="1" dirty="0" smtClean="0"/>
              <a:t>Страхование недоступно/ правило строгой ответственности</a:t>
            </a:r>
            <a:r>
              <a:rPr lang="ru-RU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</a:t>
            </a:r>
            <a:r>
              <a:rPr lang="ru-RU" dirty="0" err="1" smtClean="0"/>
              <a:t>причинители</a:t>
            </a:r>
            <a:r>
              <a:rPr lang="ru-RU" dirty="0" smtClean="0"/>
              <a:t> вреда нейтральны к риску – это общественно оптимальное решение, так как они выберут общественно оптимальные меры предосторожности и масштаб своей деятельности.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</a:t>
            </a:r>
            <a:r>
              <a:rPr lang="ru-RU" dirty="0" err="1" smtClean="0"/>
              <a:t>причинители</a:t>
            </a:r>
            <a:r>
              <a:rPr lang="ru-RU" dirty="0" smtClean="0"/>
              <a:t> вреда несклонны к риску результат не будет общественно оптимальным.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Страхование.</a:t>
            </a:r>
            <a:endParaRPr lang="en-US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i="1" dirty="0" smtClean="0"/>
              <a:t>Страхование недоступно/ правило небрежности</a:t>
            </a:r>
            <a:r>
              <a:rPr lang="ru-RU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</a:t>
            </a:r>
            <a:r>
              <a:rPr lang="ru-RU" dirty="0" err="1" smtClean="0"/>
              <a:t>причинители</a:t>
            </a:r>
            <a:r>
              <a:rPr lang="ru-RU" dirty="0" smtClean="0"/>
              <a:t> вреда соблюдают меры предосторожности, для них риск отсутствует.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жертвы несклонны к риску, результат окажется хуже общественно оптимального.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700" b="1" i="1" dirty="0" smtClean="0"/>
              <a:t>Страхование.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700" i="1" dirty="0" smtClean="0"/>
              <a:t>Страхование доступно/ правило строгой ответственности</a:t>
            </a:r>
            <a:r>
              <a:rPr lang="ru-RU" sz="2700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Если страховщик может точно определить уровень предусмотрительности </a:t>
            </a:r>
            <a:r>
              <a:rPr lang="ru-RU" sz="2700" dirty="0" err="1" smtClean="0"/>
              <a:t>причинителя</a:t>
            </a:r>
            <a:r>
              <a:rPr lang="ru-RU" sz="2700" dirty="0" smtClean="0"/>
              <a:t> вреда, результат будет общественно оптимальным.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Если страховщик не может точно определить уровень предусмотрительности </a:t>
            </a:r>
            <a:r>
              <a:rPr lang="ru-RU" sz="2700" dirty="0" err="1" smtClean="0"/>
              <a:t>причинителя</a:t>
            </a:r>
            <a:r>
              <a:rPr lang="ru-RU" sz="2700" dirty="0" smtClean="0"/>
              <a:t> вреда, результат может быть хуже общественно оптимального.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700" b="1" i="1" dirty="0" smtClean="0"/>
              <a:t>Страхование.</a:t>
            </a:r>
            <a:endParaRPr lang="en-US" sz="27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700" i="1" dirty="0" smtClean="0"/>
              <a:t>Страхование доступно/ правило небрежности</a:t>
            </a:r>
            <a:r>
              <a:rPr lang="ru-RU" sz="2700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При отсутствии неопределенности (точно установленном стандарте поведения), жертва купит полную страховку от потерь, если </a:t>
            </a:r>
            <a:r>
              <a:rPr lang="ru-RU" sz="2700" dirty="0" err="1" smtClean="0"/>
              <a:t>причинитель</a:t>
            </a:r>
            <a:r>
              <a:rPr lang="ru-RU" sz="2700" dirty="0" smtClean="0"/>
              <a:t> вреда соблюдает требуемые меры предосторожности.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Если существует неопределенность, несклонный к риску </a:t>
            </a:r>
            <a:r>
              <a:rPr lang="ru-RU" sz="2700" dirty="0" err="1" smtClean="0"/>
              <a:t>причинитель</a:t>
            </a:r>
            <a:r>
              <a:rPr lang="ru-RU" sz="2700" dirty="0" smtClean="0"/>
              <a:t> вреда застрахует свою ответственность.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7778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600" b="1" i="1" smtClean="0"/>
              <a:t>Несчастный случай и масштаб деятельности индивидов</a:t>
            </a:r>
            <a:endParaRPr lang="ru-RU" sz="260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492375"/>
          <a:ext cx="9144000" cy="4365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640"/>
                <a:gridCol w="1716360"/>
                <a:gridCol w="1740024"/>
                <a:gridCol w="1307976"/>
                <a:gridCol w="1524000"/>
                <a:gridCol w="1524000"/>
              </a:tblGrid>
              <a:tr h="60731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EA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U-C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PW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46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44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6" name="Овал 5"/>
          <p:cNvSpPr/>
          <p:nvPr/>
        </p:nvSpPr>
        <p:spPr>
          <a:xfrm>
            <a:off x="6084888" y="5661025"/>
            <a:ext cx="719137" cy="504825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96188" y="4437063"/>
            <a:ext cx="720725" cy="50482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600" b="1" i="1" smtClean="0"/>
              <a:t>Односторонний несчастный случай и масштаб деятельности индивидов</a:t>
            </a:r>
            <a:endParaRPr lang="en-US" sz="2600" b="1" i="1" smtClean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Где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M</a:t>
            </a:r>
            <a:r>
              <a:rPr lang="en-US" smtClean="0"/>
              <a:t> – </a:t>
            </a:r>
            <a:r>
              <a:rPr lang="ru-RU" smtClean="0"/>
              <a:t>масштаб деятельности.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U </a:t>
            </a:r>
            <a:r>
              <a:rPr lang="en-US" smtClean="0"/>
              <a:t>– </a:t>
            </a:r>
            <a:r>
              <a:rPr lang="ru-RU" smtClean="0"/>
              <a:t>индивидуальная полезность (</a:t>
            </a:r>
            <a:r>
              <a:rPr lang="en-US" b="1" i="1" smtClean="0"/>
              <a:t>U’(M)&gt;0</a:t>
            </a:r>
            <a:r>
              <a:rPr lang="en-US" smtClean="0"/>
              <a:t>)</a:t>
            </a:r>
            <a:r>
              <a:rPr lang="ru-RU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C</a:t>
            </a:r>
            <a:r>
              <a:rPr lang="en-US" smtClean="0"/>
              <a:t> – </a:t>
            </a:r>
            <a:r>
              <a:rPr lang="ru-RU" smtClean="0"/>
              <a:t>Издержки предусмотрительности.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EA</a:t>
            </a:r>
            <a:r>
              <a:rPr lang="en-US" smtClean="0"/>
              <a:t> – </a:t>
            </a:r>
            <a:r>
              <a:rPr lang="ru-RU" smtClean="0"/>
              <a:t>ожидаемые общественные потери от несчастного случая.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PW</a:t>
            </a:r>
            <a:r>
              <a:rPr lang="en-US" smtClean="0"/>
              <a:t> – </a:t>
            </a:r>
            <a:r>
              <a:rPr lang="ru-RU" smtClean="0"/>
              <a:t>общественное благосостояние.</a:t>
            </a:r>
            <a:endParaRPr lang="en-US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dirty="0" smtClean="0"/>
              <a:t>Односторонний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Пусть </a:t>
            </a:r>
            <a:r>
              <a:rPr lang="en-US" sz="3000" i="1" dirty="0" smtClean="0"/>
              <a:t>z</a:t>
            </a:r>
            <a:r>
              <a:rPr lang="ru-RU" sz="3000" dirty="0" smtClean="0"/>
              <a:t> – масштаб деятельности </a:t>
            </a:r>
            <a:r>
              <a:rPr lang="ru-RU" sz="3000" dirty="0" err="1" smtClean="0"/>
              <a:t>причинителя</a:t>
            </a:r>
            <a:r>
              <a:rPr lang="ru-RU" sz="3000" dirty="0" smtClean="0"/>
              <a:t> вреда, </a:t>
            </a:r>
            <a:r>
              <a:rPr lang="en-US" sz="3000" i="1" dirty="0" smtClean="0"/>
              <a:t>b(z)</a:t>
            </a:r>
            <a:r>
              <a:rPr lang="ru-RU" sz="3000" dirty="0" smtClean="0"/>
              <a:t> – его доход (</a:t>
            </a:r>
            <a:r>
              <a:rPr lang="en-US" sz="3000" i="1" dirty="0" smtClean="0"/>
              <a:t>b’(z)&gt;0; b’’(z)&lt;0</a:t>
            </a:r>
            <a:r>
              <a:rPr lang="ru-RU" sz="3000" dirty="0" smtClean="0"/>
              <a:t>).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Цель общества: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.1</a:t>
            </a:r>
            <a:r>
              <a:rPr lang="ru-RU" sz="3000" dirty="0" smtClean="0"/>
              <a:t>)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Откуда: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.2</a:t>
            </a:r>
            <a:r>
              <a:rPr lang="ru-RU" sz="3000" dirty="0" smtClean="0"/>
              <a:t>)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.3</a:t>
            </a:r>
            <a:r>
              <a:rPr lang="ru-RU" sz="3000" dirty="0" smtClean="0"/>
              <a:t>)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449513" y="4214813"/>
          <a:ext cx="4138612" cy="798512"/>
        </p:xfrm>
        <a:graphic>
          <a:graphicData uri="http://schemas.openxmlformats.org/presentationml/2006/ole">
            <p:oleObj spid="_x0000_s1026" name="Формула" r:id="rId3" imgW="1511280" imgH="291960" progId="Equation.3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3635375" y="5445125"/>
          <a:ext cx="1820863" cy="606425"/>
        </p:xfrm>
        <a:graphic>
          <a:graphicData uri="http://schemas.openxmlformats.org/presentationml/2006/ole">
            <p:oleObj spid="_x0000_s1027" name="Формула" r:id="rId4" imgW="685800" imgH="22860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986088" y="6165850"/>
          <a:ext cx="3170237" cy="606425"/>
        </p:xfrm>
        <a:graphic>
          <a:graphicData uri="http://schemas.openxmlformats.org/presentationml/2006/ole">
            <p:oleObj spid="_x0000_s1028" name="Формула" r:id="rId5" imgW="1193760" imgH="228600" progId="Equation.3">
              <p:embed/>
            </p:oleObj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Односторонний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sz="3000" dirty="0" smtClean="0"/>
              <a:t>Если действует </a:t>
            </a:r>
            <a:r>
              <a:rPr lang="ru-RU" sz="3000" b="1" dirty="0" smtClean="0"/>
              <a:t>правило строгой ответственности</a:t>
            </a:r>
            <a:r>
              <a:rPr lang="ru-RU" sz="3000" dirty="0" smtClean="0"/>
              <a:t> и уровень мер предосторожности причинителя вреда, и масштаб его деятельности будут соответствовать общественно оптимальным (</a:t>
            </a:r>
            <a:r>
              <a:rPr lang="en-US" sz="3000" i="1" dirty="0" smtClean="0"/>
              <a:t>x</a:t>
            </a:r>
            <a:r>
              <a:rPr lang="en-US" sz="3000" i="1" baseline="30000" dirty="0" smtClean="0"/>
              <a:t>*</a:t>
            </a:r>
            <a:r>
              <a:rPr lang="ru-RU" sz="3000" i="1" dirty="0" smtClean="0"/>
              <a:t>,</a:t>
            </a:r>
            <a:r>
              <a:rPr lang="en-US" sz="3000" i="1" dirty="0" smtClean="0"/>
              <a:t> z</a:t>
            </a:r>
            <a:r>
              <a:rPr lang="en-US" sz="3000" i="1" baseline="30000" dirty="0" smtClean="0"/>
              <a:t>*</a:t>
            </a:r>
            <a:r>
              <a:rPr lang="en-US" sz="3000" dirty="0" smtClean="0"/>
              <a:t>)</a:t>
            </a:r>
            <a:r>
              <a:rPr lang="ru-RU" sz="3000" i="1" dirty="0" smtClean="0"/>
              <a:t>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sz="3000" dirty="0" smtClean="0"/>
              <a:t>При действии </a:t>
            </a:r>
            <a:r>
              <a:rPr lang="ru-RU" sz="3000" b="1" dirty="0" smtClean="0"/>
              <a:t>правила небрежности </a:t>
            </a:r>
            <a:r>
              <a:rPr lang="ru-RU" sz="3000" dirty="0" smtClean="0"/>
              <a:t>уровень мер предосторожности причинителя вреда будет общественно оптимальным (</a:t>
            </a:r>
            <a:r>
              <a:rPr lang="en-US" sz="3000" i="1" dirty="0" smtClean="0"/>
              <a:t>x=x</a:t>
            </a:r>
            <a:r>
              <a:rPr lang="en-US" sz="3000" i="1" baseline="30000" dirty="0" smtClean="0"/>
              <a:t>*</a:t>
            </a:r>
            <a:r>
              <a:rPr lang="en-US" sz="3000" dirty="0" smtClean="0"/>
              <a:t>)</a:t>
            </a:r>
            <a:r>
              <a:rPr lang="ru-RU" sz="3000" dirty="0" smtClean="0"/>
              <a:t>, а масштаб его деятельности будет превышать общественно оптимальный (</a:t>
            </a:r>
            <a:r>
              <a:rPr lang="en-US" sz="3000" i="1" dirty="0" smtClean="0"/>
              <a:t>z&gt;z</a:t>
            </a:r>
            <a:r>
              <a:rPr lang="en-US" sz="3000" i="1" baseline="30000" dirty="0" smtClean="0"/>
              <a:t>*</a:t>
            </a:r>
            <a:r>
              <a:rPr lang="en-US" sz="3000" dirty="0" smtClean="0"/>
              <a:t>)</a:t>
            </a:r>
            <a:r>
              <a:rPr lang="ru-RU" sz="3000" dirty="0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dirty="0" smtClean="0"/>
              <a:t>Двусторонний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Если деятельность жертвы, так же, как и </a:t>
            </a:r>
            <a:r>
              <a:rPr lang="ru-RU" sz="3000" dirty="0" err="1" smtClean="0"/>
              <a:t>причинителя</a:t>
            </a:r>
            <a:r>
              <a:rPr lang="ru-RU" sz="3000" dirty="0" smtClean="0"/>
              <a:t> вреда, положительно влияет на вероятность наступления несчастного случая. Пусть </a:t>
            </a:r>
            <a:r>
              <a:rPr lang="en-US" sz="3000" i="1" dirty="0" smtClean="0"/>
              <a:t>t</a:t>
            </a:r>
            <a:r>
              <a:rPr lang="ru-RU" sz="3000" dirty="0" smtClean="0"/>
              <a:t> – масштаб деятельности жертвы, </a:t>
            </a:r>
            <a:r>
              <a:rPr lang="en-US" sz="3000" i="1" dirty="0" smtClean="0"/>
              <a:t>v(t)</a:t>
            </a:r>
            <a:r>
              <a:rPr lang="ru-RU" sz="3000" dirty="0" smtClean="0"/>
              <a:t> –доход жертвы (</a:t>
            </a:r>
            <a:r>
              <a:rPr lang="en-US" sz="3000" i="1" dirty="0" smtClean="0"/>
              <a:t>v’(t)&gt;0; v’’(t)&lt;0</a:t>
            </a:r>
            <a:r>
              <a:rPr lang="ru-RU" sz="3000" dirty="0" smtClean="0"/>
              <a:t>).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Цель общества: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.4</a:t>
            </a:r>
            <a:r>
              <a:rPr lang="ru-RU" sz="3000" dirty="0" smtClean="0"/>
              <a:t>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511300" y="5643563"/>
          <a:ext cx="6121400" cy="798512"/>
        </p:xfrm>
        <a:graphic>
          <a:graphicData uri="http://schemas.openxmlformats.org/presentationml/2006/ole">
            <p:oleObj spid="_x0000_s2050" name="Формула" r:id="rId3" imgW="2234880" imgH="291960" progId="Equation.3">
              <p:embed/>
            </p:oleObj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Двусторонний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sz="3000" dirty="0" smtClean="0"/>
              <a:t>Условия оптимальности первого порядка: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.5</a:t>
            </a:r>
            <a:r>
              <a:rPr lang="ru-RU" sz="3000" dirty="0" smtClean="0"/>
              <a:t>)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endParaRPr lang="ru-RU" sz="3000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.6</a:t>
            </a:r>
            <a:r>
              <a:rPr lang="ru-RU" sz="3000" dirty="0" smtClean="0"/>
              <a:t>)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endParaRPr lang="ru-RU" sz="3000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.7</a:t>
            </a:r>
            <a:r>
              <a:rPr lang="ru-RU" sz="3000" dirty="0" smtClean="0"/>
              <a:t>)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endParaRPr lang="ru-RU" sz="3000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.8</a:t>
            </a:r>
            <a:r>
              <a:rPr lang="ru-RU" sz="3000" dirty="0" smtClean="0"/>
              <a:t>)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598738" y="3182938"/>
          <a:ext cx="3944937" cy="606425"/>
        </p:xfrm>
        <a:graphic>
          <a:graphicData uri="http://schemas.openxmlformats.org/presentationml/2006/ole">
            <p:oleObj spid="_x0000_s3074" name="Формула" r:id="rId3" imgW="1485720" imgH="228600" progId="Equation.3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581275" y="4046538"/>
          <a:ext cx="3979863" cy="606425"/>
        </p:xfrm>
        <a:graphic>
          <a:graphicData uri="http://schemas.openxmlformats.org/presentationml/2006/ole">
            <p:oleObj spid="_x0000_s3075" name="Формула" r:id="rId4" imgW="1498320" imgH="22860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122613" y="4949825"/>
          <a:ext cx="2898775" cy="639763"/>
        </p:xfrm>
        <a:graphic>
          <a:graphicData uri="http://schemas.openxmlformats.org/presentationml/2006/ole">
            <p:oleObj spid="_x0000_s3076" name="Формула" r:id="rId5" imgW="1091880" imgH="24120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089275" y="5924550"/>
          <a:ext cx="2965450" cy="673100"/>
        </p:xfrm>
        <a:graphic>
          <a:graphicData uri="http://schemas.openxmlformats.org/presentationml/2006/ole">
            <p:oleObj spid="_x0000_s3077" name="Формула" r:id="rId6" imgW="1117440" imgH="253800" progId="Equation.3">
              <p:embed/>
            </p:oleObj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smtClean="0"/>
              <a:t>Двусторонний несчастный случай и масштаб деятельности индивидов</a:t>
            </a:r>
            <a:endParaRPr lang="en-US" sz="3000" b="1" i="1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b="1" smtClean="0"/>
              <a:t>Правило строгой ответственности</a:t>
            </a:r>
            <a:r>
              <a:rPr lang="ru-RU" sz="3000" smtClean="0"/>
              <a:t>: меры предосторожности причинителя вреда и жертвы будут общественно оптимальными </a:t>
            </a:r>
            <a:r>
              <a:rPr lang="ru-RU" sz="3000" i="1" smtClean="0"/>
              <a:t>(</a:t>
            </a:r>
            <a:r>
              <a:rPr lang="en-US" sz="3000" i="1" smtClean="0"/>
              <a:t>x=x</a:t>
            </a:r>
            <a:r>
              <a:rPr lang="en-US" sz="3000" i="1" baseline="30000" smtClean="0"/>
              <a:t>*</a:t>
            </a:r>
            <a:r>
              <a:rPr lang="en-US" sz="3000" i="1" smtClean="0"/>
              <a:t>, y=y</a:t>
            </a:r>
            <a:r>
              <a:rPr lang="en-US" sz="3000" i="1" baseline="30000" smtClean="0"/>
              <a:t>*</a:t>
            </a:r>
            <a:r>
              <a:rPr lang="ru-RU" sz="3000" smtClean="0"/>
              <a:t>); масштаб деятельности причинителя вреда будет общественно оптимальным </a:t>
            </a:r>
            <a:r>
              <a:rPr lang="ru-RU" sz="3000" i="1" smtClean="0"/>
              <a:t>(</a:t>
            </a:r>
            <a:r>
              <a:rPr lang="en-US" sz="3000" i="1" smtClean="0"/>
              <a:t>z=z</a:t>
            </a:r>
            <a:r>
              <a:rPr lang="en-US" sz="3000" i="1" baseline="30000" smtClean="0"/>
              <a:t>*</a:t>
            </a:r>
            <a:r>
              <a:rPr lang="en-US" sz="3000" smtClean="0"/>
              <a:t>)</a:t>
            </a:r>
            <a:r>
              <a:rPr lang="ru-RU" sz="3000" smtClean="0"/>
              <a:t>; масштаб деятельности жертвы будет выше общественно оптимального </a:t>
            </a:r>
            <a:r>
              <a:rPr lang="ru-RU" sz="3000" i="1" smtClean="0"/>
              <a:t>(</a:t>
            </a:r>
            <a:r>
              <a:rPr lang="en-US" sz="3000" i="1" smtClean="0"/>
              <a:t>t&gt;t</a:t>
            </a:r>
            <a:r>
              <a:rPr lang="en-US" sz="3000" i="1" baseline="30000" smtClean="0"/>
              <a:t>*</a:t>
            </a:r>
            <a:r>
              <a:rPr lang="ru-RU" sz="3000" smtClean="0"/>
              <a:t>)</a:t>
            </a:r>
            <a:r>
              <a:rPr lang="ru-RU" sz="3000" i="1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1437</Words>
  <Application>Microsoft Office PowerPoint</Application>
  <PresentationFormat>Экран (4:3)</PresentationFormat>
  <Paragraphs>186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Городская</vt:lpstr>
      <vt:lpstr>1_Городская</vt:lpstr>
      <vt:lpstr>Формула</vt:lpstr>
      <vt:lpstr>ЭКОНОМИЧЕСКИЙ АНАЛИЗ ПРАВА</vt:lpstr>
      <vt:lpstr>3. Экономический анализ ответственности за неумышленное причинение ущерба: расширения базового подхода.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Гриша</dc:creator>
  <cp:lastModifiedBy>Гриша</cp:lastModifiedBy>
  <cp:revision>56</cp:revision>
  <dcterms:created xsi:type="dcterms:W3CDTF">2014-02-25T15:01:26Z</dcterms:created>
  <dcterms:modified xsi:type="dcterms:W3CDTF">2015-10-21T08:56:09Z</dcterms:modified>
</cp:coreProperties>
</file>