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handoutMasterIdLst>
    <p:handoutMasterId r:id="rId22"/>
  </p:handoutMasterIdLst>
  <p:sldIdLst>
    <p:sldId id="295" r:id="rId2"/>
    <p:sldId id="296" r:id="rId3"/>
    <p:sldId id="29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8" r:id="rId12"/>
    <p:sldId id="299" r:id="rId13"/>
    <p:sldId id="300" r:id="rId14"/>
    <p:sldId id="301" r:id="rId15"/>
    <p:sldId id="302" r:id="rId16"/>
    <p:sldId id="293" r:id="rId17"/>
    <p:sldId id="294" r:id="rId18"/>
    <p:sldId id="303" r:id="rId19"/>
    <p:sldId id="30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Гудкова" initials="ТГ" lastIdx="0" clrIdx="0">
    <p:extLst>
      <p:ext uri="{19B8F6BF-5375-455C-9EA6-DF929625EA0E}">
        <p15:presenceInfo xmlns:p15="http://schemas.microsoft.com/office/powerpoint/2012/main" userId="Татьяна Гудк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88647" autoAdjust="0"/>
  </p:normalViewPr>
  <p:slideViewPr>
    <p:cSldViewPr snapToGrid="0">
      <p:cViewPr varScale="1">
        <p:scale>
          <a:sx n="82" d="100"/>
          <a:sy n="82" d="100"/>
        </p:scale>
        <p:origin x="10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9B235-E102-4F9B-86AE-FBEABDD8E05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902A5-680D-48C5-A886-BC54DF9CD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AA54F-C13A-4C4B-8C03-0FE839221A0E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D90BE-7954-438A-8E9A-D07631AC2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1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D90BE-7954-438A-8E9A-D07631AC26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1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3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83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4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0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8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4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2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7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3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2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7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3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9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3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000E-44CF-4ABB-B3CF-CDA062EC705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D57B5B-BB55-4594-8FF8-18DF7743B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8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721" y="476181"/>
            <a:ext cx="10052989" cy="2524836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МФК ЭФ МГУ </a:t>
            </a: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sz="5300" b="1" dirty="0" smtClean="0"/>
              <a:t>(итоги опросов и приложения) </a:t>
            </a:r>
            <a:br>
              <a:rPr lang="ru-RU" sz="5300" b="1" dirty="0" smtClean="0"/>
            </a:br>
            <a:endParaRPr lang="ru-RU" sz="53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364" y="4419323"/>
            <a:ext cx="10943622" cy="109689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МАРКОВ А.Р., советник декана ЭФ МГУ, доцент кафедры мировой экономики</a:t>
            </a:r>
          </a:p>
          <a:p>
            <a:r>
              <a:rPr lang="ru-RU" sz="2000" b="1" dirty="0" smtClean="0"/>
              <a:t>ГУДКОВА Т.В., доцент кафедры политической экономии  </a:t>
            </a:r>
            <a:endParaRPr lang="ru-RU" sz="2000" b="1" dirty="0"/>
          </a:p>
        </p:txBody>
      </p:sp>
      <p:pic>
        <p:nvPicPr>
          <p:cNvPr id="1026" name="Picture 2" descr="http://www.forumy.ru/econ_msu/img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349062"/>
            <a:ext cx="2840382" cy="20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8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8338"/>
            <a:ext cx="8596668" cy="540162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 ЛЕКТОРОВ МФК ЭФ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9811" t="8470" r="15666" b="6116"/>
          <a:stretch/>
        </p:blipFill>
        <p:spPr bwMode="auto">
          <a:xfrm>
            <a:off x="257133" y="838200"/>
            <a:ext cx="11045868" cy="589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9644062" y="6315075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644061" y="5372100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2926" y="1879600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1476" y="3998119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265215"/>
            <a:ext cx="8870241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опроса членов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 Совета по развитию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08758" y="1471818"/>
          <a:ext cx="10937175" cy="462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70"/>
                <a:gridCol w="4516080"/>
                <a:gridCol w="4542725"/>
              </a:tblGrid>
              <a:tr h="9707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 членов УМК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Опроса членов Совета по развитию</a:t>
                      </a:r>
                      <a:endParaRPr lang="ru-RU" sz="2000" b="1" dirty="0"/>
                    </a:p>
                  </a:txBody>
                  <a:tcPr/>
                </a:tc>
              </a:tr>
              <a:tr h="1998784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Какова общая задача МФК ЭФ?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укрепление имиджа и бренда факультета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пропаганда  и распространение экономических знаний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привлечение студентов в </a:t>
                      </a:r>
                      <a:r>
                        <a:rPr lang="ru-RU" b="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магистратуру ЭФ и на программы ДПО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редставительские и рекламные  - позиционирование ф-та как центра который занимается экономикой как наукой, как предметом и как жизнью 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ультурологические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привлечение слушателей в магистратуру и на ДПО ЭФ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пытный полигон инноваций.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endParaRPr lang="ru-RU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6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265215"/>
            <a:ext cx="8870241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опроса членов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 Совета по развитию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08756" y="1471819"/>
          <a:ext cx="11602194" cy="514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83"/>
                <a:gridCol w="4522268"/>
                <a:gridCol w="5398243"/>
              </a:tblGrid>
              <a:tr h="8063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 членов УМК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Опроса членов Совета по развитию</a:t>
                      </a:r>
                      <a:endParaRPr lang="ru-RU" sz="2000" b="1" dirty="0"/>
                    </a:p>
                  </a:txBody>
                  <a:tcPr/>
                </a:tc>
              </a:tr>
              <a:tr h="4336355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Самые большие проблемы МФК ЭФ?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/>
                        <a:t>просчеты в отборе курсов и маленькое число записавшихся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подрыв имиджа факультета из-за того, что «ваши курсы не выбирают»</a:t>
                      </a:r>
                      <a:r>
                        <a:rPr lang="ru-RU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baseline="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baseline="0" dirty="0" smtClean="0"/>
                        <a:t>с</a:t>
                      </a:r>
                      <a:r>
                        <a:rPr lang="ru-RU" b="0" dirty="0" smtClean="0"/>
                        <a:t>лабая адаптация к потребностям студентов не –экономистов, повтор того, что читается на факультете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baseline="0" dirty="0" smtClean="0"/>
                        <a:t>а</a:t>
                      </a:r>
                      <a:r>
                        <a:rPr lang="ru-RU" b="0" dirty="0" smtClean="0"/>
                        <a:t>симметрия потребностей и имеющегося кадрового обеспечения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/>
                        <a:t>сильные преподаватели перегружены и на МФК выставляются курсы которые могут нести </a:t>
                      </a:r>
                      <a:r>
                        <a:rPr lang="ru-RU" b="0" dirty="0" err="1" smtClean="0"/>
                        <a:t>репутационные</a:t>
                      </a:r>
                      <a:r>
                        <a:rPr lang="ru-RU" b="0" dirty="0" smtClean="0"/>
                        <a:t> убытки для факультета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конфигурация курсов МФК хуже того, что есть на факультете и это бьет по имиджу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endParaRPr lang="ru-RU" b="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ru-RU" b="0" dirty="0" smtClean="0"/>
                        <a:t>«бесхозность» МФК – нет понятной структуры целеполагания и управления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endParaRPr lang="ru-RU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91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39584"/>
            <a:ext cx="8870241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опроса членов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 Совета по развитию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1880" y="1900052"/>
          <a:ext cx="11602194" cy="377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83"/>
                <a:gridCol w="4522268"/>
                <a:gridCol w="5398243"/>
              </a:tblGrid>
              <a:tr h="5654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 членов УМК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Опроса членов Совета по развитию</a:t>
                      </a:r>
                      <a:endParaRPr lang="ru-RU" sz="2000" b="1" dirty="0"/>
                    </a:p>
                  </a:txBody>
                  <a:tcPr/>
                </a:tc>
              </a:tr>
              <a:tr h="321094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Нужна ли связь с курсами Центра экономики гуманитарных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естественных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факультетов?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  </a:t>
                      </a:r>
                      <a:r>
                        <a:rPr lang="ru-RU" dirty="0" smtClean="0"/>
                        <a:t>не думаю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нет, у нас разные цели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endParaRPr lang="ru-RU" b="1" baseline="0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в теории да, но есть проблема потенциала Центра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связь должна быть – как минимум тесная координация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457200" lvl="1" indent="0">
                        <a:buFontTx/>
                        <a:buNone/>
                      </a:pPr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0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39584"/>
            <a:ext cx="8870241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опроса членов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 Совета по развитию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2503" y="1263396"/>
          <a:ext cx="11602194" cy="5445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83"/>
                <a:gridCol w="4522268"/>
                <a:gridCol w="5398243"/>
              </a:tblGrid>
              <a:tr h="4159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 членов УМК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Опроса членов Совета по развитию</a:t>
                      </a:r>
                      <a:endParaRPr lang="ru-RU" sz="2000" b="1" dirty="0"/>
                    </a:p>
                  </a:txBody>
                  <a:tcPr/>
                </a:tc>
              </a:tr>
              <a:tr h="370014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Сможет ли введение «заказа» улучшить качество курсов?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заказ может дополнить свободный отбор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это дополнительная опция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нужно что-то среднее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buFontTx/>
                        <a:buNone/>
                      </a:pPr>
                      <a:endParaRPr lang="ru-RU" b="1" baseline="0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лучше ориентировать всех преподавателей на то, что интересно слушателям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нужно </a:t>
                      </a:r>
                      <a:r>
                        <a:rPr lang="ru-RU" dirty="0" err="1" smtClean="0"/>
                        <a:t>брендировать</a:t>
                      </a:r>
                      <a:r>
                        <a:rPr lang="ru-RU" dirty="0" smtClean="0"/>
                        <a:t> факультет через курс типа «введение в экономику»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заказ хорошо, но нет заказчика с ресурсами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нужно сочетать заказ и свободную заявку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457200" lvl="1" indent="0">
                        <a:buFontTx/>
                        <a:buNone/>
                      </a:pPr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61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39584"/>
            <a:ext cx="8870241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опроса членов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членов Совета по развитию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00016" y="1207984"/>
          <a:ext cx="1129343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242"/>
                <a:gridCol w="5626100"/>
                <a:gridCol w="4325094"/>
              </a:tblGrid>
              <a:tr h="3625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 членов УМК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Опроса членов Совета по развитию</a:t>
                      </a:r>
                      <a:endParaRPr lang="ru-RU" sz="2000" b="1" dirty="0"/>
                    </a:p>
                  </a:txBody>
                  <a:tcPr/>
                </a:tc>
              </a:tr>
              <a:tr h="460166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 отбора курсов для МФК ЭФ?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критериев должно быть много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актуальность и прикладной характер,</a:t>
                      </a:r>
                      <a:r>
                        <a:rPr lang="ru-RU" baseline="0" dirty="0" smtClean="0"/>
                        <a:t> н</a:t>
                      </a:r>
                      <a:r>
                        <a:rPr lang="ru-RU" dirty="0" smtClean="0"/>
                        <a:t>ужна система оценки актуальности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aseline="0" dirty="0" smtClean="0"/>
                        <a:t>в</a:t>
                      </a:r>
                      <a:r>
                        <a:rPr lang="ru-RU" dirty="0" smtClean="0"/>
                        <a:t>вести элемент внешней оценки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связь с магистерской программой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предпочтение индивидуальным курсам,</a:t>
                      </a:r>
                      <a:r>
                        <a:rPr lang="ru-RU" baseline="0" dirty="0" smtClean="0"/>
                        <a:t> к</a:t>
                      </a:r>
                      <a:r>
                        <a:rPr lang="ru-RU" dirty="0" smtClean="0"/>
                        <a:t>оллективный курс плохо воспринимается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ораторское искусство преподавателя (несколько ответов)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endParaRPr lang="ru-RU" b="1" baseline="0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качество с учетом поставленной задачи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для заказа – соответствие ТЗ;  для всех – опыт чтения прошлых дет (число студентов, отзывы), если не было МФК – опыт чтения курсов по выбору на факультете (число записавшихся, отзывы)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dirty="0" smtClean="0"/>
                    </a:p>
                    <a:p>
                      <a:pPr marL="457200" lvl="1" indent="0">
                        <a:buFontTx/>
                        <a:buNone/>
                      </a:pPr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6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6462"/>
            <a:ext cx="8596668" cy="7679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МФК (официальные сайты факультетов)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6520" t="8544" r="7429" b="4854"/>
          <a:stretch/>
        </p:blipFill>
        <p:spPr bwMode="auto">
          <a:xfrm>
            <a:off x="118753" y="1223154"/>
            <a:ext cx="5795159" cy="5237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4324" t="7796" r="23998" b="5133"/>
          <a:stretch/>
        </p:blipFill>
        <p:spPr bwMode="auto">
          <a:xfrm>
            <a:off x="5913912" y="1223154"/>
            <a:ext cx="5510150" cy="5237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123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6462"/>
            <a:ext cx="8596668" cy="76793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МФК (соц.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ети)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26511" t="3802" r="33939" b="5323"/>
          <a:stretch/>
        </p:blipFill>
        <p:spPr bwMode="auto">
          <a:xfrm>
            <a:off x="510639" y="914400"/>
            <a:ext cx="4892634" cy="5545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6403" t="14448" r="33512" b="5134"/>
          <a:stretch/>
        </p:blipFill>
        <p:spPr bwMode="auto">
          <a:xfrm>
            <a:off x="5569968" y="914400"/>
            <a:ext cx="5343896" cy="5545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9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8710"/>
            <a:ext cx="8596668" cy="104713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«Легкого зачета» (соц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сети)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5975" t="16920" r="33379" b="26426"/>
          <a:stretch/>
        </p:blipFill>
        <p:spPr bwMode="auto">
          <a:xfrm>
            <a:off x="213756" y="1270001"/>
            <a:ext cx="4726379" cy="3088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6375" t="52664" r="33462" b="6910"/>
          <a:stretch/>
        </p:blipFill>
        <p:spPr bwMode="auto">
          <a:xfrm>
            <a:off x="213756" y="4358245"/>
            <a:ext cx="4726379" cy="2499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6251" t="25664" r="33028" b="16160"/>
          <a:stretch/>
        </p:blipFill>
        <p:spPr bwMode="auto">
          <a:xfrm>
            <a:off x="4940135" y="3376880"/>
            <a:ext cx="4314916" cy="348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6189" t="28897" r="34191" b="28897"/>
          <a:stretch/>
        </p:blipFill>
        <p:spPr bwMode="auto">
          <a:xfrm>
            <a:off x="4921185" y="1270000"/>
            <a:ext cx="4333866" cy="210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235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5008"/>
            <a:ext cx="9307324" cy="926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КАФЕДРЫ ЭФ, ЧИТАЮЩИЕ МФК 2014-2016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677334" y="1592326"/>
          <a:ext cx="8596313" cy="5004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5475"/>
                <a:gridCol w="1893221"/>
                <a:gridCol w="1479389"/>
                <a:gridCol w="1328228"/>
              </a:tblGrid>
              <a:tr h="3941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КАФЕДРА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ВСЕГО ПОДАНО КУРСОВ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ОТОБРАНО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НЕ ОТОБРАНО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ПОЛИТИЧЕСКОЙ ЭКОНОМИИ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ИСТОРИИ НАРОДНОГО ХОЗЯЙСТВА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ЭКОНОМИКИ ПРИРОДОПОЛЬЗОВАНИЯ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ПРИКЛАДНОЙ ИНСТИТУЦИОНАЛЬНОЙ ЭКОНОМИКИ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УПРАВЛЕНИЯ ОРГАНИЗАЦИЕЙ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НАРОДОНАСЕЛЕНИЯ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252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ФИНАНСОВ И КРЕДИТА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ЭКОНОМИКИ ТРУДА И ПЕРСОНАЛА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ЭКОНОМИЧЕСКОЙ ИНФОРМАТИКИ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МАРКЕТИНГА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МИРОВОЙ ЭКОНОМИКИ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ЭКОНОМИКИ ИННОВАЦИЙ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УЧЕТА, АНАЛИЗА И АУДИТА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85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АГРОЭКОНОМИКИ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933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ЛАБОРАТОРИЯ ПРИКЛАДНОГО ОТРАСЛЕВОГО АНАЛИЗА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/>
                </a:tc>
              </a:tr>
              <a:tr h="1933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ВСЕГО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101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57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3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62731" cy="799475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преподавателей МФК ЭФ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648919"/>
            <a:ext cx="8596668" cy="4722384"/>
          </a:xfrm>
        </p:spPr>
        <p:txBody>
          <a:bodyPr>
            <a:norm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всех лекторов МФК ЭФ</a:t>
            </a:r>
          </a:p>
          <a:p>
            <a:pPr lvl="1"/>
            <a:r>
              <a:rPr lang="ru-RU" sz="2400" dirty="0" smtClean="0"/>
              <a:t>Проведено в сентябре 2016 года</a:t>
            </a:r>
          </a:p>
          <a:p>
            <a:pPr lvl="1"/>
            <a:r>
              <a:rPr lang="ru-RU" sz="2400" dirty="0" smtClean="0"/>
              <a:t>7 закрытых вопросов</a:t>
            </a:r>
          </a:p>
          <a:p>
            <a:pPr lvl="1"/>
            <a:r>
              <a:rPr lang="ru-RU" sz="2400" dirty="0" smtClean="0"/>
              <a:t>Разослано 60 преподавателям, ответило 40 (</a:t>
            </a:r>
            <a:r>
              <a:rPr lang="en-US" sz="2400" dirty="0" smtClean="0"/>
              <a:t> </a:t>
            </a:r>
            <a:r>
              <a:rPr lang="ru-RU" sz="2400" dirty="0" smtClean="0"/>
              <a:t>66% !!!) 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членов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Методической Комиссии и членов Совета по Развитию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9" y="-437737"/>
            <a:ext cx="8596668" cy="11241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ОПРОСА ЛЕКТОРОВ МФК ЭФ</a:t>
            </a:r>
            <a:endParaRPr lang="en-US" sz="4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739" t="9310" r="16521" b="5792"/>
          <a:stretch/>
        </p:blipFill>
        <p:spPr bwMode="auto">
          <a:xfrm>
            <a:off x="534389" y="686459"/>
            <a:ext cx="10756463" cy="5939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8172449" y="5200650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8663" y="1471614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999"/>
            <a:ext cx="8596668" cy="393701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 ЛЕКТОРОВ МФК ЭФ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855" t="16139" r="17663" b="8828"/>
          <a:stretch/>
        </p:blipFill>
        <p:spPr bwMode="auto">
          <a:xfrm>
            <a:off x="380010" y="723900"/>
            <a:ext cx="10554690" cy="603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9401174" y="5629275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7334" y="2743202"/>
            <a:ext cx="2080154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0" y="0"/>
            <a:ext cx="8596668" cy="6731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 ЛЕКТОРОВ МФК ЭФ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674" t="13196" r="17672" b="8263"/>
          <a:stretch/>
        </p:blipFill>
        <p:spPr bwMode="auto">
          <a:xfrm>
            <a:off x="241959" y="673100"/>
            <a:ext cx="10667342" cy="599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8586786" y="5443537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5801" y="2751137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24" y="110836"/>
            <a:ext cx="8596668" cy="61306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 ЛЕКТОРОВ МФК ЭФ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740" t="16486" r="17659" b="12303"/>
          <a:stretch/>
        </p:blipFill>
        <p:spPr bwMode="auto">
          <a:xfrm>
            <a:off x="344385" y="723900"/>
            <a:ext cx="10603015" cy="6003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8672511" y="5486400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526" y="1965325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28" y="110836"/>
            <a:ext cx="8596668" cy="587664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 ЛЕКТОРОВ МФК ЭФ</a:t>
            </a:r>
            <a:endParaRPr lang="en-US" dirty="0"/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6267" t="17204" r="17656" b="6663"/>
          <a:stretch/>
        </p:blipFill>
        <p:spPr bwMode="auto">
          <a:xfrm>
            <a:off x="297708" y="990601"/>
            <a:ext cx="10713192" cy="55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9486899" y="5129212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4376" y="1993900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24" y="122712"/>
            <a:ext cx="8596668" cy="626588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 ЛЕКТОРОВ МФК ЭФ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9577" t="8702" r="16083" b="5357"/>
          <a:stretch/>
        </p:blipFill>
        <p:spPr bwMode="auto">
          <a:xfrm>
            <a:off x="475012" y="749301"/>
            <a:ext cx="10853387" cy="5963556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9701212" y="6398532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0101" y="3865562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2712"/>
            <a:ext cx="8596668" cy="65198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ОПРОСА ЛЕКТОРОВ МФК ЭФ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9408" t="14077" r="15330" b="5238"/>
          <a:stretch/>
        </p:blipFill>
        <p:spPr bwMode="auto">
          <a:xfrm>
            <a:off x="433356" y="774700"/>
            <a:ext cx="10869644" cy="5789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9458324" y="6278006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458324" y="5480525"/>
            <a:ext cx="815975" cy="314325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7334" y="3994149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7333" y="1770062"/>
            <a:ext cx="2028825" cy="614362"/>
          </a:xfrm>
          <a:prstGeom prst="ellipse">
            <a:avLst/>
          </a:prstGeom>
          <a:noFill/>
          <a:ln w="60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12159</TotalTime>
  <Words>636</Words>
  <Application>Microsoft Office PowerPoint</Application>
  <PresentationFormat>Широкоэкранный</PresentationFormat>
  <Paragraphs>190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Грань</vt:lpstr>
      <vt:lpstr>МФК ЭФ МГУ  (итоги опросов и приложения)  </vt:lpstr>
      <vt:lpstr> Опрос преподавателей МФК ЭФ</vt:lpstr>
      <vt:lpstr> ИТОГИ ОПРОСА ЛЕКТОРОВ МФК ЭФ</vt:lpstr>
      <vt:lpstr>ИТОГИ ОПРОСА ЛЕКТОРОВ МФК ЭФ</vt:lpstr>
      <vt:lpstr>ИТОГИ ОПРОСА ЛЕКТОРОВ МФК ЭФ</vt:lpstr>
      <vt:lpstr>ИТОГИ ОПРОСА ЛЕКТОРОВ МФК ЭФ</vt:lpstr>
      <vt:lpstr>ИТОГИ ОПРОСА ЛЕКТОРОВ МФК ЭФ</vt:lpstr>
      <vt:lpstr>ИТОГИ ОПРОСА ЛЕКТОРОВ МФК ЭФ</vt:lpstr>
      <vt:lpstr>ИТОГИ ОПРОСА ЛЕКТОРОВ МФК ЭФ</vt:lpstr>
      <vt:lpstr>ИТОГИ ОПРОСА ЛЕКТОРОВ МФК ЭФ</vt:lpstr>
      <vt:lpstr>Итоги опроса членов УМК и членов Совета по развитию </vt:lpstr>
      <vt:lpstr>Итоги опроса членов УМК и членов Совета по развитию </vt:lpstr>
      <vt:lpstr>Итоги опроса членов УМК и членов Совета по развитию </vt:lpstr>
      <vt:lpstr>Итоги опроса членов УМК и членов Совета по развитию </vt:lpstr>
      <vt:lpstr>Итоги опроса членов УМК и членов Совета по развитию </vt:lpstr>
      <vt:lpstr>РЕКЛАМА МФК (официальные сайты факультетов)</vt:lpstr>
      <vt:lpstr>РЕКЛАМА МФК (соц. сети)</vt:lpstr>
      <vt:lpstr>ПОИСК «Легкого зачета» (соц. сети)</vt:lpstr>
      <vt:lpstr>КАФЕДРЫ ЭФ, ЧИТАЮЩИЕ МФК 2014-2016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МФК ЭФ МГУ</dc:title>
  <dc:creator>Татьяна Гудкова</dc:creator>
  <cp:lastModifiedBy>Соколова Татьяна Николаевна</cp:lastModifiedBy>
  <cp:revision>70</cp:revision>
  <dcterms:created xsi:type="dcterms:W3CDTF">2016-09-26T05:48:23Z</dcterms:created>
  <dcterms:modified xsi:type="dcterms:W3CDTF">2016-10-20T16:35:25Z</dcterms:modified>
</cp:coreProperties>
</file>