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4" r:id="rId3"/>
    <p:sldId id="282" r:id="rId4"/>
    <p:sldId id="281" r:id="rId5"/>
    <p:sldId id="260" r:id="rId6"/>
    <p:sldId id="303" r:id="rId7"/>
    <p:sldId id="278" r:id="rId8"/>
    <p:sldId id="265" r:id="rId9"/>
    <p:sldId id="305" r:id="rId10"/>
    <p:sldId id="266" r:id="rId11"/>
    <p:sldId id="267" r:id="rId12"/>
    <p:sldId id="261" r:id="rId13"/>
    <p:sldId id="317" r:id="rId14"/>
    <p:sldId id="318" r:id="rId15"/>
    <p:sldId id="276" r:id="rId16"/>
    <p:sldId id="30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39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0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 smtClean="0"/>
              <a:t>ЧИСЛО</a:t>
            </a:r>
            <a:r>
              <a:rPr lang="ru-RU" sz="2000" baseline="0" dirty="0" smtClean="0"/>
              <a:t> </a:t>
            </a:r>
            <a:r>
              <a:rPr lang="ru-RU" sz="2000" baseline="0" dirty="0"/>
              <a:t>КУРСОВ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704504015207517E-2"/>
          <c:y val="0.14323643252218923"/>
          <c:w val="0.79128137486906858"/>
          <c:h val="0.75830858191938444"/>
        </c:manualLayout>
      </c:layout>
      <c:bar3DChart>
        <c:barDir val="col"/>
        <c:grouping val="standard"/>
        <c:varyColors val="0"/>
        <c:ser>
          <c:idx val="0"/>
          <c:order val="0"/>
          <c:tx>
            <c:v>ЭФ</c:v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2"/>
              <c:layout>
                <c:manualLayout>
                  <c:x val="-2.2170927571090685E-2"/>
                  <c:y val="-1.1138136276997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20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Лист1!$J$45:$L$45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Лист1!$J$46:$L$46</c:f>
              <c:numCache>
                <c:formatCode>General</c:formatCode>
                <c:ptCount val="3"/>
                <c:pt idx="0">
                  <c:v>11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v>МГУ</c:v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Лист1!$J$45:$L$45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Лист1!$J$47:$L$47</c:f>
              <c:numCache>
                <c:formatCode>General</c:formatCode>
                <c:ptCount val="3"/>
                <c:pt idx="0">
                  <c:v>141</c:v>
                </c:pt>
                <c:pt idx="1">
                  <c:v>154</c:v>
                </c:pt>
                <c:pt idx="2">
                  <c:v>177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610049920"/>
        <c:axId val="610041760"/>
        <c:axId val="719967696"/>
      </c:bar3DChart>
      <c:catAx>
        <c:axId val="61004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41760"/>
        <c:crosses val="autoZero"/>
        <c:auto val="1"/>
        <c:lblAlgn val="ctr"/>
        <c:lblOffset val="100"/>
        <c:noMultiLvlLbl val="0"/>
      </c:catAx>
      <c:valAx>
        <c:axId val="61004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49920"/>
        <c:crosses val="autoZero"/>
        <c:crossBetween val="between"/>
      </c:valAx>
      <c:serAx>
        <c:axId val="719967696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41760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000" b="1"/>
              <a:t>КОЛИЧЕСТВО</a:t>
            </a:r>
            <a:r>
              <a:rPr lang="ru-RU" sz="2000" b="1" baseline="0"/>
              <a:t> СЛУШАТЕЛЕЙ</a:t>
            </a:r>
          </a:p>
        </c:rich>
      </c:tx>
      <c:layout>
        <c:manualLayout>
          <c:xMode val="edge"/>
          <c:yMode val="edge"/>
          <c:x val="0.214591971561164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6030562111949422E-2"/>
          <c:y val="0.1357649819560785"/>
          <c:w val="0.79405440978602826"/>
          <c:h val="0.77575004884115062"/>
        </c:manualLayout>
      </c:layout>
      <c:bar3DChart>
        <c:barDir val="col"/>
        <c:grouping val="standard"/>
        <c:varyColors val="0"/>
        <c:ser>
          <c:idx val="0"/>
          <c:order val="0"/>
          <c:tx>
            <c:v>ЭФ</c:v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1210109223536711E-2"/>
                  <c:y val="-1.640004328578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452131068243981E-2"/>
                  <c:y val="-1.6400043285783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904262136487941E-2"/>
                  <c:y val="-2.952007791441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Лист1!$J$45:$L$45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Лист1!$J$46:$L$46</c:f>
              <c:numCache>
                <c:formatCode>General</c:formatCode>
                <c:ptCount val="3"/>
                <c:pt idx="0">
                  <c:v>2207</c:v>
                </c:pt>
                <c:pt idx="1">
                  <c:v>1466</c:v>
                </c:pt>
                <c:pt idx="2">
                  <c:v>1247</c:v>
                </c:pt>
              </c:numCache>
            </c:numRef>
          </c:val>
        </c:ser>
        <c:ser>
          <c:idx val="1"/>
          <c:order val="1"/>
          <c:tx>
            <c:v>МГУ</c:v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2.2420218447073408E-3"/>
                  <c:y val="-1.3120034628626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2206517982558536E-17"/>
                  <c:y val="-1.3120034628626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Лист1!$J$45:$L$45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Лист1!$J$47:$L$47</c:f>
              <c:numCache>
                <c:formatCode>General</c:formatCode>
                <c:ptCount val="3"/>
                <c:pt idx="0">
                  <c:v>14807</c:v>
                </c:pt>
                <c:pt idx="1">
                  <c:v>11237</c:v>
                </c:pt>
                <c:pt idx="2">
                  <c:v>11361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610051552"/>
        <c:axId val="610051008"/>
        <c:axId val="719978928"/>
      </c:bar3DChart>
      <c:catAx>
        <c:axId val="61005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51008"/>
        <c:crosses val="autoZero"/>
        <c:auto val="1"/>
        <c:lblAlgn val="ctr"/>
        <c:lblOffset val="100"/>
        <c:noMultiLvlLbl val="0"/>
      </c:catAx>
      <c:valAx>
        <c:axId val="61005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51552"/>
        <c:crosses val="autoZero"/>
        <c:crossBetween val="between"/>
      </c:valAx>
      <c:serAx>
        <c:axId val="71997892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5100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sz="2400" b="1" baseline="0" dirty="0" smtClean="0"/>
              <a:t>ЧИСЛО СЛУШАТЕЛЕЙ </a:t>
            </a:r>
            <a:r>
              <a:rPr lang="ru-RU" sz="2400" b="1" baseline="0" dirty="0"/>
              <a:t>МФК ЭФ</a:t>
            </a:r>
          </a:p>
        </c:rich>
      </c:tx>
      <c:layout>
        <c:manualLayout>
          <c:xMode val="edge"/>
          <c:yMode val="edge"/>
          <c:x val="0.214591971561164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250187354106494E-2"/>
          <c:y val="0.13576506722621731"/>
          <c:w val="0.79405440978602826"/>
          <c:h val="0.77575004884115062"/>
        </c:manualLayout>
      </c:layout>
      <c:bar3DChart>
        <c:barDir val="col"/>
        <c:grouping val="standard"/>
        <c:varyColors val="0"/>
        <c:ser>
          <c:idx val="0"/>
          <c:order val="0"/>
          <c:tx>
            <c:v>ЕСТ</c:v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1.1210109223536711E-2"/>
                  <c:y val="-1.6400043285783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452131068243981E-2"/>
                  <c:y val="-1.6400043285783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904262136487941E-2"/>
                  <c:y val="-2.952007791441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Лист1!$I$45:$L$45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Лист1!$I$46:$L$46</c:f>
              <c:numCache>
                <c:formatCode>General</c:formatCode>
                <c:ptCount val="4"/>
                <c:pt idx="0">
                  <c:v>715</c:v>
                </c:pt>
                <c:pt idx="1">
                  <c:v>428</c:v>
                </c:pt>
                <c:pt idx="2">
                  <c:v>556</c:v>
                </c:pt>
              </c:numCache>
            </c:numRef>
          </c:val>
        </c:ser>
        <c:ser>
          <c:idx val="1"/>
          <c:order val="1"/>
          <c:tx>
            <c:v>ГУМ</c:v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2.2420218447073408E-3"/>
                  <c:y val="-1.3120034628626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2206517982558536E-17"/>
                  <c:y val="-1.3120034628626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Лист1!$I$45:$L$45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2016</c:v>
                </c:pt>
              </c:numCache>
            </c:numRef>
          </c:cat>
          <c:val>
            <c:numRef>
              <c:f>Лист1!$I$47:$L$47</c:f>
              <c:numCache>
                <c:formatCode>General</c:formatCode>
                <c:ptCount val="4"/>
                <c:pt idx="0">
                  <c:v>1466</c:v>
                </c:pt>
                <c:pt idx="1">
                  <c:v>1038</c:v>
                </c:pt>
                <c:pt idx="2">
                  <c:v>764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shape val="box"/>
        <c:axId val="610037408"/>
        <c:axId val="610037952"/>
        <c:axId val="719969568"/>
      </c:bar3DChart>
      <c:catAx>
        <c:axId val="61003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37952"/>
        <c:crosses val="autoZero"/>
        <c:auto val="1"/>
        <c:lblAlgn val="ctr"/>
        <c:lblOffset val="100"/>
        <c:noMultiLvlLbl val="0"/>
      </c:catAx>
      <c:valAx>
        <c:axId val="61003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37408"/>
        <c:crosses val="autoZero"/>
        <c:crossBetween val="between"/>
      </c:valAx>
      <c:serAx>
        <c:axId val="71996956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37952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/>
              <a:t>СЛУШАТЕЛИ</a:t>
            </a:r>
            <a:r>
              <a:rPr lang="ru-RU" sz="2400" b="1" baseline="0" dirty="0"/>
              <a:t> МФК </a:t>
            </a:r>
            <a:r>
              <a:rPr lang="ru-RU" sz="2400" b="1" baseline="0" dirty="0" smtClean="0"/>
              <a:t>ЭФ</a:t>
            </a:r>
            <a:r>
              <a:rPr lang="en-US" sz="2400" b="1" baseline="0" dirty="0" smtClean="0"/>
              <a:t> (</a:t>
            </a:r>
            <a:r>
              <a:rPr lang="ru-RU" sz="2400" b="1" baseline="0" dirty="0" smtClean="0"/>
              <a:t>осень 2016)</a:t>
            </a:r>
            <a:endParaRPr lang="ru-RU" sz="2400" b="1" baseline="0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Лист1!$L$27:$L$41</c:f>
              <c:strCache>
                <c:ptCount val="15"/>
                <c:pt idx="0">
                  <c:v>МЕХ-МАТ</c:v>
                </c:pt>
                <c:pt idx="1">
                  <c:v>ЮРИД</c:v>
                </c:pt>
                <c:pt idx="2">
                  <c:v>ФГУ</c:v>
                </c:pt>
                <c:pt idx="3">
                  <c:v>ФИЗ</c:v>
                </c:pt>
                <c:pt idx="4">
                  <c:v>ВМК</c:v>
                </c:pt>
                <c:pt idx="5">
                  <c:v>ВШГА</c:v>
                </c:pt>
                <c:pt idx="6">
                  <c:v>ФМП</c:v>
                </c:pt>
                <c:pt idx="7">
                  <c:v>СОЦ</c:v>
                </c:pt>
                <c:pt idx="8">
                  <c:v>ГЕОГР</c:v>
                </c:pt>
                <c:pt idx="9">
                  <c:v>ВШБ</c:v>
                </c:pt>
                <c:pt idx="10">
                  <c:v>ХИМ</c:v>
                </c:pt>
                <c:pt idx="11">
                  <c:v>ГЕОЛ</c:v>
                </c:pt>
                <c:pt idx="12">
                  <c:v>ФИЛОС</c:v>
                </c:pt>
                <c:pt idx="13">
                  <c:v>ФИЯР</c:v>
                </c:pt>
                <c:pt idx="14">
                  <c:v>ДРУГИЕ</c:v>
                </c:pt>
              </c:strCache>
            </c:strRef>
          </c:cat>
          <c:val>
            <c:numRef>
              <c:f>Лист1!$M$27:$M$41</c:f>
              <c:numCache>
                <c:formatCode>General</c:formatCode>
                <c:ptCount val="15"/>
                <c:pt idx="0">
                  <c:v>169</c:v>
                </c:pt>
                <c:pt idx="1">
                  <c:v>128</c:v>
                </c:pt>
                <c:pt idx="2">
                  <c:v>98</c:v>
                </c:pt>
                <c:pt idx="3">
                  <c:v>90</c:v>
                </c:pt>
                <c:pt idx="4">
                  <c:v>85</c:v>
                </c:pt>
                <c:pt idx="5">
                  <c:v>72</c:v>
                </c:pt>
                <c:pt idx="6">
                  <c:v>55</c:v>
                </c:pt>
                <c:pt idx="7">
                  <c:v>54</c:v>
                </c:pt>
                <c:pt idx="8">
                  <c:v>52</c:v>
                </c:pt>
                <c:pt idx="9">
                  <c:v>50</c:v>
                </c:pt>
                <c:pt idx="10">
                  <c:v>48</c:v>
                </c:pt>
                <c:pt idx="11">
                  <c:v>47</c:v>
                </c:pt>
                <c:pt idx="12">
                  <c:v>37</c:v>
                </c:pt>
                <c:pt idx="13">
                  <c:v>35</c:v>
                </c:pt>
                <c:pt idx="14">
                  <c:v>176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smtClean="0"/>
              <a:t>СЛУШАТЕЛИ </a:t>
            </a:r>
            <a:r>
              <a:rPr lang="ru-RU" sz="1800" b="1" dirty="0"/>
              <a:t>МФК ЭФ</a:t>
            </a:r>
            <a:r>
              <a:rPr lang="ru-RU" sz="1800" b="1" baseline="0" dirty="0"/>
              <a:t> </a:t>
            </a:r>
            <a:r>
              <a:rPr lang="ru-RU" sz="1800" b="1" baseline="0" dirty="0" smtClean="0"/>
              <a:t>(</a:t>
            </a:r>
            <a:r>
              <a:rPr lang="ru-RU" sz="1800" b="1" baseline="0" dirty="0"/>
              <a:t>осень 2016)</a:t>
            </a:r>
            <a:endParaRPr lang="ru-RU" sz="180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531523445441279"/>
          <c:y val="0.38175881304901604"/>
          <c:w val="0.81388888888888999"/>
          <c:h val="0.3679613204361405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Лист1!$G$9:$I$9</c:f>
              <c:strCache>
                <c:ptCount val="3"/>
                <c:pt idx="0">
                  <c:v>бакалавры</c:v>
                </c:pt>
                <c:pt idx="1">
                  <c:v>магистры</c:v>
                </c:pt>
                <c:pt idx="2">
                  <c:v>специалисты</c:v>
                </c:pt>
              </c:strCache>
            </c:strRef>
          </c:cat>
          <c:val>
            <c:numRef>
              <c:f>Лист1!$G$10:$I$10</c:f>
              <c:numCache>
                <c:formatCode>General</c:formatCode>
                <c:ptCount val="3"/>
                <c:pt idx="0">
                  <c:v>851</c:v>
                </c:pt>
                <c:pt idx="1">
                  <c:v>201</c:v>
                </c:pt>
                <c:pt idx="2">
                  <c:v>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/>
              <a:t>КОЛИЧЕСТВО СЛУШАТЕЛЕЙ </a:t>
            </a:r>
          </a:p>
          <a:p>
            <a:pPr>
              <a:defRPr lang="ru-RU"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baseline="0" dirty="0" smtClean="0"/>
              <a:t>ОН-ЛАЙН МФК МГУ</a:t>
            </a:r>
            <a:endParaRPr lang="ru-RU" sz="2000" b="1" dirty="0"/>
          </a:p>
        </c:rich>
      </c:tx>
      <c:layout>
        <c:manualLayout>
          <c:xMode val="edge"/>
          <c:yMode val="edge"/>
          <c:x val="0.17179743027989325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300698613308"/>
          <c:y val="0.2612547434585315"/>
          <c:w val="0.88953262734449012"/>
          <c:h val="0.6007588295351612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5913682277318813E-3"/>
                  <c:y val="-3.6434977578475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8870523415977963E-3"/>
                  <c:y val="-6.16591928251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Лист1!$N$45:$O$45</c:f>
              <c:numCache>
                <c:formatCode>General</c:formatCode>
                <c:ptCount val="2"/>
                <c:pt idx="0">
                  <c:v>2015</c:v>
                </c:pt>
                <c:pt idx="1">
                  <c:v>2016</c:v>
                </c:pt>
              </c:numCache>
            </c:numRef>
          </c:cat>
          <c:val>
            <c:numRef>
              <c:f>Лист1!$N$46:$O$46</c:f>
              <c:numCache>
                <c:formatCode>General</c:formatCode>
                <c:ptCount val="2"/>
                <c:pt idx="0">
                  <c:v>714</c:v>
                </c:pt>
                <c:pt idx="1">
                  <c:v>2816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610043392"/>
        <c:axId val="610039040"/>
        <c:axId val="0"/>
      </c:bar3DChart>
      <c:catAx>
        <c:axId val="61004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39040"/>
        <c:crosses val="autoZero"/>
        <c:auto val="1"/>
        <c:lblAlgn val="ctr"/>
        <c:lblOffset val="100"/>
        <c:noMultiLvlLbl val="0"/>
      </c:catAx>
      <c:valAx>
        <c:axId val="61003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ru-RU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0043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2BA1E3-B12B-4429-98A0-7B8C5C0532E8}" type="doc">
      <dgm:prSet loTypeId="urn:microsoft.com/office/officeart/2005/8/layout/cycle2" loCatId="cycle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97952FD-9868-42CA-B782-0C21F6D6E879}">
      <dgm:prSet phldrT="[Текст]" custT="1"/>
      <dgm:spPr/>
      <dgm:t>
        <a:bodyPr/>
        <a:lstStyle/>
        <a:p>
          <a:r>
            <a:rPr lang="ru-RU" sz="2000" b="1" u="sng" dirty="0" smtClean="0">
              <a:solidFill>
                <a:schemeClr val="tx2"/>
              </a:solidFill>
            </a:rPr>
            <a:t>1 Уточнение Целей и Стратегии </a:t>
          </a:r>
          <a:endParaRPr lang="ru-RU" sz="2000" b="1" u="sng" dirty="0">
            <a:solidFill>
              <a:schemeClr val="tx2"/>
            </a:solidFill>
          </a:endParaRPr>
        </a:p>
      </dgm:t>
    </dgm:pt>
    <dgm:pt modelId="{B1FEAB7F-22A6-4AC5-ADEC-02A03BC04FAA}" type="parTrans" cxnId="{8AFECB94-B72D-434E-B108-A75787326B13}">
      <dgm:prSet/>
      <dgm:spPr/>
      <dgm:t>
        <a:bodyPr/>
        <a:lstStyle/>
        <a:p>
          <a:endParaRPr lang="ru-RU" sz="4000" b="1"/>
        </a:p>
      </dgm:t>
    </dgm:pt>
    <dgm:pt modelId="{41B2A2CC-5D70-4F90-A540-1EC78B5B74F5}" type="sibTrans" cxnId="{8AFECB94-B72D-434E-B108-A75787326B13}">
      <dgm:prSet custT="1"/>
      <dgm:spPr/>
      <dgm:t>
        <a:bodyPr/>
        <a:lstStyle/>
        <a:p>
          <a:endParaRPr lang="ru-RU" sz="1400" b="1"/>
        </a:p>
      </dgm:t>
    </dgm:pt>
    <dgm:pt modelId="{D3AED0B6-3BB3-4EA4-A64A-E1E4087BD987}">
      <dgm:prSet phldrT="[Текст]" custT="1"/>
      <dgm:spPr/>
      <dgm:t>
        <a:bodyPr/>
        <a:lstStyle/>
        <a:p>
          <a:r>
            <a:rPr lang="ru-RU" sz="1800" b="1" dirty="0" smtClean="0"/>
            <a:t>2.Качество предложения</a:t>
          </a:r>
          <a:endParaRPr lang="ru-RU" sz="1800" b="1" dirty="0"/>
        </a:p>
      </dgm:t>
    </dgm:pt>
    <dgm:pt modelId="{9DE543F4-27A2-4E64-8AC7-0B6447BD1351}" type="parTrans" cxnId="{DCD531FE-7064-4117-A69A-2A97BEBF06B3}">
      <dgm:prSet/>
      <dgm:spPr/>
      <dgm:t>
        <a:bodyPr/>
        <a:lstStyle/>
        <a:p>
          <a:endParaRPr lang="ru-RU" sz="4000" b="1"/>
        </a:p>
      </dgm:t>
    </dgm:pt>
    <dgm:pt modelId="{2D318490-8FC5-4DA3-BB62-952916C0F03B}" type="sibTrans" cxnId="{DCD531FE-7064-4117-A69A-2A97BEBF06B3}">
      <dgm:prSet custT="1"/>
      <dgm:spPr/>
      <dgm:t>
        <a:bodyPr/>
        <a:lstStyle/>
        <a:p>
          <a:endParaRPr lang="ru-RU" sz="1400" b="1"/>
        </a:p>
      </dgm:t>
    </dgm:pt>
    <dgm:pt modelId="{B590B6ED-95C7-4E59-82C2-31FD1F6A7B4C}">
      <dgm:prSet phldrT="[Текст]" custT="1"/>
      <dgm:spPr/>
      <dgm:t>
        <a:bodyPr/>
        <a:lstStyle/>
        <a:p>
          <a:r>
            <a:rPr lang="ru-RU" sz="1800" b="1" dirty="0" smtClean="0"/>
            <a:t>3.Процедура отбора курсов</a:t>
          </a:r>
          <a:endParaRPr lang="ru-RU" sz="1800" b="1" dirty="0"/>
        </a:p>
      </dgm:t>
    </dgm:pt>
    <dgm:pt modelId="{1DDFB639-2A9F-4F34-BC21-649A891ECF9E}" type="parTrans" cxnId="{DAF2EA12-2B54-481F-9195-80F3820BF9FD}">
      <dgm:prSet/>
      <dgm:spPr/>
      <dgm:t>
        <a:bodyPr/>
        <a:lstStyle/>
        <a:p>
          <a:endParaRPr lang="ru-RU" sz="4000" b="1"/>
        </a:p>
      </dgm:t>
    </dgm:pt>
    <dgm:pt modelId="{D70E10E7-3FAE-4841-9C5B-62EA3354A0C2}" type="sibTrans" cxnId="{DAF2EA12-2B54-481F-9195-80F3820BF9FD}">
      <dgm:prSet custT="1"/>
      <dgm:spPr/>
      <dgm:t>
        <a:bodyPr/>
        <a:lstStyle/>
        <a:p>
          <a:endParaRPr lang="ru-RU" sz="1400" b="1"/>
        </a:p>
      </dgm:t>
    </dgm:pt>
    <dgm:pt modelId="{14DADBB9-8557-4B83-B542-9B8ECB7ED177}">
      <dgm:prSet phldrT="[Текст]" custT="1"/>
      <dgm:spPr/>
      <dgm:t>
        <a:bodyPr/>
        <a:lstStyle/>
        <a:p>
          <a:r>
            <a:rPr lang="ru-RU" sz="1800" b="1" dirty="0" smtClean="0"/>
            <a:t>4.Педагогические инновации</a:t>
          </a:r>
          <a:endParaRPr lang="ru-RU" sz="1800" b="1" dirty="0"/>
        </a:p>
      </dgm:t>
    </dgm:pt>
    <dgm:pt modelId="{B0A21620-7CEE-498D-98D0-0799EB706AB2}" type="parTrans" cxnId="{2B98444F-2A3B-4D7C-8EB8-D23A8D663692}">
      <dgm:prSet/>
      <dgm:spPr/>
      <dgm:t>
        <a:bodyPr/>
        <a:lstStyle/>
        <a:p>
          <a:endParaRPr lang="ru-RU" sz="4000" b="1"/>
        </a:p>
      </dgm:t>
    </dgm:pt>
    <dgm:pt modelId="{DD557219-145E-48C2-835C-B933AF65B0BE}" type="sibTrans" cxnId="{2B98444F-2A3B-4D7C-8EB8-D23A8D663692}">
      <dgm:prSet custT="1"/>
      <dgm:spPr/>
      <dgm:t>
        <a:bodyPr/>
        <a:lstStyle/>
        <a:p>
          <a:endParaRPr lang="ru-RU" sz="1400" b="1"/>
        </a:p>
      </dgm:t>
    </dgm:pt>
    <dgm:pt modelId="{446232F0-F29A-4FB7-856A-C1D56BEB34E1}">
      <dgm:prSet phldrT="[Текст]" custT="1"/>
      <dgm:spPr/>
      <dgm:t>
        <a:bodyPr/>
        <a:lstStyle/>
        <a:p>
          <a:r>
            <a:rPr lang="ru-RU" sz="1800" b="1" dirty="0" smtClean="0"/>
            <a:t>5.Рекламная стратегия </a:t>
          </a:r>
          <a:endParaRPr lang="ru-RU" sz="1800" b="1" dirty="0"/>
        </a:p>
      </dgm:t>
    </dgm:pt>
    <dgm:pt modelId="{F1D2B646-3D13-49B9-B98B-E0CD12076F6E}" type="parTrans" cxnId="{27B9A6DF-7AD1-47E4-91E1-C07F6E7B7D27}">
      <dgm:prSet/>
      <dgm:spPr/>
      <dgm:t>
        <a:bodyPr/>
        <a:lstStyle/>
        <a:p>
          <a:endParaRPr lang="ru-RU" sz="4000" b="1"/>
        </a:p>
      </dgm:t>
    </dgm:pt>
    <dgm:pt modelId="{BE718EAD-E422-44B6-B11D-9459067067A6}" type="sibTrans" cxnId="{27B9A6DF-7AD1-47E4-91E1-C07F6E7B7D27}">
      <dgm:prSet custT="1"/>
      <dgm:spPr/>
      <dgm:t>
        <a:bodyPr/>
        <a:lstStyle/>
        <a:p>
          <a:endParaRPr lang="ru-RU" sz="1400" b="1"/>
        </a:p>
      </dgm:t>
    </dgm:pt>
    <dgm:pt modelId="{FB577315-01A1-4DE1-B286-BB4E947692A2}">
      <dgm:prSet phldrT="[Текст]" custT="1"/>
      <dgm:spPr/>
      <dgm:t>
        <a:bodyPr/>
        <a:lstStyle/>
        <a:p>
          <a:r>
            <a:rPr lang="ru-RU" sz="1800" b="1" dirty="0" smtClean="0"/>
            <a:t>6.Обратная связь со студентами</a:t>
          </a:r>
          <a:endParaRPr lang="ru-RU" sz="1800" b="1" dirty="0"/>
        </a:p>
      </dgm:t>
    </dgm:pt>
    <dgm:pt modelId="{21E8E0EC-7008-4B84-ADEB-C86468C69055}" type="parTrans" cxnId="{FF4495D0-2BC2-4DA2-9B09-7ED821A31BD5}">
      <dgm:prSet/>
      <dgm:spPr/>
      <dgm:t>
        <a:bodyPr/>
        <a:lstStyle/>
        <a:p>
          <a:endParaRPr lang="ru-RU" sz="4000" b="1"/>
        </a:p>
      </dgm:t>
    </dgm:pt>
    <dgm:pt modelId="{55A70F59-448B-4439-9E82-A33A01388290}" type="sibTrans" cxnId="{FF4495D0-2BC2-4DA2-9B09-7ED821A31BD5}">
      <dgm:prSet custT="1"/>
      <dgm:spPr/>
      <dgm:t>
        <a:bodyPr/>
        <a:lstStyle/>
        <a:p>
          <a:endParaRPr lang="ru-RU" sz="1400" b="1"/>
        </a:p>
      </dgm:t>
    </dgm:pt>
    <dgm:pt modelId="{D1D9EECC-7CC2-47FE-885D-9CE91D384BED}">
      <dgm:prSet phldrT="[Текст]" custT="1"/>
      <dgm:spPr/>
      <dgm:t>
        <a:bodyPr/>
        <a:lstStyle/>
        <a:p>
          <a:r>
            <a:rPr lang="ru-RU" sz="1800" b="1" dirty="0" smtClean="0"/>
            <a:t>7.Альтернативы управления</a:t>
          </a:r>
          <a:endParaRPr lang="ru-RU" sz="1800" b="1" dirty="0"/>
        </a:p>
      </dgm:t>
    </dgm:pt>
    <dgm:pt modelId="{8068E0A0-628B-4296-8BB0-BEFD2598713C}" type="parTrans" cxnId="{98BF4C67-377F-46B8-9C98-216B5A4791DA}">
      <dgm:prSet/>
      <dgm:spPr/>
      <dgm:t>
        <a:bodyPr/>
        <a:lstStyle/>
        <a:p>
          <a:endParaRPr lang="ru-RU" sz="4000" b="1"/>
        </a:p>
      </dgm:t>
    </dgm:pt>
    <dgm:pt modelId="{1396021A-6BDB-4B7F-9CE0-10713BB5A487}" type="sibTrans" cxnId="{98BF4C67-377F-46B8-9C98-216B5A4791DA}">
      <dgm:prSet custT="1"/>
      <dgm:spPr/>
      <dgm:t>
        <a:bodyPr/>
        <a:lstStyle/>
        <a:p>
          <a:endParaRPr lang="ru-RU" sz="1400" b="1"/>
        </a:p>
      </dgm:t>
    </dgm:pt>
    <dgm:pt modelId="{92CA5B9F-2540-43B1-B933-9C6E17273797}" type="pres">
      <dgm:prSet presAssocID="{172BA1E3-B12B-4429-98A0-7B8C5C0532E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67B3ED-C84B-4A71-B0D4-5D9FE1CB0D39}" type="pres">
      <dgm:prSet presAssocID="{C97952FD-9868-42CA-B782-0C21F6D6E879}" presName="node" presStyleLbl="node1" presStyleIdx="0" presStyleCnt="7" custScaleX="210218" custRadScaleRad="99480" custRadScaleInc="-175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80125-65A6-4A8D-986B-C97B5C1D79EF}" type="pres">
      <dgm:prSet presAssocID="{41B2A2CC-5D70-4F90-A540-1EC78B5B74F5}" presName="sibTrans" presStyleLbl="sibTrans2D1" presStyleIdx="0" presStyleCnt="7"/>
      <dgm:spPr/>
      <dgm:t>
        <a:bodyPr/>
        <a:lstStyle/>
        <a:p>
          <a:endParaRPr lang="ru-RU"/>
        </a:p>
      </dgm:t>
    </dgm:pt>
    <dgm:pt modelId="{967EDF61-0944-4921-A5E0-C6D15C72DAF7}" type="pres">
      <dgm:prSet presAssocID="{41B2A2CC-5D70-4F90-A540-1EC78B5B74F5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3B5A8B67-F1E0-4C1E-B097-FE76D99B49E1}" type="pres">
      <dgm:prSet presAssocID="{D3AED0B6-3BB3-4EA4-A64A-E1E4087BD987}" presName="node" presStyleLbl="node1" presStyleIdx="1" presStyleCnt="7" custScaleX="199850" custScaleY="98464" custRadScaleRad="119309" custRadScaleInc="39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648CC0-E74D-4710-AE26-32D85FF4105E}" type="pres">
      <dgm:prSet presAssocID="{2D318490-8FC5-4DA3-BB62-952916C0F03B}" presName="sibTrans" presStyleLbl="sibTrans2D1" presStyleIdx="1" presStyleCnt="7"/>
      <dgm:spPr/>
      <dgm:t>
        <a:bodyPr/>
        <a:lstStyle/>
        <a:p>
          <a:endParaRPr lang="ru-RU"/>
        </a:p>
      </dgm:t>
    </dgm:pt>
    <dgm:pt modelId="{34D6D116-A36F-42EA-87F6-851083BD3776}" type="pres">
      <dgm:prSet presAssocID="{2D318490-8FC5-4DA3-BB62-952916C0F03B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24F353C7-1C55-4B18-9350-A129F17451DA}" type="pres">
      <dgm:prSet presAssocID="{B590B6ED-95C7-4E59-82C2-31FD1F6A7B4C}" presName="node" presStyleLbl="node1" presStyleIdx="2" presStyleCnt="7" custScaleX="167475" custRadScaleRad="127925" custRadScaleInc="-6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D23EE6-D88D-4171-A157-367E866421B0}" type="pres">
      <dgm:prSet presAssocID="{D70E10E7-3FAE-4841-9C5B-62EA3354A0C2}" presName="sibTrans" presStyleLbl="sibTrans2D1" presStyleIdx="2" presStyleCnt="7"/>
      <dgm:spPr/>
      <dgm:t>
        <a:bodyPr/>
        <a:lstStyle/>
        <a:p>
          <a:endParaRPr lang="ru-RU"/>
        </a:p>
      </dgm:t>
    </dgm:pt>
    <dgm:pt modelId="{B90901B0-801A-4279-B58B-2B0A78322496}" type="pres">
      <dgm:prSet presAssocID="{D70E10E7-3FAE-4841-9C5B-62EA3354A0C2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5EDE9CED-32BF-4D8E-8342-6B8EE6C4F24A}" type="pres">
      <dgm:prSet presAssocID="{14DADBB9-8557-4B83-B542-9B8ECB7ED177}" presName="node" presStyleLbl="node1" presStyleIdx="3" presStyleCnt="7" custScaleX="256065" custRadScaleRad="109094" custRadScaleInc="-29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EFF47-98D6-481B-9C8D-2056AA0235A6}" type="pres">
      <dgm:prSet presAssocID="{DD557219-145E-48C2-835C-B933AF65B0BE}" presName="sibTrans" presStyleLbl="sibTrans2D1" presStyleIdx="3" presStyleCnt="7"/>
      <dgm:spPr/>
      <dgm:t>
        <a:bodyPr/>
        <a:lstStyle/>
        <a:p>
          <a:endParaRPr lang="ru-RU"/>
        </a:p>
      </dgm:t>
    </dgm:pt>
    <dgm:pt modelId="{FCEC1F80-E1E5-43A6-8297-AFFA4855403E}" type="pres">
      <dgm:prSet presAssocID="{DD557219-145E-48C2-835C-B933AF65B0BE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1E1B28B4-33C6-40FC-A57E-53CCC0BE76A7}" type="pres">
      <dgm:prSet presAssocID="{446232F0-F29A-4FB7-856A-C1D56BEB34E1}" presName="node" presStyleLbl="node1" presStyleIdx="4" presStyleCnt="7" custScaleX="195507" custRadScaleRad="117545" custRadScaleInc="60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D71F8-8539-48F7-A934-187D32B93518}" type="pres">
      <dgm:prSet presAssocID="{BE718EAD-E422-44B6-B11D-9459067067A6}" presName="sibTrans" presStyleLbl="sibTrans2D1" presStyleIdx="4" presStyleCnt="7"/>
      <dgm:spPr/>
      <dgm:t>
        <a:bodyPr/>
        <a:lstStyle/>
        <a:p>
          <a:endParaRPr lang="ru-RU"/>
        </a:p>
      </dgm:t>
    </dgm:pt>
    <dgm:pt modelId="{737721C5-0E96-4902-8B96-C9CB004DA6D6}" type="pres">
      <dgm:prSet presAssocID="{BE718EAD-E422-44B6-B11D-9459067067A6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422D025E-35E9-4468-8B53-CA27A4CA0C72}" type="pres">
      <dgm:prSet presAssocID="{FB577315-01A1-4DE1-B286-BB4E947692A2}" presName="node" presStyleLbl="node1" presStyleIdx="5" presStyleCnt="7" custScaleX="168466" custRadScaleRad="144538" custRadScaleInc="16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AC749-5421-4504-8D55-1D6E93E111BA}" type="pres">
      <dgm:prSet presAssocID="{55A70F59-448B-4439-9E82-A33A01388290}" presName="sibTrans" presStyleLbl="sibTrans2D1" presStyleIdx="5" presStyleCnt="7"/>
      <dgm:spPr/>
      <dgm:t>
        <a:bodyPr/>
        <a:lstStyle/>
        <a:p>
          <a:endParaRPr lang="ru-RU"/>
        </a:p>
      </dgm:t>
    </dgm:pt>
    <dgm:pt modelId="{F95272E4-27A5-4FBA-A42F-95C7F952999E}" type="pres">
      <dgm:prSet presAssocID="{55A70F59-448B-4439-9E82-A33A01388290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66506D1C-E188-4BE4-A4EF-FAF408EEFD5D}" type="pres">
      <dgm:prSet presAssocID="{D1D9EECC-7CC2-47FE-885D-9CE91D384BED}" presName="node" presStyleLbl="node1" presStyleIdx="6" presStyleCnt="7" custScaleX="238122" custRadScaleRad="140745" custRadScaleInc="-49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2A006-8DED-4D53-B23B-BD775FE422F1}" type="pres">
      <dgm:prSet presAssocID="{1396021A-6BDB-4B7F-9CE0-10713BB5A487}" presName="sibTrans" presStyleLbl="sibTrans2D1" presStyleIdx="6" presStyleCnt="7"/>
      <dgm:spPr/>
      <dgm:t>
        <a:bodyPr/>
        <a:lstStyle/>
        <a:p>
          <a:endParaRPr lang="ru-RU"/>
        </a:p>
      </dgm:t>
    </dgm:pt>
    <dgm:pt modelId="{0B00EA40-055D-4175-8C13-B375EC770005}" type="pres">
      <dgm:prSet presAssocID="{1396021A-6BDB-4B7F-9CE0-10713BB5A487}" presName="connectorText" presStyleLbl="sibTrans2D1" presStyleIdx="6" presStyleCnt="7"/>
      <dgm:spPr/>
      <dgm:t>
        <a:bodyPr/>
        <a:lstStyle/>
        <a:p>
          <a:endParaRPr lang="ru-RU"/>
        </a:p>
      </dgm:t>
    </dgm:pt>
  </dgm:ptLst>
  <dgm:cxnLst>
    <dgm:cxn modelId="{0849BFC1-1ACB-4440-8B8D-2F1090F3AD6A}" type="presOf" srcId="{DD557219-145E-48C2-835C-B933AF65B0BE}" destId="{1C6EFF47-98D6-481B-9C8D-2056AA0235A6}" srcOrd="0" destOrd="0" presId="urn:microsoft.com/office/officeart/2005/8/layout/cycle2"/>
    <dgm:cxn modelId="{E8B1903C-4BF4-40B7-9BBC-BB7CA10302D5}" type="presOf" srcId="{BE718EAD-E422-44B6-B11D-9459067067A6}" destId="{737721C5-0E96-4902-8B96-C9CB004DA6D6}" srcOrd="1" destOrd="0" presId="urn:microsoft.com/office/officeart/2005/8/layout/cycle2"/>
    <dgm:cxn modelId="{183B8BC5-3C40-43C1-8641-6348D74645D5}" type="presOf" srcId="{41B2A2CC-5D70-4F90-A540-1EC78B5B74F5}" destId="{967EDF61-0944-4921-A5E0-C6D15C72DAF7}" srcOrd="1" destOrd="0" presId="urn:microsoft.com/office/officeart/2005/8/layout/cycle2"/>
    <dgm:cxn modelId="{E3E1373D-A9A6-4BC3-90F7-0295B543528D}" type="presOf" srcId="{41B2A2CC-5D70-4F90-A540-1EC78B5B74F5}" destId="{31280125-65A6-4A8D-986B-C97B5C1D79EF}" srcOrd="0" destOrd="0" presId="urn:microsoft.com/office/officeart/2005/8/layout/cycle2"/>
    <dgm:cxn modelId="{ACFE5BC4-6228-4E9E-B83D-D919A3D92079}" type="presOf" srcId="{14DADBB9-8557-4B83-B542-9B8ECB7ED177}" destId="{5EDE9CED-32BF-4D8E-8342-6B8EE6C4F24A}" srcOrd="0" destOrd="0" presId="urn:microsoft.com/office/officeart/2005/8/layout/cycle2"/>
    <dgm:cxn modelId="{62422E66-CA40-4214-8444-47109079892B}" type="presOf" srcId="{2D318490-8FC5-4DA3-BB62-952916C0F03B}" destId="{DB648CC0-E74D-4710-AE26-32D85FF4105E}" srcOrd="0" destOrd="0" presId="urn:microsoft.com/office/officeart/2005/8/layout/cycle2"/>
    <dgm:cxn modelId="{5460BD00-A949-4C4E-8803-68706CEB13A2}" type="presOf" srcId="{2D318490-8FC5-4DA3-BB62-952916C0F03B}" destId="{34D6D116-A36F-42EA-87F6-851083BD3776}" srcOrd="1" destOrd="0" presId="urn:microsoft.com/office/officeart/2005/8/layout/cycle2"/>
    <dgm:cxn modelId="{DAF2EA12-2B54-481F-9195-80F3820BF9FD}" srcId="{172BA1E3-B12B-4429-98A0-7B8C5C0532E8}" destId="{B590B6ED-95C7-4E59-82C2-31FD1F6A7B4C}" srcOrd="2" destOrd="0" parTransId="{1DDFB639-2A9F-4F34-BC21-649A891ECF9E}" sibTransId="{D70E10E7-3FAE-4841-9C5B-62EA3354A0C2}"/>
    <dgm:cxn modelId="{7CD33D0A-9BF5-4C71-B09B-54E194F3FA4B}" type="presOf" srcId="{D1D9EECC-7CC2-47FE-885D-9CE91D384BED}" destId="{66506D1C-E188-4BE4-A4EF-FAF408EEFD5D}" srcOrd="0" destOrd="0" presId="urn:microsoft.com/office/officeart/2005/8/layout/cycle2"/>
    <dgm:cxn modelId="{B2C30882-3BD9-4444-9D0C-3F670BE306FA}" type="presOf" srcId="{172BA1E3-B12B-4429-98A0-7B8C5C0532E8}" destId="{92CA5B9F-2540-43B1-B933-9C6E17273797}" srcOrd="0" destOrd="0" presId="urn:microsoft.com/office/officeart/2005/8/layout/cycle2"/>
    <dgm:cxn modelId="{AE793B19-F5E3-4D68-B78D-8DADF4FC8575}" type="presOf" srcId="{DD557219-145E-48C2-835C-B933AF65B0BE}" destId="{FCEC1F80-E1E5-43A6-8297-AFFA4855403E}" srcOrd="1" destOrd="0" presId="urn:microsoft.com/office/officeart/2005/8/layout/cycle2"/>
    <dgm:cxn modelId="{27B9A6DF-7AD1-47E4-91E1-C07F6E7B7D27}" srcId="{172BA1E3-B12B-4429-98A0-7B8C5C0532E8}" destId="{446232F0-F29A-4FB7-856A-C1D56BEB34E1}" srcOrd="4" destOrd="0" parTransId="{F1D2B646-3D13-49B9-B98B-E0CD12076F6E}" sibTransId="{BE718EAD-E422-44B6-B11D-9459067067A6}"/>
    <dgm:cxn modelId="{FF4495D0-2BC2-4DA2-9B09-7ED821A31BD5}" srcId="{172BA1E3-B12B-4429-98A0-7B8C5C0532E8}" destId="{FB577315-01A1-4DE1-B286-BB4E947692A2}" srcOrd="5" destOrd="0" parTransId="{21E8E0EC-7008-4B84-ADEB-C86468C69055}" sibTransId="{55A70F59-448B-4439-9E82-A33A01388290}"/>
    <dgm:cxn modelId="{81263A13-FF8F-4FF8-967E-97870F0369C9}" type="presOf" srcId="{D70E10E7-3FAE-4841-9C5B-62EA3354A0C2}" destId="{EDD23EE6-D88D-4171-A157-367E866421B0}" srcOrd="0" destOrd="0" presId="urn:microsoft.com/office/officeart/2005/8/layout/cycle2"/>
    <dgm:cxn modelId="{7507DFAE-7FA2-4FE4-BE1C-B4283B7A3BA1}" type="presOf" srcId="{D3AED0B6-3BB3-4EA4-A64A-E1E4087BD987}" destId="{3B5A8B67-F1E0-4C1E-B097-FE76D99B49E1}" srcOrd="0" destOrd="0" presId="urn:microsoft.com/office/officeart/2005/8/layout/cycle2"/>
    <dgm:cxn modelId="{DBD05E3A-AF3D-422B-BDCA-0C51F61D38DC}" type="presOf" srcId="{55A70F59-448B-4439-9E82-A33A01388290}" destId="{F95272E4-27A5-4FBA-A42F-95C7F952999E}" srcOrd="1" destOrd="0" presId="urn:microsoft.com/office/officeart/2005/8/layout/cycle2"/>
    <dgm:cxn modelId="{37E2A6AD-826A-4387-9446-A0C237FA9EE6}" type="presOf" srcId="{FB577315-01A1-4DE1-B286-BB4E947692A2}" destId="{422D025E-35E9-4468-8B53-CA27A4CA0C72}" srcOrd="0" destOrd="0" presId="urn:microsoft.com/office/officeart/2005/8/layout/cycle2"/>
    <dgm:cxn modelId="{8AFECB94-B72D-434E-B108-A75787326B13}" srcId="{172BA1E3-B12B-4429-98A0-7B8C5C0532E8}" destId="{C97952FD-9868-42CA-B782-0C21F6D6E879}" srcOrd="0" destOrd="0" parTransId="{B1FEAB7F-22A6-4AC5-ADEC-02A03BC04FAA}" sibTransId="{41B2A2CC-5D70-4F90-A540-1EC78B5B74F5}"/>
    <dgm:cxn modelId="{8B01481B-05EF-4464-A881-6FF3989D5621}" type="presOf" srcId="{55A70F59-448B-4439-9E82-A33A01388290}" destId="{E2CAC749-5421-4504-8D55-1D6E93E111BA}" srcOrd="0" destOrd="0" presId="urn:microsoft.com/office/officeart/2005/8/layout/cycle2"/>
    <dgm:cxn modelId="{51FF4614-1432-43C6-9D80-29F9D1E04BA4}" type="presOf" srcId="{D70E10E7-3FAE-4841-9C5B-62EA3354A0C2}" destId="{B90901B0-801A-4279-B58B-2B0A78322496}" srcOrd="1" destOrd="0" presId="urn:microsoft.com/office/officeart/2005/8/layout/cycle2"/>
    <dgm:cxn modelId="{F8349FFE-E576-4350-998C-EE3A30A35C7F}" type="presOf" srcId="{1396021A-6BDB-4B7F-9CE0-10713BB5A487}" destId="{0B00EA40-055D-4175-8C13-B375EC770005}" srcOrd="1" destOrd="0" presId="urn:microsoft.com/office/officeart/2005/8/layout/cycle2"/>
    <dgm:cxn modelId="{B48EE119-B521-460F-9ECD-A41A47CF19AE}" type="presOf" srcId="{C97952FD-9868-42CA-B782-0C21F6D6E879}" destId="{2C67B3ED-C84B-4A71-B0D4-5D9FE1CB0D39}" srcOrd="0" destOrd="0" presId="urn:microsoft.com/office/officeart/2005/8/layout/cycle2"/>
    <dgm:cxn modelId="{5DA5383C-FD13-4BB5-8BE5-941D73ECEDA3}" type="presOf" srcId="{1396021A-6BDB-4B7F-9CE0-10713BB5A487}" destId="{2532A006-8DED-4D53-B23B-BD775FE422F1}" srcOrd="0" destOrd="0" presId="urn:microsoft.com/office/officeart/2005/8/layout/cycle2"/>
    <dgm:cxn modelId="{98BF4C67-377F-46B8-9C98-216B5A4791DA}" srcId="{172BA1E3-B12B-4429-98A0-7B8C5C0532E8}" destId="{D1D9EECC-7CC2-47FE-885D-9CE91D384BED}" srcOrd="6" destOrd="0" parTransId="{8068E0A0-628B-4296-8BB0-BEFD2598713C}" sibTransId="{1396021A-6BDB-4B7F-9CE0-10713BB5A487}"/>
    <dgm:cxn modelId="{900527A3-FDBD-4C06-A9C6-D7084691A1A9}" type="presOf" srcId="{446232F0-F29A-4FB7-856A-C1D56BEB34E1}" destId="{1E1B28B4-33C6-40FC-A57E-53CCC0BE76A7}" srcOrd="0" destOrd="0" presId="urn:microsoft.com/office/officeart/2005/8/layout/cycle2"/>
    <dgm:cxn modelId="{50816583-B59D-4746-A533-EF27D2FB6BD0}" type="presOf" srcId="{B590B6ED-95C7-4E59-82C2-31FD1F6A7B4C}" destId="{24F353C7-1C55-4B18-9350-A129F17451DA}" srcOrd="0" destOrd="0" presId="urn:microsoft.com/office/officeart/2005/8/layout/cycle2"/>
    <dgm:cxn modelId="{2B98444F-2A3B-4D7C-8EB8-D23A8D663692}" srcId="{172BA1E3-B12B-4429-98A0-7B8C5C0532E8}" destId="{14DADBB9-8557-4B83-B542-9B8ECB7ED177}" srcOrd="3" destOrd="0" parTransId="{B0A21620-7CEE-498D-98D0-0799EB706AB2}" sibTransId="{DD557219-145E-48C2-835C-B933AF65B0BE}"/>
    <dgm:cxn modelId="{DCD531FE-7064-4117-A69A-2A97BEBF06B3}" srcId="{172BA1E3-B12B-4429-98A0-7B8C5C0532E8}" destId="{D3AED0B6-3BB3-4EA4-A64A-E1E4087BD987}" srcOrd="1" destOrd="0" parTransId="{9DE543F4-27A2-4E64-8AC7-0B6447BD1351}" sibTransId="{2D318490-8FC5-4DA3-BB62-952916C0F03B}"/>
    <dgm:cxn modelId="{ED65ED6F-B15E-4E90-BFB9-2B3290D75488}" type="presOf" srcId="{BE718EAD-E422-44B6-B11D-9459067067A6}" destId="{C22D71F8-8539-48F7-A934-187D32B93518}" srcOrd="0" destOrd="0" presId="urn:microsoft.com/office/officeart/2005/8/layout/cycle2"/>
    <dgm:cxn modelId="{4FD18F12-1E09-4F9B-B06E-ED0039304590}" type="presParOf" srcId="{92CA5B9F-2540-43B1-B933-9C6E17273797}" destId="{2C67B3ED-C84B-4A71-B0D4-5D9FE1CB0D39}" srcOrd="0" destOrd="0" presId="urn:microsoft.com/office/officeart/2005/8/layout/cycle2"/>
    <dgm:cxn modelId="{761C3622-B8BC-45C4-B431-DDCEC564EF30}" type="presParOf" srcId="{92CA5B9F-2540-43B1-B933-9C6E17273797}" destId="{31280125-65A6-4A8D-986B-C97B5C1D79EF}" srcOrd="1" destOrd="0" presId="urn:microsoft.com/office/officeart/2005/8/layout/cycle2"/>
    <dgm:cxn modelId="{6422616C-A079-4D5C-A183-2061B8CC7E6F}" type="presParOf" srcId="{31280125-65A6-4A8D-986B-C97B5C1D79EF}" destId="{967EDF61-0944-4921-A5E0-C6D15C72DAF7}" srcOrd="0" destOrd="0" presId="urn:microsoft.com/office/officeart/2005/8/layout/cycle2"/>
    <dgm:cxn modelId="{217AE972-AC20-4412-B652-6AC0BEBE2B7E}" type="presParOf" srcId="{92CA5B9F-2540-43B1-B933-9C6E17273797}" destId="{3B5A8B67-F1E0-4C1E-B097-FE76D99B49E1}" srcOrd="2" destOrd="0" presId="urn:microsoft.com/office/officeart/2005/8/layout/cycle2"/>
    <dgm:cxn modelId="{CF4FBC73-121C-4429-ACAF-170F3EC54753}" type="presParOf" srcId="{92CA5B9F-2540-43B1-B933-9C6E17273797}" destId="{DB648CC0-E74D-4710-AE26-32D85FF4105E}" srcOrd="3" destOrd="0" presId="urn:microsoft.com/office/officeart/2005/8/layout/cycle2"/>
    <dgm:cxn modelId="{6E1979D6-4201-4A82-ABC2-3B65C3B0C5AA}" type="presParOf" srcId="{DB648CC0-E74D-4710-AE26-32D85FF4105E}" destId="{34D6D116-A36F-42EA-87F6-851083BD3776}" srcOrd="0" destOrd="0" presId="urn:microsoft.com/office/officeart/2005/8/layout/cycle2"/>
    <dgm:cxn modelId="{4829AFEA-6CF0-4769-8D97-F65663A7E5AF}" type="presParOf" srcId="{92CA5B9F-2540-43B1-B933-9C6E17273797}" destId="{24F353C7-1C55-4B18-9350-A129F17451DA}" srcOrd="4" destOrd="0" presId="urn:microsoft.com/office/officeart/2005/8/layout/cycle2"/>
    <dgm:cxn modelId="{02226636-477C-49D9-BD01-093D2A683481}" type="presParOf" srcId="{92CA5B9F-2540-43B1-B933-9C6E17273797}" destId="{EDD23EE6-D88D-4171-A157-367E866421B0}" srcOrd="5" destOrd="0" presId="urn:microsoft.com/office/officeart/2005/8/layout/cycle2"/>
    <dgm:cxn modelId="{5645D4B4-1F17-4216-969D-9E439A227209}" type="presParOf" srcId="{EDD23EE6-D88D-4171-A157-367E866421B0}" destId="{B90901B0-801A-4279-B58B-2B0A78322496}" srcOrd="0" destOrd="0" presId="urn:microsoft.com/office/officeart/2005/8/layout/cycle2"/>
    <dgm:cxn modelId="{AC11DF2C-4EF8-4565-AFF1-8304E5AE76E3}" type="presParOf" srcId="{92CA5B9F-2540-43B1-B933-9C6E17273797}" destId="{5EDE9CED-32BF-4D8E-8342-6B8EE6C4F24A}" srcOrd="6" destOrd="0" presId="urn:microsoft.com/office/officeart/2005/8/layout/cycle2"/>
    <dgm:cxn modelId="{0673961D-EB4E-450C-A758-2AA30D701FBE}" type="presParOf" srcId="{92CA5B9F-2540-43B1-B933-9C6E17273797}" destId="{1C6EFF47-98D6-481B-9C8D-2056AA0235A6}" srcOrd="7" destOrd="0" presId="urn:microsoft.com/office/officeart/2005/8/layout/cycle2"/>
    <dgm:cxn modelId="{C03638E1-F327-422A-B6B8-9FC424643322}" type="presParOf" srcId="{1C6EFF47-98D6-481B-9C8D-2056AA0235A6}" destId="{FCEC1F80-E1E5-43A6-8297-AFFA4855403E}" srcOrd="0" destOrd="0" presId="urn:microsoft.com/office/officeart/2005/8/layout/cycle2"/>
    <dgm:cxn modelId="{F7415AED-A216-45CB-AA8E-C137C209EA59}" type="presParOf" srcId="{92CA5B9F-2540-43B1-B933-9C6E17273797}" destId="{1E1B28B4-33C6-40FC-A57E-53CCC0BE76A7}" srcOrd="8" destOrd="0" presId="urn:microsoft.com/office/officeart/2005/8/layout/cycle2"/>
    <dgm:cxn modelId="{9B2AF812-608D-4D64-BCEA-215AEF3B4137}" type="presParOf" srcId="{92CA5B9F-2540-43B1-B933-9C6E17273797}" destId="{C22D71F8-8539-48F7-A934-187D32B93518}" srcOrd="9" destOrd="0" presId="urn:microsoft.com/office/officeart/2005/8/layout/cycle2"/>
    <dgm:cxn modelId="{1AA6EBDD-5DD8-49B7-A67C-D60A9B77881E}" type="presParOf" srcId="{C22D71F8-8539-48F7-A934-187D32B93518}" destId="{737721C5-0E96-4902-8B96-C9CB004DA6D6}" srcOrd="0" destOrd="0" presId="urn:microsoft.com/office/officeart/2005/8/layout/cycle2"/>
    <dgm:cxn modelId="{FFF235EE-70B0-4075-AEE1-00A73349D10C}" type="presParOf" srcId="{92CA5B9F-2540-43B1-B933-9C6E17273797}" destId="{422D025E-35E9-4468-8B53-CA27A4CA0C72}" srcOrd="10" destOrd="0" presId="urn:microsoft.com/office/officeart/2005/8/layout/cycle2"/>
    <dgm:cxn modelId="{311C43F0-E558-4270-A5B0-1E1E4C7CC244}" type="presParOf" srcId="{92CA5B9F-2540-43B1-B933-9C6E17273797}" destId="{E2CAC749-5421-4504-8D55-1D6E93E111BA}" srcOrd="11" destOrd="0" presId="urn:microsoft.com/office/officeart/2005/8/layout/cycle2"/>
    <dgm:cxn modelId="{620CBC45-3D69-4BA7-A446-DB08B22FC9A5}" type="presParOf" srcId="{E2CAC749-5421-4504-8D55-1D6E93E111BA}" destId="{F95272E4-27A5-4FBA-A42F-95C7F952999E}" srcOrd="0" destOrd="0" presId="urn:microsoft.com/office/officeart/2005/8/layout/cycle2"/>
    <dgm:cxn modelId="{E9B63B63-1D63-4579-9C09-0FC593C64B0C}" type="presParOf" srcId="{92CA5B9F-2540-43B1-B933-9C6E17273797}" destId="{66506D1C-E188-4BE4-A4EF-FAF408EEFD5D}" srcOrd="12" destOrd="0" presId="urn:microsoft.com/office/officeart/2005/8/layout/cycle2"/>
    <dgm:cxn modelId="{816D73D2-731E-458F-96E3-D0849E769F5E}" type="presParOf" srcId="{92CA5B9F-2540-43B1-B933-9C6E17273797}" destId="{2532A006-8DED-4D53-B23B-BD775FE422F1}" srcOrd="13" destOrd="0" presId="urn:microsoft.com/office/officeart/2005/8/layout/cycle2"/>
    <dgm:cxn modelId="{13704542-3DF8-48B7-94DD-27C263D30242}" type="presParOf" srcId="{2532A006-8DED-4D53-B23B-BD775FE422F1}" destId="{0B00EA40-055D-4175-8C13-B375EC7700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B235-E102-4F9B-86AE-FBEABDD8E058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902A5-680D-48C5-A886-BC54DF9CDC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8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490E8-E53E-41C8-8825-738B6D9A915D}" type="datetimeFigureOut">
              <a:rPr lang="en-US" smtClean="0"/>
              <a:pPr/>
              <a:t>10/24/2016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C6B62-D305-47F3-90D3-E02633223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6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13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8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838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42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09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88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247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2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27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3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43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42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53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79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63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9000E-44CF-4ABB-B3CF-CDA062EC7059}" type="datetimeFigureOut">
              <a:rPr lang="ru-RU" smtClean="0"/>
              <a:pPr/>
              <a:t>24.10.2016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D57B5B-BB55-4594-8FF8-18DF7743B5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68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721" y="501444"/>
            <a:ext cx="9840918" cy="24482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МФК ЭФ МГУ</a:t>
            </a:r>
            <a:br>
              <a:rPr lang="ru-RU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(направления развития) </a:t>
            </a:r>
            <a:r>
              <a:rPr lang="ru-RU" sz="6700" b="1" dirty="0" smtClean="0"/>
              <a:t/>
            </a:r>
            <a:br>
              <a:rPr lang="ru-RU" sz="6700" b="1" dirty="0" smtClean="0"/>
            </a:br>
            <a:endParaRPr lang="ru-RU" sz="49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8364" y="4419323"/>
            <a:ext cx="10179249" cy="1096899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МАРКОВ А.Р., советник декана ЭФ МГУ, доцент кафедры мировой экономики</a:t>
            </a:r>
          </a:p>
          <a:p>
            <a:r>
              <a:rPr lang="ru-RU" sz="2000" b="1" dirty="0" smtClean="0"/>
              <a:t>ГУДКОВА Т.В., доцент кафедры политической экономии ЭФ МГУ </a:t>
            </a:r>
            <a:endParaRPr lang="ru-RU" sz="2000" b="1" dirty="0"/>
          </a:p>
        </p:txBody>
      </p:sp>
      <p:pic>
        <p:nvPicPr>
          <p:cNvPr id="1026" name="Picture 2" descr="http://www.forumy.ru/econ_msu/img/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55" y="2344994"/>
            <a:ext cx="2783978" cy="2074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834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3961"/>
            <a:ext cx="8596668" cy="943897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КАЧЕСТВЕННЫЕ ПАРАМЕТРЫ МФК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2" y="1120877"/>
            <a:ext cx="9823519" cy="514501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Профиль курсов</a:t>
            </a:r>
          </a:p>
          <a:p>
            <a:pPr lvl="1"/>
            <a:r>
              <a:rPr lang="ru-RU" sz="2000" dirty="0" smtClean="0"/>
              <a:t>1/3 – теоретические, 1/3 – прикладные, 1/3 – бизнес ориентированные (условно)</a:t>
            </a:r>
          </a:p>
          <a:p>
            <a:pPr lvl="1"/>
            <a:r>
              <a:rPr lang="ru-RU" sz="2000" dirty="0" smtClean="0"/>
              <a:t>Популярные  (свыше 200 слушателей) – Как создать бизнес (Хомич), Культурный код нации (</a:t>
            </a:r>
            <a:r>
              <a:rPr lang="ru-RU" sz="2000" dirty="0" err="1" smtClean="0"/>
              <a:t>Аузан</a:t>
            </a:r>
            <a:r>
              <a:rPr lang="ru-RU" sz="2000" dirty="0" smtClean="0"/>
              <a:t>), Малый бизнес (Рубе), Мировое лидерство (</a:t>
            </a:r>
            <a:r>
              <a:rPr lang="ru-RU" sz="2000" dirty="0" err="1" smtClean="0"/>
              <a:t>Розинская</a:t>
            </a:r>
            <a:r>
              <a:rPr lang="ru-RU" sz="2000" dirty="0" smtClean="0"/>
              <a:t> ), Электронный бизнес (</a:t>
            </a:r>
            <a:r>
              <a:rPr lang="ru-RU" sz="2000" dirty="0" err="1" smtClean="0"/>
              <a:t>Лапидус</a:t>
            </a:r>
            <a:r>
              <a:rPr lang="ru-RU" sz="2000" dirty="0" smtClean="0"/>
              <a:t>), Фин.грамотность (</a:t>
            </a:r>
            <a:r>
              <a:rPr lang="ru-RU" sz="2000" dirty="0" err="1" smtClean="0"/>
              <a:t>Трухачев</a:t>
            </a:r>
            <a:r>
              <a:rPr lang="ru-RU" sz="2000" dirty="0" smtClean="0"/>
              <a:t>) 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Преподаватели</a:t>
            </a:r>
          </a:p>
          <a:p>
            <a:pPr lvl="1"/>
            <a:r>
              <a:rPr lang="ru-RU" sz="2000" dirty="0" smtClean="0"/>
              <a:t>Списки лекторов МФК и списки популярных лекторов ЭФ плохо пересекаются – из 36 </a:t>
            </a:r>
            <a:r>
              <a:rPr lang="en-US" sz="2000" dirty="0" smtClean="0"/>
              <a:t>top </a:t>
            </a:r>
            <a:r>
              <a:rPr lang="ru-RU" sz="2000" dirty="0" smtClean="0"/>
              <a:t>лекторов факультета за 2014-15 </a:t>
            </a:r>
            <a:r>
              <a:rPr lang="ru-RU" sz="2000" dirty="0" err="1" smtClean="0"/>
              <a:t>гг</a:t>
            </a:r>
            <a:r>
              <a:rPr lang="ru-RU" sz="2000" dirty="0" smtClean="0"/>
              <a:t> курсы МФК читали только 5 преподавателей. 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 преподавателей</a:t>
            </a:r>
          </a:p>
          <a:p>
            <a:pPr lvl="1"/>
            <a:r>
              <a:rPr lang="ru-RU" sz="2000" dirty="0" smtClean="0"/>
              <a:t>Лекционная Нагрузка МФК важна для профессоров факультета и для кафедр, где есть дефицит нагрузки по учебному плану ф-та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29784"/>
            <a:ext cx="9572795" cy="776345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ПРОЦЕДУРА ОТБОРА КУРСОВ МФК ЭФ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3812" y="1111205"/>
            <a:ext cx="8596668" cy="518635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Открытого конкурса с фильтром</a:t>
            </a:r>
          </a:p>
          <a:p>
            <a:pPr lvl="1"/>
            <a:r>
              <a:rPr lang="ru-RU" sz="2000" dirty="0" smtClean="0"/>
              <a:t>Нет предварительной ориентации кафедр и преподавателей </a:t>
            </a:r>
          </a:p>
          <a:p>
            <a:pPr lvl="1"/>
            <a:r>
              <a:rPr lang="ru-RU" sz="2000" dirty="0" smtClean="0"/>
              <a:t>Сбор заявок в последний момент («снег на голову»)</a:t>
            </a:r>
          </a:p>
          <a:p>
            <a:pPr lvl="1"/>
            <a:r>
              <a:rPr lang="ru-RU" sz="2000" dirty="0" smtClean="0"/>
              <a:t>Фильтр УМК -  общий критерий качества + решение декана</a:t>
            </a:r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Откуда приходят заявки на чтение курсов </a:t>
            </a:r>
          </a:p>
          <a:p>
            <a:pPr lvl="1"/>
            <a:r>
              <a:rPr lang="ru-RU" sz="2000" dirty="0" smtClean="0"/>
              <a:t>За 6 семестров подана 101 заявка, одобрено – 57</a:t>
            </a:r>
          </a:p>
          <a:p>
            <a:pPr lvl="1"/>
            <a:r>
              <a:rPr lang="ru-RU" sz="2000" dirty="0" smtClean="0"/>
              <a:t>46 заявок – п.эк, по 7-</a:t>
            </a:r>
            <a:r>
              <a:rPr lang="en-US" sz="2000" dirty="0" smtClean="0"/>
              <a:t> </a:t>
            </a:r>
            <a:r>
              <a:rPr lang="ru-RU" sz="2000" dirty="0" smtClean="0"/>
              <a:t>8 </a:t>
            </a:r>
            <a:r>
              <a:rPr lang="ru-RU" sz="2000" dirty="0" err="1" smtClean="0"/>
              <a:t>инх</a:t>
            </a:r>
            <a:r>
              <a:rPr lang="ru-RU" sz="2000" dirty="0" smtClean="0"/>
              <a:t>, </a:t>
            </a:r>
            <a:r>
              <a:rPr lang="ru-RU" sz="2000" dirty="0" err="1" smtClean="0"/>
              <a:t>институц</a:t>
            </a:r>
            <a:r>
              <a:rPr lang="ru-RU" sz="2000" dirty="0" smtClean="0"/>
              <a:t>., </a:t>
            </a:r>
            <a:r>
              <a:rPr lang="ru-RU" sz="2000" dirty="0" err="1" smtClean="0"/>
              <a:t>природоп</a:t>
            </a:r>
            <a:r>
              <a:rPr lang="ru-RU" sz="2000" dirty="0" smtClean="0"/>
              <a:t>., управления. </a:t>
            </a:r>
          </a:p>
          <a:p>
            <a:pPr lvl="1"/>
            <a:r>
              <a:rPr lang="ru-RU" sz="2000" dirty="0" smtClean="0"/>
              <a:t>По кафедре П/Экономии отклоняются 61 % курсов, и 29% по всем другим </a:t>
            </a:r>
          </a:p>
          <a:p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Главная проблема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качество предложения, а не качество фильтра. </a:t>
            </a:r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9784"/>
            <a:ext cx="10059492" cy="899409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ПЕДАГОГИЧЕСКИЕ ИННОВАЦИИ МФК ЭФ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69233"/>
            <a:ext cx="9201184" cy="48721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Возможные инновации МФК</a:t>
            </a:r>
          </a:p>
          <a:p>
            <a:pPr lvl="1"/>
            <a:r>
              <a:rPr lang="ru-RU" sz="2400" dirty="0" smtClean="0"/>
              <a:t>Приглашение лекторов - практиков</a:t>
            </a:r>
          </a:p>
          <a:p>
            <a:pPr lvl="1"/>
            <a:r>
              <a:rPr lang="ru-RU" sz="2400" dirty="0" smtClean="0"/>
              <a:t>Междисциплинарные курсы</a:t>
            </a:r>
          </a:p>
          <a:p>
            <a:pPr lvl="1"/>
            <a:r>
              <a:rPr lang="ru-RU" sz="2400" dirty="0" smtClean="0"/>
              <a:t>Он – </a:t>
            </a:r>
            <a:r>
              <a:rPr lang="ru-RU" sz="2400" dirty="0" err="1" smtClean="0"/>
              <a:t>лайн</a:t>
            </a:r>
            <a:r>
              <a:rPr lang="ru-RU" sz="2400" dirty="0" smtClean="0"/>
              <a:t> курсы</a:t>
            </a:r>
          </a:p>
          <a:p>
            <a:endParaRPr lang="ru-RU" sz="2400" b="1" u="sng" dirty="0" smtClean="0"/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-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лайн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курсы</a:t>
            </a:r>
          </a:p>
          <a:p>
            <a:pPr lvl="1"/>
            <a:r>
              <a:rPr lang="ru-RU" sz="2400" b="1" i="1" dirty="0" smtClean="0"/>
              <a:t>В МГУ 10 </a:t>
            </a:r>
            <a:r>
              <a:rPr lang="ru-RU" sz="2400" b="1" i="1" dirty="0" err="1" smtClean="0"/>
              <a:t>он-лайн</a:t>
            </a:r>
            <a:r>
              <a:rPr lang="ru-RU" sz="2400" b="1" i="1" dirty="0" smtClean="0"/>
              <a:t> курсов 2016 г захватили 25% (!!) слушателей</a:t>
            </a:r>
          </a:p>
          <a:p>
            <a:pPr lvl="1"/>
            <a:r>
              <a:rPr lang="ru-RU" sz="2400" b="1" i="1" u="sng" dirty="0" smtClean="0">
                <a:solidFill>
                  <a:srgbClr val="C00000"/>
                </a:solidFill>
              </a:rPr>
              <a:t>На ЭФ нет ни одного курса он - </a:t>
            </a:r>
            <a:r>
              <a:rPr lang="ru-RU" sz="2400" b="1" i="1" u="sng" dirty="0" err="1" smtClean="0">
                <a:solidFill>
                  <a:srgbClr val="C00000"/>
                </a:solidFill>
              </a:rPr>
              <a:t>лайн</a:t>
            </a:r>
            <a:r>
              <a:rPr lang="ru-RU" sz="2400" b="1" i="1" u="sng" dirty="0" smtClean="0">
                <a:solidFill>
                  <a:srgbClr val="C00000"/>
                </a:solidFill>
              </a:rPr>
              <a:t>, это одна из причин потери доли рынка</a:t>
            </a:r>
          </a:p>
          <a:p>
            <a:endParaRPr lang="ru-RU" b="1" u="sng" dirty="0" smtClean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307928"/>
              </p:ext>
            </p:extLst>
          </p:nvPr>
        </p:nvGraphicFramePr>
        <p:xfrm>
          <a:off x="5925787" y="961901"/>
          <a:ext cx="5106974" cy="3230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1700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675" y="609600"/>
            <a:ext cx="10253273" cy="87442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5. ОБРАТНАЯ СВЯЗЬ СО СТУДЕНТАМИ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74839"/>
            <a:ext cx="8596668" cy="4566523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Систематическая Обратная связь со слушателями МФК ЭФ отсутствует</a:t>
            </a: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Предлагается ввести анкетирование силами ЭФ по итогам каждого курса</a:t>
            </a:r>
          </a:p>
          <a:p>
            <a:pPr lvl="1"/>
            <a:r>
              <a:rPr lang="ru-RU" sz="2400" dirty="0" smtClean="0"/>
              <a:t>Особая анкета отличная от используемой на ЭФ</a:t>
            </a:r>
          </a:p>
          <a:p>
            <a:pPr lvl="1"/>
            <a:r>
              <a:rPr lang="ru-RU" sz="2400" dirty="0" smtClean="0"/>
              <a:t>Оценка качества материала, лектора, интереса к экономике, перспектив обучения в магистратуре</a:t>
            </a:r>
          </a:p>
          <a:p>
            <a:pPr marL="342900" lvl="1" indent="-342900"/>
            <a:endParaRPr lang="ru-RU" sz="2400" dirty="0" smtClean="0"/>
          </a:p>
          <a:p>
            <a:pPr marL="342900" lvl="1" indent="-34290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Регулярно собирать информацию деканатов, центра экономики для гуманитарных и естественных факультетов, «Экономический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коллайдер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.</a:t>
            </a:r>
          </a:p>
        </p:txBody>
      </p:sp>
    </p:spTree>
    <p:extLst>
      <p:ext uri="{BB962C8B-B14F-4D97-AF65-F5344CB8AC3E}">
        <p14:creationId xmlns:p14="http://schemas.microsoft.com/office/powerpoint/2010/main" val="2942641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8710"/>
            <a:ext cx="9676034" cy="811161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6. РЕКЛАМНАЯ СТРАТЕГИЯ и МАРКЕТИНГ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179871"/>
            <a:ext cx="9123891" cy="536380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Курсы ЭФ систематически на рынок МФК не продвигаются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ru-RU" sz="2400" dirty="0" smtClean="0"/>
              <a:t>Используются только общий сайт объявлений  МФК МГУ с краткими и формальными аннотациями</a:t>
            </a:r>
          </a:p>
          <a:p>
            <a:pPr lvl="1"/>
            <a:r>
              <a:rPr lang="ru-RU" sz="2400" dirty="0" smtClean="0"/>
              <a:t>«сарафанное радио» </a:t>
            </a:r>
          </a:p>
          <a:p>
            <a:endParaRPr lang="ru-RU" sz="2400" b="1" dirty="0" smtClean="0"/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Курсы МФК ряда других факультетов активно используют возможности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сетей в продвижении </a:t>
            </a:r>
          </a:p>
          <a:p>
            <a:pPr lvl="1"/>
            <a:r>
              <a:rPr lang="ru-RU" sz="2400" dirty="0" smtClean="0"/>
              <a:t>(см. приложение примеры сайтов факультетов и страничек курсов в </a:t>
            </a:r>
            <a:r>
              <a:rPr lang="ru-RU" sz="2400" dirty="0" err="1" smtClean="0"/>
              <a:t>соц</a:t>
            </a:r>
            <a:r>
              <a:rPr lang="en-US" sz="2400" dirty="0"/>
              <a:t>.</a:t>
            </a:r>
            <a:r>
              <a:rPr lang="ru-RU" sz="2400" dirty="0" smtClean="0"/>
              <a:t> рекламе)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Предлагается разрабатывать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размещать рекламный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контент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сайте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факультета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на других ресурсах</a:t>
            </a:r>
          </a:p>
          <a:p>
            <a:pPr marL="457200" lvl="1" indent="0">
              <a:buNone/>
            </a:pPr>
            <a:endParaRPr lang="ru-RU" sz="2400" dirty="0" smtClean="0"/>
          </a:p>
          <a:p>
            <a:endParaRPr lang="ru-RU" sz="2000" b="1" u="sng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347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39214"/>
            <a:ext cx="9823519" cy="914399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УПРАВЛЕНИЕ  МФК ЭФ - АЛЬТЕРНАТИВЫ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334126"/>
            <a:ext cx="4185623" cy="824458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 1. Традиционно – административное 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5745" y="2338466"/>
            <a:ext cx="4185623" cy="4032353"/>
          </a:xfrm>
        </p:spPr>
        <p:txBody>
          <a:bodyPr>
            <a:normAutofit/>
          </a:bodyPr>
          <a:lstStyle/>
          <a:p>
            <a:r>
              <a:rPr lang="ru-RU" sz="1700" dirty="0" smtClean="0"/>
              <a:t>Специальные задачи ЭФ для МФК не ставятся</a:t>
            </a:r>
          </a:p>
          <a:p>
            <a:r>
              <a:rPr lang="ru-RU" sz="1700" dirty="0" smtClean="0"/>
              <a:t>МФК управляется как сегодня по  указаниям ректората</a:t>
            </a:r>
          </a:p>
          <a:p>
            <a:r>
              <a:rPr lang="ru-RU" sz="1700" dirty="0" smtClean="0"/>
              <a:t>На рынке МФК конкурируют отдельные преподаватели ЭФ</a:t>
            </a:r>
          </a:p>
          <a:p>
            <a:r>
              <a:rPr lang="ru-RU" sz="1700" dirty="0" smtClean="0"/>
              <a:t>Вводится анкетирование МФК, как часть общего пула оценки.</a:t>
            </a:r>
          </a:p>
          <a:p>
            <a:r>
              <a:rPr lang="ru-RU" sz="1700" dirty="0" smtClean="0"/>
              <a:t>Уточняется регламент отбора, но без Целевого заказа</a:t>
            </a:r>
          </a:p>
          <a:p>
            <a:r>
              <a:rPr lang="ru-RU" sz="1700" dirty="0" smtClean="0"/>
              <a:t>Результат: маргинальные улучшения без изменения тренда</a:t>
            </a:r>
            <a:endParaRPr lang="en-US" sz="17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334125"/>
            <a:ext cx="4185618" cy="839449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Вариант2. Проектно - Стратегическое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3132" y="2368204"/>
            <a:ext cx="5029010" cy="4002373"/>
          </a:xfrm>
        </p:spPr>
        <p:txBody>
          <a:bodyPr>
            <a:noAutofit/>
          </a:bodyPr>
          <a:lstStyle/>
          <a:p>
            <a:r>
              <a:rPr lang="ru-RU" sz="1600" dirty="0" smtClean="0"/>
              <a:t>Утверждаются стратегические цели МФК ЭФ</a:t>
            </a:r>
          </a:p>
          <a:p>
            <a:r>
              <a:rPr lang="ru-RU" sz="1600" u="sng" dirty="0" smtClean="0">
                <a:solidFill>
                  <a:srgbClr val="FF0000"/>
                </a:solidFill>
              </a:rPr>
              <a:t>МФК управляются как проект ЭФ с </a:t>
            </a:r>
            <a:r>
              <a:rPr lang="en-US" sz="1600" u="sng" dirty="0" smtClean="0">
                <a:solidFill>
                  <a:srgbClr val="FF0000"/>
                </a:solidFill>
              </a:rPr>
              <a:t>KPI</a:t>
            </a:r>
            <a:r>
              <a:rPr lang="ru-RU" sz="1600" u="sng" dirty="0" smtClean="0">
                <a:solidFill>
                  <a:srgbClr val="FF0000"/>
                </a:solidFill>
              </a:rPr>
              <a:t> и ресурсами для достижения</a:t>
            </a:r>
          </a:p>
          <a:p>
            <a:r>
              <a:rPr lang="ru-RU" sz="1600" dirty="0" smtClean="0"/>
              <a:t>Факультет выходит на рынок МФК как фирма с единым брендом. Разграничиваются задачи с Центром экономик для </a:t>
            </a:r>
            <a:r>
              <a:rPr lang="ru-RU" sz="1600" dirty="0" err="1" smtClean="0"/>
              <a:t>гум</a:t>
            </a:r>
            <a:r>
              <a:rPr lang="ru-RU" sz="1600" dirty="0" smtClean="0"/>
              <a:t> и ест </a:t>
            </a:r>
            <a:r>
              <a:rPr lang="ru-RU" sz="1600" dirty="0" err="1" smtClean="0"/>
              <a:t>фак-тов</a:t>
            </a:r>
            <a:endParaRPr lang="ru-RU" sz="1600" dirty="0" smtClean="0"/>
          </a:p>
          <a:p>
            <a:r>
              <a:rPr lang="ru-RU" sz="1600" dirty="0" smtClean="0"/>
              <a:t>Анализ и мониторинг спроса, целевой заказ на отдельные курсы </a:t>
            </a:r>
          </a:p>
          <a:p>
            <a:r>
              <a:rPr lang="ru-RU" sz="1600" dirty="0" smtClean="0"/>
              <a:t>Целевые усилия по качеству предложения (</a:t>
            </a:r>
            <a:r>
              <a:rPr lang="ru-RU" sz="1600" dirty="0" err="1" smtClean="0"/>
              <a:t>п</a:t>
            </a:r>
            <a:r>
              <a:rPr lang="ru-RU" sz="1600" dirty="0" smtClean="0"/>
              <a:t> 2), </a:t>
            </a:r>
            <a:r>
              <a:rPr lang="ru-RU" sz="1600" dirty="0" smtClean="0">
                <a:solidFill>
                  <a:srgbClr val="FF0000"/>
                </a:solidFill>
              </a:rPr>
              <a:t>рекламе</a:t>
            </a:r>
            <a:r>
              <a:rPr lang="ru-RU" sz="1600" dirty="0" smtClean="0"/>
              <a:t> (</a:t>
            </a:r>
            <a:r>
              <a:rPr lang="ru-RU" sz="1600" dirty="0" err="1" smtClean="0"/>
              <a:t>п</a:t>
            </a:r>
            <a:r>
              <a:rPr lang="ru-RU" sz="1600" dirty="0" smtClean="0"/>
              <a:t> 5) и </a:t>
            </a:r>
            <a:r>
              <a:rPr lang="ru-RU" sz="1600" dirty="0" err="1" smtClean="0">
                <a:solidFill>
                  <a:srgbClr val="FF0000"/>
                </a:solidFill>
              </a:rPr>
              <a:t>он-лайн</a:t>
            </a:r>
            <a:r>
              <a:rPr lang="ru-RU" sz="1600" dirty="0" smtClean="0">
                <a:solidFill>
                  <a:srgbClr val="FF0000"/>
                </a:solidFill>
              </a:rPr>
              <a:t> курсам</a:t>
            </a:r>
            <a:r>
              <a:rPr lang="ru-RU" sz="1600" dirty="0" smtClean="0"/>
              <a:t> </a:t>
            </a:r>
          </a:p>
          <a:p>
            <a:r>
              <a:rPr lang="ru-RU" sz="1600" dirty="0" smtClean="0"/>
              <a:t>Результат: улучшение имиджа и возможно рост конкурса в магистратуру </a:t>
            </a:r>
            <a:endParaRPr lang="en-US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6748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ВЫВОДЫ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401097"/>
            <a:ext cx="9661285" cy="4911213"/>
          </a:xfrm>
        </p:spPr>
        <p:txBody>
          <a:bodyPr>
            <a:normAutofit/>
          </a:bodyPr>
          <a:lstStyle/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ПОЛОЖЕНИЕ об МФК ЭФ</a:t>
            </a:r>
            <a:r>
              <a:rPr lang="ru-RU" sz="2000" dirty="0" smtClean="0"/>
              <a:t> – новый документ</a:t>
            </a:r>
            <a:r>
              <a:rPr lang="en-US" sz="2000" dirty="0" smtClean="0"/>
              <a:t> </a:t>
            </a:r>
            <a:r>
              <a:rPr lang="ru-RU" sz="2000" dirty="0" smtClean="0"/>
              <a:t>со специфическими целями ЭФ</a:t>
            </a:r>
          </a:p>
          <a:p>
            <a:pPr lvl="1"/>
            <a:r>
              <a:rPr lang="ru-RU" dirty="0" smtClean="0"/>
              <a:t>Позиционирование факультета в МГУ</a:t>
            </a:r>
          </a:p>
          <a:p>
            <a:pPr lvl="1"/>
            <a:r>
              <a:rPr lang="ru-RU" dirty="0" smtClean="0"/>
              <a:t>Продвижение магистратуры</a:t>
            </a:r>
          </a:p>
          <a:p>
            <a:pPr lvl="1"/>
            <a:r>
              <a:rPr lang="ru-RU" dirty="0" smtClean="0"/>
              <a:t>Гуманитарное образование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</a:t>
            </a:r>
            <a:r>
              <a:rPr lang="ru-RU" sz="2000" dirty="0" smtClean="0"/>
              <a:t>  - селективность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ОТБОР -</a:t>
            </a:r>
            <a:r>
              <a:rPr lang="ru-RU" sz="2000" dirty="0" smtClean="0"/>
              <a:t>  (а) открытый конкурс как основа, (б) целевой заказ на 2-3 курса в семестр для позиционирования факультета и магистратуры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ОН-ЛАЙН курсы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РЕКЛАМА и ПОЗИЦИОНИРОВАНИЕ</a:t>
            </a:r>
            <a:r>
              <a:rPr lang="ru-RU" sz="2000" dirty="0" smtClean="0"/>
              <a:t>-  (а) размещение МФК </a:t>
            </a:r>
            <a:r>
              <a:rPr lang="ru-RU" sz="2000" dirty="0" err="1" smtClean="0"/>
              <a:t>контент</a:t>
            </a:r>
            <a:r>
              <a:rPr lang="ru-RU" sz="2000" dirty="0" smtClean="0"/>
              <a:t> на сайте факультета, другие методы; (б) оценивается результативность 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ОБРАТНАЯ СВЯЗЬ СО СТУДЕНТАМИ</a:t>
            </a:r>
            <a:r>
              <a:rPr lang="ru-RU" sz="2000" dirty="0" smtClean="0"/>
              <a:t> – изучение спроса и анкетирование</a:t>
            </a:r>
          </a:p>
          <a:p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</a:t>
            </a:r>
            <a:r>
              <a:rPr lang="ru-RU" sz="2000" dirty="0" smtClean="0"/>
              <a:t> – элементы проектно-стратегического подхода </a:t>
            </a:r>
          </a:p>
          <a:p>
            <a:endParaRPr lang="ru-RU" dirty="0" smtClean="0"/>
          </a:p>
          <a:p>
            <a:endParaRPr lang="en-US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1497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</a:t>
            </a:r>
            <a:endParaRPr lang="en-US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14007"/>
            <a:ext cx="8596668" cy="4766872"/>
          </a:xfrm>
        </p:spPr>
        <p:txBody>
          <a:bodyPr>
            <a:norm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Масштабы</a:t>
            </a:r>
          </a:p>
          <a:p>
            <a:pPr lvl="1"/>
            <a:r>
              <a:rPr lang="ru-RU" sz="2000" dirty="0" smtClean="0"/>
              <a:t>от 10 до 15 курсов МФК в семестр, от  2000 до 1200 слушателей 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Качество</a:t>
            </a:r>
          </a:p>
          <a:p>
            <a:pPr lvl="1"/>
            <a:r>
              <a:rPr lang="ru-RU" sz="2000" dirty="0" smtClean="0"/>
              <a:t>Оценка затруднительна – анкетирование или других объективных форм оценки не применяется.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зоны обозначенные членами совета по развитию</a:t>
            </a:r>
          </a:p>
          <a:p>
            <a:pPr lvl="1"/>
            <a:r>
              <a:rPr lang="ru-RU" sz="2000" dirty="0" smtClean="0"/>
              <a:t>У МФК нет понятной структуры </a:t>
            </a:r>
            <a:r>
              <a:rPr lang="ru-RU" sz="2000" dirty="0" err="1" smtClean="0"/>
              <a:t>целеполагания</a:t>
            </a:r>
            <a:r>
              <a:rPr lang="ru-RU" sz="2000" dirty="0" smtClean="0"/>
              <a:t> и управления    </a:t>
            </a:r>
          </a:p>
          <a:p>
            <a:pPr lvl="1"/>
            <a:r>
              <a:rPr lang="ru-RU" sz="2000" dirty="0" smtClean="0"/>
              <a:t>МФК не представляет ЭФ как центр современного научного знания, есть </a:t>
            </a:r>
            <a:r>
              <a:rPr lang="ru-RU" sz="2000" dirty="0" err="1" smtClean="0"/>
              <a:t>имиджевые</a:t>
            </a:r>
            <a:r>
              <a:rPr lang="ru-RU" sz="2000" dirty="0" smtClean="0"/>
              <a:t> риски</a:t>
            </a:r>
          </a:p>
          <a:p>
            <a:pPr lvl="1"/>
            <a:r>
              <a:rPr lang="ru-RU" sz="2000" dirty="0" smtClean="0"/>
              <a:t> МФК ЭФ плохо продвигает факультетскую магистратуру</a:t>
            </a:r>
          </a:p>
          <a:p>
            <a:pPr lvl="1"/>
            <a:r>
              <a:rPr lang="ru-RU" sz="2000" dirty="0" smtClean="0"/>
              <a:t>Среди лекторов МФК мало лучших преподавателей факультета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59764"/>
            <a:ext cx="9485997" cy="140907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ПОЗИЦИЯ ЭФ на УНИВЕРСИТЕТСКОМ РЫНКЕ МФК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634" y="1563329"/>
            <a:ext cx="9737766" cy="515810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b="1" u="sng" dirty="0" smtClean="0"/>
          </a:p>
          <a:p>
            <a:endParaRPr lang="ru-RU" sz="1600" b="1" u="sng" dirty="0" smtClean="0"/>
          </a:p>
          <a:p>
            <a:endParaRPr lang="ru-RU" sz="1600" b="1" u="sng" dirty="0"/>
          </a:p>
          <a:p>
            <a:endParaRPr lang="ru-RU" sz="1600" b="1" u="sng" dirty="0" smtClean="0"/>
          </a:p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при росте числа курсов </a:t>
            </a: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теряет долю рынк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(с 15% общего числа слушателей в 2013году до 11% в 2016); снизилось среднее число записавшихся на один  курс (упало с 200 до 83 слушателей  за 3 года)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0" y="1768838"/>
          <a:ext cx="4809506" cy="370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02202"/>
              </p:ext>
            </p:extLst>
          </p:nvPr>
        </p:nvGraphicFramePr>
        <p:xfrm>
          <a:off x="4403797" y="1768838"/>
          <a:ext cx="5664530" cy="3871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382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14793"/>
            <a:ext cx="8596668" cy="884420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СЛУШАТЕЛИ МФК ЭФ – КТО ОНИ?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73770"/>
            <a:ext cx="8596668" cy="4895165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5478666"/>
              </p:ext>
            </p:extLst>
          </p:nvPr>
        </p:nvGraphicFramePr>
        <p:xfrm>
          <a:off x="191729" y="1565542"/>
          <a:ext cx="5781368" cy="3057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629930"/>
              </p:ext>
            </p:extLst>
          </p:nvPr>
        </p:nvGraphicFramePr>
        <p:xfrm>
          <a:off x="5721925" y="1455409"/>
          <a:ext cx="5334002" cy="4672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34592"/>
              </p:ext>
            </p:extLst>
          </p:nvPr>
        </p:nvGraphicFramePr>
        <p:xfrm>
          <a:off x="463138" y="4524498"/>
          <a:ext cx="5237017" cy="2161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747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19726"/>
            <a:ext cx="9513801" cy="95187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СЛУШАТЕЛИ МФК ЭФ – КТО ОНИ? (2)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579" y="1371601"/>
            <a:ext cx="8596668" cy="474849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Небольшое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доминирование гуманитарных факультетов</a:t>
            </a:r>
            <a:r>
              <a:rPr lang="ru-RU" sz="2400" dirty="0" smtClean="0"/>
              <a:t> – от 58 до 67% слушателей МФК ЭФ приходят с этих факультетов </a:t>
            </a:r>
          </a:p>
          <a:p>
            <a:pPr marL="800100" lvl="3" indent="-342900">
              <a:buNone/>
            </a:pPr>
            <a:endParaRPr lang="ru-RU" sz="2400" dirty="0" smtClean="0"/>
          </a:p>
          <a:p>
            <a:pPr marL="342900" lvl="2" indent="-34290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Самые большие контингенты</a:t>
            </a:r>
            <a:r>
              <a:rPr lang="ru-RU" sz="2400" dirty="0" smtClean="0"/>
              <a:t>: </a:t>
            </a:r>
            <a:r>
              <a:rPr lang="ru-RU" sz="2400" dirty="0" err="1" smtClean="0"/>
              <a:t>мех-мат</a:t>
            </a:r>
            <a:r>
              <a:rPr lang="ru-RU" sz="2400" dirty="0" smtClean="0"/>
              <a:t> (169), Юридический  (128), ФГУП (98), физический(90), </a:t>
            </a:r>
            <a:r>
              <a:rPr lang="ru-RU" sz="2400" dirty="0" err="1" smtClean="0"/>
              <a:t>ВМиК</a:t>
            </a:r>
            <a:r>
              <a:rPr lang="ru-RU" sz="2400" dirty="0" smtClean="0"/>
              <a:t> (85) (данные 2016г) </a:t>
            </a:r>
            <a:endParaRPr lang="ru-RU" sz="2400" i="1" dirty="0" smtClean="0"/>
          </a:p>
          <a:p>
            <a:pPr marL="800100" lvl="3" indent="-342900"/>
            <a:r>
              <a:rPr lang="ru-RU" sz="2400" i="1" dirty="0" smtClean="0"/>
              <a:t>НО!! – статистический «шум»  </a:t>
            </a:r>
          </a:p>
          <a:p>
            <a:endParaRPr lang="ru-RU" sz="2400" dirty="0" smtClean="0"/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интересует студентов </a:t>
            </a:r>
            <a:r>
              <a:rPr lang="ru-RU" sz="2400" dirty="0" smtClean="0"/>
              <a:t>(по материалам </a:t>
            </a:r>
            <a:r>
              <a:rPr lang="ru-RU" sz="2400" dirty="0" err="1" smtClean="0"/>
              <a:t>соц</a:t>
            </a:r>
            <a:r>
              <a:rPr lang="ru-RU" sz="2400" dirty="0" smtClean="0"/>
              <a:t> сетей)</a:t>
            </a:r>
          </a:p>
          <a:p>
            <a:pPr lvl="2"/>
            <a:r>
              <a:rPr lang="ru-RU" sz="2400" dirty="0" smtClean="0"/>
              <a:t>Привлекательность названия («</a:t>
            </a:r>
            <a:r>
              <a:rPr lang="ru-RU" sz="2400" dirty="0" err="1" smtClean="0"/>
              <a:t>попсовые</a:t>
            </a:r>
            <a:r>
              <a:rPr lang="ru-RU" sz="2400" dirty="0" smtClean="0"/>
              <a:t>» курсы)</a:t>
            </a:r>
          </a:p>
          <a:p>
            <a:pPr lvl="2"/>
            <a:r>
              <a:rPr lang="ru-RU" sz="2400" dirty="0" smtClean="0"/>
              <a:t>Облегченная форма сдачи зачета </a:t>
            </a:r>
          </a:p>
          <a:p>
            <a:pPr lvl="2"/>
            <a:r>
              <a:rPr lang="ru-RU" sz="2400" dirty="0" smtClean="0"/>
              <a:t>Интересные курсы серьезного содержания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9289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4715"/>
            <a:ext cx="8596668" cy="1184223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Позиции ЭФ на Университетском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ынке МФК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843791"/>
            <a:ext cx="8916371" cy="419757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Тревожит ли нас снижение рыночной доли ЭФ? </a:t>
            </a:r>
          </a:p>
          <a:p>
            <a:r>
              <a:rPr lang="ru-RU" sz="2800" dirty="0" smtClean="0"/>
              <a:t>Должна ли быть доля рынка, на которую мы хотим ориентироваться?  </a:t>
            </a:r>
          </a:p>
          <a:p>
            <a:r>
              <a:rPr lang="ru-RU" sz="2800" dirty="0" smtClean="0"/>
              <a:t>Какой сегмент рынка является для нас наиболее важным-</a:t>
            </a:r>
          </a:p>
          <a:p>
            <a:pPr lvl="1"/>
            <a:r>
              <a:rPr lang="ru-RU" sz="2800" dirty="0" smtClean="0"/>
              <a:t>Бакалавры или магистры ?</a:t>
            </a:r>
          </a:p>
          <a:p>
            <a:pPr lvl="1"/>
            <a:r>
              <a:rPr lang="ru-RU" sz="2800" dirty="0" smtClean="0"/>
              <a:t>Слушатели гуманитарных или естественных факультетов 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219" y="300841"/>
            <a:ext cx="10338619" cy="889416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РАЗВИТИЯ МФК ЭФ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426948"/>
              </p:ext>
            </p:extLst>
          </p:nvPr>
        </p:nvGraphicFramePr>
        <p:xfrm>
          <a:off x="269822" y="1190257"/>
          <a:ext cx="9788577" cy="5358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6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711" y="339214"/>
            <a:ext cx="10205884" cy="899651"/>
          </a:xfrm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ЦЕЛИ МФК ЭФ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1224116"/>
            <a:ext cx="9291125" cy="52666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Формальная Цель </a:t>
            </a:r>
            <a:r>
              <a:rPr lang="ru-RU" sz="2200" u="sng" dirty="0" smtClean="0"/>
              <a:t>(</a:t>
            </a:r>
            <a:r>
              <a:rPr lang="ru-RU" sz="2200" dirty="0" smtClean="0"/>
              <a:t>из Регламента) - </a:t>
            </a:r>
            <a:r>
              <a:rPr lang="ru-RU" sz="2000" dirty="0" smtClean="0"/>
              <a:t>«Повышение качества реализации основных образовательных программ, межфакультетской интеграции и создание благоприятных условий для освоения студентами дисциплин других факультетов</a:t>
            </a:r>
            <a:r>
              <a:rPr lang="ru-RU" sz="2200" dirty="0" smtClean="0"/>
              <a:t>»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Предложения по формулировке цели</a:t>
            </a:r>
          </a:p>
          <a:p>
            <a:pPr lvl="2"/>
            <a:r>
              <a:rPr lang="ru-RU" sz="2000" dirty="0" smtClean="0"/>
              <a:t>Позиционирование  ЭФ факультета в МГУ, улучшение имиджа</a:t>
            </a:r>
          </a:p>
          <a:p>
            <a:pPr lvl="2"/>
            <a:r>
              <a:rPr lang="ru-RU" sz="2000" dirty="0" smtClean="0"/>
              <a:t>Стимулирование конкурса в магистратуру </a:t>
            </a:r>
          </a:p>
          <a:p>
            <a:pPr lvl="2"/>
            <a:r>
              <a:rPr lang="ru-RU" sz="2000" dirty="0" smtClean="0"/>
              <a:t>Развитие гуманитарного образования</a:t>
            </a:r>
          </a:p>
          <a:p>
            <a:pPr lvl="2"/>
            <a:r>
              <a:rPr lang="ru-RU" sz="2000" dirty="0" smtClean="0"/>
              <a:t>Полигон для инноваций </a:t>
            </a:r>
          </a:p>
          <a:p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Вывод – скорректировать цели в положении об МФК ЭФ  </a:t>
            </a:r>
          </a:p>
          <a:p>
            <a:endParaRPr lang="ru-RU" sz="2400" b="1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2503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СТРАТЕГИЯ РАЗВИТИЯ МФК ЭФ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356851"/>
            <a:ext cx="4185623" cy="1268361"/>
          </a:xfrm>
        </p:spPr>
        <p:txBody>
          <a:bodyPr/>
          <a:lstStyle/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u="sng" dirty="0" smtClean="0"/>
              <a:t>Вариант 1 </a:t>
            </a:r>
            <a:r>
              <a:rPr lang="ru-RU" sz="3200" dirty="0" smtClean="0"/>
              <a:t>«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Экспансионизм</a:t>
            </a:r>
            <a:r>
              <a:rPr lang="ru-RU" sz="3200" dirty="0" smtClean="0"/>
              <a:t>»</a:t>
            </a:r>
            <a:endParaRPr lang="en-US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75745" y="2964426"/>
            <a:ext cx="4185623" cy="3076936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Ориентир – охват студентов</a:t>
            </a:r>
          </a:p>
          <a:p>
            <a:endParaRPr lang="ru-RU" sz="2400" dirty="0" smtClean="0"/>
          </a:p>
          <a:p>
            <a:r>
              <a:rPr lang="ru-RU" sz="2400" dirty="0" smtClean="0"/>
              <a:t>Увеличение числа заявляемых курсов</a:t>
            </a:r>
          </a:p>
          <a:p>
            <a:endParaRPr lang="ru-RU" dirty="0" smtClean="0"/>
          </a:p>
          <a:p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88383" y="1356851"/>
            <a:ext cx="4185618" cy="1268362"/>
          </a:xfrm>
        </p:spPr>
        <p:txBody>
          <a:bodyPr/>
          <a:lstStyle/>
          <a:p>
            <a:r>
              <a:rPr lang="ru-RU" u="sng" dirty="0" smtClean="0"/>
              <a:t>Вариант 2</a:t>
            </a:r>
            <a:r>
              <a:rPr lang="ru-RU" dirty="0" smtClean="0"/>
              <a:t> </a:t>
            </a:r>
            <a:r>
              <a:rPr lang="ru-RU" sz="3200" dirty="0" smtClean="0"/>
              <a:t>«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Селективность</a:t>
            </a:r>
            <a:r>
              <a:rPr lang="ru-RU" sz="3200" dirty="0" smtClean="0"/>
              <a:t>»</a:t>
            </a:r>
            <a:endParaRPr lang="en-US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88384" y="2949677"/>
            <a:ext cx="4185617" cy="3091684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Ориентир – качественные показатели</a:t>
            </a:r>
          </a:p>
          <a:p>
            <a:endParaRPr lang="ru-RU" sz="2400" dirty="0" smtClean="0"/>
          </a:p>
          <a:p>
            <a:r>
              <a:rPr lang="ru-RU" sz="2400" dirty="0" smtClean="0"/>
              <a:t>Число курсов определяется задачами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11620</TotalTime>
  <Words>1043</Words>
  <Application>Microsoft Office PowerPoint</Application>
  <PresentationFormat>Широкоэкранный</PresentationFormat>
  <Paragraphs>170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Грань</vt:lpstr>
      <vt:lpstr>МФК ЭФ МГУ (направления развития)  </vt:lpstr>
      <vt:lpstr>СТАТУС</vt:lpstr>
      <vt:lpstr>ПОЗИЦИЯ ЭФ на УНИВЕРСИТЕТСКОМ РЫНКЕ МФК  </vt:lpstr>
      <vt:lpstr>СЛУШАТЕЛИ МФК ЭФ – КТО ОНИ? </vt:lpstr>
      <vt:lpstr>СЛУШАТЕЛИ МФК ЭФ – КТО ОНИ? (2)  </vt:lpstr>
      <vt:lpstr>Позиции ЭФ на Университетском рынке МФК</vt:lpstr>
      <vt:lpstr>НАПРАВЛЕНИЯ РАЗВИТИЯ МФК ЭФ </vt:lpstr>
      <vt:lpstr>1. ЦЕЛИ МФК ЭФ</vt:lpstr>
      <vt:lpstr>1. СТРАТЕГИЯ РАЗВИТИЯ МФК ЭФ</vt:lpstr>
      <vt:lpstr>2. КАЧЕСТВЕННЫЕ ПАРАМЕТРЫ МФК </vt:lpstr>
      <vt:lpstr>3. ПРОЦЕДУРА ОТБОРА КУРСОВ МФК ЭФ</vt:lpstr>
      <vt:lpstr>4. ПЕДАГОГИЧЕСКИЕ ИННОВАЦИИ МФК ЭФ</vt:lpstr>
      <vt:lpstr> 5. ОБРАТНАЯ СВЯЗЬ СО СТУДЕНТАМИ</vt:lpstr>
      <vt:lpstr> 6. РЕКЛАМНАЯ СТРАТЕГИЯ и МАРКЕТИНГ</vt:lpstr>
      <vt:lpstr>7. УПРАВЛЕНИЕ  МФК ЭФ - АЛЬТЕРНАТИВЫ</vt:lpstr>
      <vt:lpstr>ОБЩИЕ ВЫВОДЫ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МФК ЭФ МГУ</dc:title>
  <dc:creator>Татьяна Гудкова</dc:creator>
  <cp:lastModifiedBy>Соколова Татьяна Николаевна</cp:lastModifiedBy>
  <cp:revision>56</cp:revision>
  <dcterms:created xsi:type="dcterms:W3CDTF">2016-09-26T05:48:23Z</dcterms:created>
  <dcterms:modified xsi:type="dcterms:W3CDTF">2016-10-24T11:34:41Z</dcterms:modified>
</cp:coreProperties>
</file>