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0" r:id="rId4"/>
    <p:sldId id="259" r:id="rId5"/>
    <p:sldId id="261" r:id="rId6"/>
    <p:sldId id="258" r:id="rId7"/>
    <p:sldId id="274" r:id="rId8"/>
    <p:sldId id="263" r:id="rId9"/>
    <p:sldId id="264" r:id="rId10"/>
    <p:sldId id="269" r:id="rId11"/>
    <p:sldId id="265" r:id="rId12"/>
    <p:sldId id="270" r:id="rId13"/>
    <p:sldId id="271" r:id="rId14"/>
    <p:sldId id="273" r:id="rId15"/>
    <p:sldId id="275" r:id="rId16"/>
    <p:sldId id="272" r:id="rId17"/>
    <p:sldId id="27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06" autoAdjust="0"/>
    <p:restoredTop sz="94660"/>
  </p:normalViewPr>
  <p:slideViewPr>
    <p:cSldViewPr snapToGrid="0">
      <p:cViewPr varScale="1">
        <p:scale>
          <a:sx n="70" d="100"/>
          <a:sy n="70" d="100"/>
        </p:scale>
        <p:origin x="518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FAC35-C37C-4DB5-8B11-E7E33EC6E888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DFB97-A7B6-4C3B-B721-79BC6B54F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542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FAC35-C37C-4DB5-8B11-E7E33EC6E888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DFB97-A7B6-4C3B-B721-79BC6B54F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080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FAC35-C37C-4DB5-8B11-E7E33EC6E888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DFB97-A7B6-4C3B-B721-79BC6B54F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390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FAC35-C37C-4DB5-8B11-E7E33EC6E888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DFB97-A7B6-4C3B-B721-79BC6B54F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34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FAC35-C37C-4DB5-8B11-E7E33EC6E888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DFB97-A7B6-4C3B-B721-79BC6B54F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015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FAC35-C37C-4DB5-8B11-E7E33EC6E888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DFB97-A7B6-4C3B-B721-79BC6B54F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121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FAC35-C37C-4DB5-8B11-E7E33EC6E888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DFB97-A7B6-4C3B-B721-79BC6B54F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632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FAC35-C37C-4DB5-8B11-E7E33EC6E888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DFB97-A7B6-4C3B-B721-79BC6B54F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050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FAC35-C37C-4DB5-8B11-E7E33EC6E888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DFB97-A7B6-4C3B-B721-79BC6B54F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749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FAC35-C37C-4DB5-8B11-E7E33EC6E888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DFB97-A7B6-4C3B-B721-79BC6B54F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869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FAC35-C37C-4DB5-8B11-E7E33EC6E888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DFB97-A7B6-4C3B-B721-79BC6B54F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817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FAC35-C37C-4DB5-8B11-E7E33EC6E888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DFB97-A7B6-4C3B-B721-79BC6B54F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28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Pete\Desktop\Documents\Business\Translation\Active%20clients\&#1052;&#1072;&#1088;&#1090;&#1080;&#1085;\Jobs\2014\1406\005-3643\openleis.com" TargetMode="External"/><Relationship Id="rId2" Type="http://schemas.openxmlformats.org/officeDocument/2006/relationships/hyperlink" Target="http://opencorporate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li.legilux.public.lu/eli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Реализация обмена данными в корпоративном и государственном секторе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Ю.П</a:t>
            </a:r>
            <a:r>
              <a:rPr lang="ru-RU" dirty="0"/>
              <a:t>. </a:t>
            </a:r>
            <a:r>
              <a:rPr lang="ru-RU" dirty="0" err="1"/>
              <a:t>Липунцов</a:t>
            </a:r>
            <a:r>
              <a:rPr lang="ru-RU" dirty="0"/>
              <a:t>, Экономический факультет МГУ</a:t>
            </a:r>
          </a:p>
        </p:txBody>
      </p:sp>
    </p:spTree>
    <p:extLst>
      <p:ext uri="{BB962C8B-B14F-4D97-AF65-F5344CB8AC3E}">
        <p14:creationId xmlns:p14="http://schemas.microsoft.com/office/powerpoint/2010/main" val="68577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Архитектура компонент </a:t>
            </a:r>
            <a:r>
              <a:rPr lang="en-US" dirty="0" smtClean="0"/>
              <a:t>EDI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369" y="1825625"/>
            <a:ext cx="7821262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8635" y="6358024"/>
            <a:ext cx="1950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Источник  </a:t>
            </a:r>
            <a:r>
              <a:rPr lang="en-US" dirty="0" smtClean="0"/>
              <a:t>EDI Soft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518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Архитектура </a:t>
            </a:r>
            <a:r>
              <a:rPr lang="en-US" dirty="0" smtClean="0"/>
              <a:t>NIEM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NIEM reference </a:t>
            </a:r>
            <a:r>
              <a:rPr lang="en-US" b="1" dirty="0" smtClean="0"/>
              <a:t>schemas </a:t>
            </a:r>
            <a:r>
              <a:rPr lang="ru-RU" b="1" dirty="0" smtClean="0"/>
              <a:t>- общая схема</a:t>
            </a:r>
            <a:endParaRPr lang="en-US" b="1" dirty="0" smtClean="0"/>
          </a:p>
          <a:p>
            <a:r>
              <a:rPr lang="en-US" b="1" dirty="0"/>
              <a:t>Subset </a:t>
            </a:r>
            <a:r>
              <a:rPr lang="en-US" b="1" dirty="0" smtClean="0"/>
              <a:t>Schema</a:t>
            </a:r>
            <a:r>
              <a:rPr lang="ru-RU" b="1" dirty="0" smtClean="0"/>
              <a:t> – схема отдельного обмена </a:t>
            </a:r>
            <a:endParaRPr lang="en-US" b="1" dirty="0" smtClean="0"/>
          </a:p>
          <a:p>
            <a:r>
              <a:rPr lang="en-US" b="1" dirty="0"/>
              <a:t>Support </a:t>
            </a:r>
            <a:r>
              <a:rPr lang="en-US" b="1" dirty="0" smtClean="0"/>
              <a:t>schemas</a:t>
            </a:r>
            <a:r>
              <a:rPr lang="ru-RU" b="1" dirty="0" smtClean="0"/>
              <a:t> – описание приложений, структуры и прокси (технологии)</a:t>
            </a:r>
          </a:p>
          <a:p>
            <a:r>
              <a:rPr lang="en-US" b="1" dirty="0"/>
              <a:t>Extension Schema</a:t>
            </a:r>
            <a:r>
              <a:rPr lang="ru-RU" b="1" dirty="0" smtClean="0"/>
              <a:t> - расширение  </a:t>
            </a:r>
            <a:r>
              <a:rPr lang="en-US" b="1" dirty="0" smtClean="0"/>
              <a:t>Subset</a:t>
            </a:r>
          </a:p>
          <a:p>
            <a:r>
              <a:rPr lang="en-US" b="1" dirty="0"/>
              <a:t>Exchange </a:t>
            </a:r>
            <a:r>
              <a:rPr lang="en-US" b="1" dirty="0" smtClean="0"/>
              <a:t>Schema – </a:t>
            </a:r>
            <a:r>
              <a:rPr lang="ru-RU" b="1" dirty="0" smtClean="0"/>
              <a:t>документы обмена</a:t>
            </a:r>
          </a:p>
          <a:p>
            <a:r>
              <a:rPr lang="en-US" b="1" dirty="0"/>
              <a:t>Constraint </a:t>
            </a:r>
            <a:r>
              <a:rPr lang="en-US" b="1" dirty="0" smtClean="0"/>
              <a:t>Schema</a:t>
            </a:r>
            <a:r>
              <a:rPr lang="ru-RU" b="1" dirty="0" smtClean="0"/>
              <a:t> – проверка требованиям </a:t>
            </a:r>
            <a:r>
              <a:rPr lang="en-US" b="1" dirty="0" smtClean="0"/>
              <a:t>NIEM Subset + Extension</a:t>
            </a:r>
            <a:endParaRPr lang="ru-RU" b="1" dirty="0" smtClean="0"/>
          </a:p>
          <a:p>
            <a:r>
              <a:rPr lang="en-US" b="1" dirty="0" err="1"/>
              <a:t>Codelist</a:t>
            </a:r>
            <a:r>
              <a:rPr lang="en-US" b="1" dirty="0"/>
              <a:t> </a:t>
            </a:r>
            <a:r>
              <a:rPr lang="en-US" b="1" dirty="0" smtClean="0"/>
              <a:t>Schemas – </a:t>
            </a:r>
            <a:r>
              <a:rPr lang="ru-RU" b="1" dirty="0" smtClean="0"/>
              <a:t>допустимые значения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681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Пример </a:t>
            </a:r>
            <a:r>
              <a:rPr lang="ru-RU" dirty="0" err="1" smtClean="0"/>
              <a:t>платформо</a:t>
            </a:r>
            <a:r>
              <a:rPr lang="ru-RU" dirty="0" smtClean="0"/>
              <a:t>-независимой модели </a:t>
            </a:r>
            <a:r>
              <a:rPr lang="en-US" dirty="0" smtClean="0"/>
              <a:t>NIEM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890" y="1825625"/>
            <a:ext cx="6653611" cy="4848786"/>
          </a:xfrm>
        </p:spPr>
      </p:pic>
    </p:spTree>
    <p:extLst>
      <p:ext uri="{BB962C8B-B14F-4D97-AF65-F5344CB8AC3E}">
        <p14:creationId xmlns:p14="http://schemas.microsoft.com/office/powerpoint/2010/main" val="337970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Реализация логики действий в </a:t>
            </a:r>
            <a:r>
              <a:rPr lang="en-US" dirty="0" smtClean="0"/>
              <a:t>NIEM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503" y="1242300"/>
            <a:ext cx="8040413" cy="524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2607" y="6346778"/>
            <a:ext cx="4915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 Driven Information Sharing with NIEM UML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714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Евросоюз: Модель </a:t>
            </a:r>
            <a:r>
              <a:rPr lang="en-US" dirty="0" smtClean="0"/>
              <a:t>ADMS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ADMS </a:t>
            </a:r>
            <a:r>
              <a:rPr lang="ru-RU" dirty="0" smtClean="0"/>
              <a:t>и каталог семантических стандартов</a:t>
            </a:r>
            <a:endParaRPr lang="en-US" dirty="0" smtClean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Стандартизация данных - Базовые </a:t>
            </a:r>
            <a:r>
              <a:rPr lang="ru-RU" dirty="0" smtClean="0"/>
              <a:t>словари: </a:t>
            </a:r>
            <a:endParaRPr lang="ru-RU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Core Person</a:t>
            </a:r>
            <a:endParaRPr lang="ru-RU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Registered Organizations</a:t>
            </a:r>
            <a:endParaRPr lang="ru-RU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Core location</a:t>
            </a:r>
            <a:endParaRPr lang="ru-RU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Core </a:t>
            </a:r>
            <a:r>
              <a:rPr lang="en-US" dirty="0" smtClean="0"/>
              <a:t>Public Service  </a:t>
            </a:r>
            <a:endParaRPr lang="ru-RU" dirty="0" smtClean="0"/>
          </a:p>
          <a:p>
            <a:r>
              <a:rPr lang="ru-RU" dirty="0" smtClean="0"/>
              <a:t>Идентификация – </a:t>
            </a:r>
            <a:r>
              <a:rPr lang="en-US" dirty="0" smtClean="0"/>
              <a:t>URI </a:t>
            </a:r>
          </a:p>
          <a:p>
            <a:pPr lvl="1"/>
            <a:r>
              <a:rPr lang="en-US" dirty="0" err="1" smtClean="0"/>
              <a:t>OpenCorporates</a:t>
            </a:r>
            <a:r>
              <a:rPr lang="en-US" dirty="0" smtClean="0"/>
              <a:t> </a:t>
            </a:r>
            <a:r>
              <a:rPr lang="ru-RU" dirty="0"/>
              <a:t>(</a:t>
            </a:r>
            <a:r>
              <a:rPr lang="ru-RU" dirty="0">
                <a:hlinkClick r:id="rId2"/>
              </a:rPr>
              <a:t>http://opencorporates.com</a:t>
            </a:r>
            <a:r>
              <a:rPr lang="ru-RU" dirty="0" smtClean="0"/>
              <a:t>)</a:t>
            </a:r>
            <a:endParaRPr lang="en-US" dirty="0" smtClean="0"/>
          </a:p>
          <a:p>
            <a:pPr lvl="1"/>
            <a:r>
              <a:rPr lang="en-US" dirty="0"/>
              <a:t>Documents Legal Entity Identifier  </a:t>
            </a:r>
            <a:r>
              <a:rPr lang="en-US" u="sng" dirty="0">
                <a:hlinkClick r:id="rId3"/>
              </a:rPr>
              <a:t>openleis.com</a:t>
            </a:r>
            <a:endParaRPr lang="ru-RU" dirty="0"/>
          </a:p>
          <a:p>
            <a:pPr lvl="1"/>
            <a:r>
              <a:rPr lang="en-US" dirty="0"/>
              <a:t>Documents European Legislation Identifier </a:t>
            </a:r>
            <a:r>
              <a:rPr lang="en-US" dirty="0">
                <a:hlinkClick r:id="rId4"/>
              </a:rPr>
              <a:t>http://eli.legilux.public.lu/eli</a:t>
            </a:r>
            <a:endParaRPr lang="ru-RU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ru-RU" dirty="0"/>
          </a:p>
          <a:p>
            <a:pPr lvl="1"/>
            <a:endParaRPr lang="en-US" dirty="0" smtClean="0"/>
          </a:p>
          <a:p>
            <a:pPr lvl="1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7452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Модель описания актива </a:t>
            </a:r>
            <a:r>
              <a:rPr lang="en-US" dirty="0" smtClean="0"/>
              <a:t>ADMS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1552" y="1825624"/>
            <a:ext cx="7300862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322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 реализации обмена обеспечить семантику проще в части стандартизации данных, сложнее в части уникальной идентификации</a:t>
            </a:r>
          </a:p>
          <a:p>
            <a:r>
              <a:rPr lang="ru-RU" dirty="0" smtClean="0"/>
              <a:t>Используются два варианта обмена – с </a:t>
            </a:r>
            <a:r>
              <a:rPr lang="ru-RU" dirty="0" err="1" smtClean="0"/>
              <a:t>репозиторием</a:t>
            </a:r>
            <a:r>
              <a:rPr lang="ru-RU" dirty="0" smtClean="0"/>
              <a:t> и без него </a:t>
            </a:r>
          </a:p>
          <a:p>
            <a:r>
              <a:rPr lang="ru-RU" dirty="0" smtClean="0"/>
              <a:t>Вариантов исполнения каждого механизма обмена несколько и  состав компонент различный</a:t>
            </a:r>
          </a:p>
          <a:p>
            <a:r>
              <a:rPr lang="ru-RU" dirty="0" smtClean="0"/>
              <a:t>Первична идеология обмена, а не решения</a:t>
            </a:r>
            <a:r>
              <a:rPr lang="en-US" dirty="0" smtClean="0"/>
              <a:t> </a:t>
            </a:r>
            <a:r>
              <a:rPr lang="ru-RU" smtClean="0"/>
              <a:t>ее исполнения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9351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Вопросы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4285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Традиционное приложение и обмен данными </a:t>
            </a:r>
          </a:p>
          <a:p>
            <a:r>
              <a:rPr lang="ru-RU" dirty="0" smtClean="0"/>
              <a:t>Обмен данными в электронном бизнесе</a:t>
            </a:r>
          </a:p>
          <a:p>
            <a:r>
              <a:rPr lang="ru-RU" dirty="0" smtClean="0"/>
              <a:t>Обмен данными </a:t>
            </a:r>
            <a:r>
              <a:rPr lang="en-US" dirty="0" smtClean="0"/>
              <a:t>NIEM</a:t>
            </a:r>
          </a:p>
          <a:p>
            <a:r>
              <a:rPr lang="ru-RU" dirty="0" smtClean="0"/>
              <a:t>Обмен данными </a:t>
            </a:r>
            <a:r>
              <a:rPr lang="en-US" dirty="0" smtClean="0"/>
              <a:t>ADMS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164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Реализация логики деятельности в традиционном приложении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7767" y="2130425"/>
            <a:ext cx="792052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22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Традиционное приложение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Системы </a:t>
            </a:r>
            <a:r>
              <a:rPr lang="ru-RU" dirty="0">
                <a:solidFill>
                  <a:prstClr val="black"/>
                </a:solidFill>
              </a:rPr>
              <a:t>в операционном окружении </a:t>
            </a:r>
            <a:r>
              <a:rPr lang="ru-RU" dirty="0" smtClean="0">
                <a:solidFill>
                  <a:prstClr val="black"/>
                </a:solidFill>
              </a:rPr>
              <a:t>(участники обмена) </a:t>
            </a:r>
            <a:r>
              <a:rPr lang="ru-RU" dirty="0">
                <a:solidFill>
                  <a:prstClr val="black"/>
                </a:solidFill>
              </a:rPr>
              <a:t>- это </a:t>
            </a:r>
            <a:r>
              <a:rPr lang="ru-RU" dirty="0" smtClean="0">
                <a:solidFill>
                  <a:prstClr val="black"/>
                </a:solidFill>
              </a:rPr>
              <a:t>информационные системы и люди, взаимодействие </a:t>
            </a:r>
            <a:r>
              <a:rPr lang="ru-RU" dirty="0">
                <a:solidFill>
                  <a:prstClr val="black"/>
                </a:solidFill>
              </a:rPr>
              <a:t>между системами с участием людей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Интерфейсы для информационных систем имеют детерминированный характер</a:t>
            </a:r>
          </a:p>
          <a:p>
            <a:r>
              <a:rPr lang="ru-RU" dirty="0">
                <a:solidFill>
                  <a:prstClr val="black"/>
                </a:solidFill>
              </a:rPr>
              <a:t>Интерфейсы для </a:t>
            </a:r>
            <a:r>
              <a:rPr lang="ru-RU" dirty="0" smtClean="0">
                <a:solidFill>
                  <a:prstClr val="black"/>
                </a:solidFill>
              </a:rPr>
              <a:t>людей могут содержать нечеткую логику</a:t>
            </a:r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Логика </a:t>
            </a:r>
            <a:r>
              <a:rPr lang="ru-RU" dirty="0">
                <a:solidFill>
                  <a:prstClr val="black"/>
                </a:solidFill>
              </a:rPr>
              <a:t>деятельности </a:t>
            </a:r>
            <a:r>
              <a:rPr lang="ru-RU" dirty="0" smtClean="0">
                <a:solidFill>
                  <a:prstClr val="black"/>
                </a:solidFill>
              </a:rPr>
              <a:t>может быть реализована </a:t>
            </a:r>
            <a:r>
              <a:rPr lang="ru-RU" dirty="0">
                <a:solidFill>
                  <a:prstClr val="black"/>
                </a:solidFill>
              </a:rPr>
              <a:t>в модели </a:t>
            </a:r>
            <a:r>
              <a:rPr lang="ru-RU" dirty="0" smtClean="0">
                <a:solidFill>
                  <a:prstClr val="black"/>
                </a:solidFill>
              </a:rPr>
              <a:t>данных и программном коде</a:t>
            </a:r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4606" y="37306"/>
            <a:ext cx="2433572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93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Реализация логики деятельности </a:t>
            </a:r>
            <a:r>
              <a:rPr lang="ru-RU" dirty="0" smtClean="0"/>
              <a:t>при обмене данными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014857" cy="49363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89100"/>
            <a:ext cx="10014857" cy="38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Обмен данными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Системы в операционном </a:t>
            </a:r>
            <a:r>
              <a:rPr lang="ru-RU" dirty="0" smtClean="0"/>
              <a:t>окружении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ru-RU" dirty="0" smtClean="0"/>
              <a:t>участники обмена</a:t>
            </a:r>
            <a:r>
              <a:rPr lang="en-US" dirty="0" smtClean="0"/>
              <a:t>)</a:t>
            </a:r>
            <a:r>
              <a:rPr lang="ru-RU" dirty="0" smtClean="0"/>
              <a:t> </a:t>
            </a:r>
            <a:r>
              <a:rPr lang="ru-RU" dirty="0"/>
              <a:t>- это информационные </a:t>
            </a:r>
            <a:r>
              <a:rPr lang="ru-RU" dirty="0" smtClean="0"/>
              <a:t>системы, идет взаимодействие между информационными системами</a:t>
            </a:r>
          </a:p>
          <a:p>
            <a:r>
              <a:rPr lang="ru-RU" dirty="0" smtClean="0"/>
              <a:t>Логика деятельности должна быть реализована в модели данных</a:t>
            </a:r>
          </a:p>
          <a:p>
            <a:r>
              <a:rPr lang="ru-RU" dirty="0" smtClean="0"/>
              <a:t>Интерфейсы носят детерминированный характер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806" y="4178805"/>
            <a:ext cx="3417494" cy="257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5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Показатели для сравнения методов взаимодействия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Реализация семантики: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 smtClean="0"/>
              <a:t>Единое пространство имен - стандартизация данных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 smtClean="0"/>
              <a:t>Механизм однозначной идентификации, связанность данных (</a:t>
            </a:r>
            <a:r>
              <a:rPr lang="en-US" dirty="0" smtClean="0"/>
              <a:t>link-ability)</a:t>
            </a:r>
            <a:r>
              <a:rPr lang="ru-RU" dirty="0" smtClean="0"/>
              <a:t> – мастер-данные, единые справочники, реестры, списки кодов</a:t>
            </a:r>
          </a:p>
          <a:p>
            <a:r>
              <a:rPr lang="ru-RU" dirty="0" smtClean="0"/>
              <a:t>Технология реализации: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 smtClean="0"/>
              <a:t>Наличие </a:t>
            </a:r>
            <a:r>
              <a:rPr lang="ru-RU" dirty="0" err="1" smtClean="0"/>
              <a:t>репозитория</a:t>
            </a:r>
            <a:r>
              <a:rPr lang="ru-RU" dirty="0" smtClean="0"/>
              <a:t> (</a:t>
            </a:r>
            <a:r>
              <a:rPr lang="en-US" dirty="0" smtClean="0"/>
              <a:t>ETL </a:t>
            </a:r>
            <a:r>
              <a:rPr lang="ru-RU" dirty="0" smtClean="0"/>
              <a:t>или федерация)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 smtClean="0"/>
              <a:t>Проверка, приемка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 smtClean="0"/>
              <a:t>Компоненты приведения данных локальных систем к стандартам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558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Элементы </a:t>
            </a:r>
            <a:r>
              <a:rPr lang="en-US" dirty="0"/>
              <a:t>Electronic data interchange (EDI)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ru-RU" b="0" i="0" dirty="0" smtClean="0">
                <a:solidFill>
                  <a:srgbClr val="252525"/>
                </a:solidFill>
                <a:effectLst/>
                <a:latin typeface="Arial"/>
              </a:rPr>
              <a:t>Физическая инфраструктура</a:t>
            </a:r>
          </a:p>
          <a:p>
            <a:pPr>
              <a:buFont typeface="Arial"/>
              <a:buChar char="•"/>
            </a:pPr>
            <a:r>
              <a:rPr lang="ru-RU" b="0" i="0" dirty="0" smtClean="0">
                <a:solidFill>
                  <a:srgbClr val="252525"/>
                </a:solidFill>
                <a:effectLst/>
                <a:latin typeface="Arial"/>
              </a:rPr>
              <a:t>Передача</a:t>
            </a:r>
          </a:p>
          <a:p>
            <a:pPr>
              <a:buFont typeface="Arial"/>
              <a:buChar char="•"/>
            </a:pPr>
            <a:r>
              <a:rPr lang="ru-RU" b="0" i="0" dirty="0" smtClean="0">
                <a:solidFill>
                  <a:srgbClr val="252525"/>
                </a:solidFill>
                <a:effectLst/>
                <a:latin typeface="Arial"/>
              </a:rPr>
              <a:t>Представление и стандарты</a:t>
            </a:r>
          </a:p>
          <a:p>
            <a:pPr>
              <a:buFont typeface="Arial"/>
              <a:buChar char="•"/>
            </a:pPr>
            <a:r>
              <a:rPr lang="ru-RU" b="0" i="0" dirty="0" smtClean="0">
                <a:solidFill>
                  <a:srgbClr val="252525"/>
                </a:solidFill>
                <a:effectLst/>
                <a:latin typeface="Arial"/>
              </a:rPr>
              <a:t>Приложения и семантика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949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Обмен документами в системе EDI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563" y="1412777"/>
            <a:ext cx="8640960" cy="508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79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363</Words>
  <Application>Microsoft Office PowerPoint</Application>
  <PresentationFormat>Широкоэкранный</PresentationFormat>
  <Paragraphs>68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Тема Office</vt:lpstr>
      <vt:lpstr>Реализация обмена данными в корпоративном и государственном секторе </vt:lpstr>
      <vt:lpstr>План</vt:lpstr>
      <vt:lpstr>Реализация логики деятельности в традиционном приложении </vt:lpstr>
      <vt:lpstr>Традиционное приложение</vt:lpstr>
      <vt:lpstr>Реализация логики деятельности при обмене данными</vt:lpstr>
      <vt:lpstr>Обмен данными</vt:lpstr>
      <vt:lpstr>Показатели для сравнения методов взаимодействия</vt:lpstr>
      <vt:lpstr>Элементы Electronic data interchange (EDI)</vt:lpstr>
      <vt:lpstr>Обмен документами в системе EDI</vt:lpstr>
      <vt:lpstr>Архитектура компонент EDI</vt:lpstr>
      <vt:lpstr>Архитектура NIEM</vt:lpstr>
      <vt:lpstr>Пример платформо-независимой модели NIEM</vt:lpstr>
      <vt:lpstr>Реализация логики действий в NIEM</vt:lpstr>
      <vt:lpstr>Евросоюз: Модель ADMS</vt:lpstr>
      <vt:lpstr>Модель описания актива ADMS</vt:lpstr>
      <vt:lpstr>Выводы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Yuri Lipuntsov</dc:creator>
  <cp:lastModifiedBy>Yuri Lipuntsov</cp:lastModifiedBy>
  <cp:revision>32</cp:revision>
  <dcterms:created xsi:type="dcterms:W3CDTF">2015-02-25T12:49:40Z</dcterms:created>
  <dcterms:modified xsi:type="dcterms:W3CDTF">2015-02-26T09:06:56Z</dcterms:modified>
</cp:coreProperties>
</file>