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8" r:id="rId11"/>
    <p:sldId id="265" r:id="rId12"/>
    <p:sldId id="269" r:id="rId13"/>
    <p:sldId id="266" r:id="rId14"/>
    <p:sldId id="267" r:id="rId15"/>
    <p:sldId id="270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7" d="100"/>
          <a:sy n="117" d="100"/>
        </p:scale>
        <p:origin x="-1470" y="-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E83564-E8B8-4980-B208-EDAECF5D0657}" type="datetimeFigureOut">
              <a:rPr lang="ru-RU" smtClean="0"/>
              <a:t>26.02.2015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4BAFB4-F463-44BE-A3A3-655196D92F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62404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26.02.2015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(С) Владимир Дрожжинов, 2015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01237-4F8B-4B2B-B4DB-9A093BB633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46526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26.02.2015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(С) Владимир Дрожжинов, 2015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01237-4F8B-4B2B-B4DB-9A093BB633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26760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26.02.2015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(С) Владимир Дрожжинов, 2015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01237-4F8B-4B2B-B4DB-9A093BB633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98178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26.02.2015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(С) Владимир Дрожжинов, 2015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01237-4F8B-4B2B-B4DB-9A093BB633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10039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26.02.2015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(С) Владимир Дрожжинов, 2015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01237-4F8B-4B2B-B4DB-9A093BB633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43570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26.02.2015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(С) Владимир Дрожжинов, 2015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01237-4F8B-4B2B-B4DB-9A093BB633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98613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26.02.2015</a:t>
            </a: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(С) Владимир Дрожжинов, 2015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01237-4F8B-4B2B-B4DB-9A093BB633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84430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26.02.2015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(С) Владимир Дрожжинов, 2015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01237-4F8B-4B2B-B4DB-9A093BB633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63557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26.02.2015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(С) Владимир Дрожжинов, 2015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01237-4F8B-4B2B-B4DB-9A093BB633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53013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26.02.2015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(С) Владимир Дрожжинов, 2015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01237-4F8B-4B2B-B4DB-9A093BB633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13457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26.02.2015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(С) Владимир Дрожжинов, 2015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01237-4F8B-4B2B-B4DB-9A093BB633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25438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/>
              <a:t>26.02.2015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/>
              <a:t>(С) Владимир Дрожжинов, 2015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701237-4F8B-4B2B-B4DB-9A093BB633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0907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issuu.com/academic-conferences.org/docs/ejeg-volume9-issue2-article236/14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joinup.ec.europa.eu/asset/core_public_service/asset_release/core-public-service-vocabulary-0#download-links" TargetMode="External"/><Relationship Id="rId2" Type="http://schemas.openxmlformats.org/officeDocument/2006/relationships/hyperlink" Target="http://www.niem.gov/" TargetMode="External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kbpm.ru/docs/post/45.22.htm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xxm.aero/public/subsite_homepage/homepage.html" TargetMode="External"/><Relationship Id="rId2" Type="http://schemas.openxmlformats.org/officeDocument/2006/relationships/hyperlink" Target="http://www.aixm.aero/public/standard_page/download.html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www.oasis-open.org/committees/tc_home.php?wg_abbrev=emergency#technical" TargetMode="External"/><Relationship Id="rId5" Type="http://schemas.openxmlformats.org/officeDocument/2006/relationships/hyperlink" Target="http://www.sdmx.org/" TargetMode="External"/><Relationship Id="rId4" Type="http://schemas.openxmlformats.org/officeDocument/2006/relationships/hyperlink" Target="http://www.fixm.aero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lib.znate.ru/download/docs-67683/67683.doc" TargetMode="External"/><Relationship Id="rId2" Type="http://schemas.openxmlformats.org/officeDocument/2006/relationships/hyperlink" Target="http://xml.coverpages.org/dmtf-cim.html#overview" TargetMode="External"/><Relationship Id="rId1" Type="http://schemas.openxmlformats.org/officeDocument/2006/relationships/slideLayout" Target="../slideLayouts/slideLayout6.xml"/><Relationship Id="rId5" Type="http://schemas.openxmlformats.org/officeDocument/2006/relationships/hyperlink" Target="http://ru.wikipedia.org/wiki/STEP_(&#1089;&#1090;&#1072;&#1085;&#1076;&#1072;&#1088;&#1090;)" TargetMode="External"/><Relationship Id="rId4" Type="http://schemas.openxmlformats.org/officeDocument/2006/relationships/hyperlink" Target="http://kbpm.ru/docs/post/45.22.htm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764704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>
                <a:solidFill>
                  <a:srgbClr val="0070C0"/>
                </a:solidFill>
              </a:rPr>
              <a:t>Семинар </a:t>
            </a:r>
            <a:r>
              <a:rPr lang="en-US" dirty="0" err="1" smtClean="0">
                <a:solidFill>
                  <a:srgbClr val="0070C0"/>
                </a:solidFill>
              </a:rPr>
              <a:t>eGovernment</a:t>
            </a:r>
            <a:r>
              <a:rPr lang="en-US" dirty="0" smtClean="0">
                <a:solidFill>
                  <a:srgbClr val="0070C0"/>
                </a:solidFill>
              </a:rPr>
              <a:t> 2.0</a:t>
            </a:r>
            <a:r>
              <a:rPr lang="en-US" dirty="0">
                <a:solidFill>
                  <a:srgbClr val="0070C0"/>
                </a:solidFill>
              </a:rPr>
              <a:t/>
            </a:r>
            <a:br>
              <a:rPr lang="en-US" dirty="0">
                <a:solidFill>
                  <a:srgbClr val="0070C0"/>
                </a:solidFill>
              </a:rPr>
            </a:br>
            <a:r>
              <a:rPr lang="ru-RU" dirty="0" smtClean="0">
                <a:solidFill>
                  <a:srgbClr val="0070C0"/>
                </a:solidFill>
              </a:rPr>
              <a:t>Заседание 26 февраля 2015 г.</a:t>
            </a:r>
            <a:br>
              <a:rPr lang="ru-RU" dirty="0" smtClean="0">
                <a:solidFill>
                  <a:srgbClr val="0070C0"/>
                </a:solidFill>
              </a:rPr>
            </a:br>
            <a:r>
              <a:rPr lang="ru-RU" dirty="0" smtClean="0">
                <a:solidFill>
                  <a:srgbClr val="0070C0"/>
                </a:solidFill>
              </a:rPr>
              <a:t>МГУ, Ленинские горы, Экономический факультет</a:t>
            </a:r>
            <a:br>
              <a:rPr lang="ru-RU" dirty="0" smtClean="0">
                <a:solidFill>
                  <a:srgbClr val="0070C0"/>
                </a:solidFill>
              </a:rPr>
            </a:br>
            <a:r>
              <a:rPr lang="ru-RU" dirty="0" smtClean="0">
                <a:solidFill>
                  <a:srgbClr val="0070C0"/>
                </a:solidFill>
              </a:rPr>
              <a:t>Семантически унифицированные пространства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 smtClean="0">
              <a:solidFill>
                <a:srgbClr val="FF0000"/>
              </a:solidFill>
            </a:endParaRPr>
          </a:p>
          <a:p>
            <a:r>
              <a:rPr lang="ru-RU" dirty="0" smtClean="0">
                <a:solidFill>
                  <a:srgbClr val="FF0000"/>
                </a:solidFill>
              </a:rPr>
              <a:t>Владимир Дрожжинов, к.ф.-м.н.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6335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746650"/>
          </a:xfrm>
        </p:spPr>
        <p:txBody>
          <a:bodyPr>
            <a:normAutofit/>
          </a:bodyPr>
          <a:lstStyle/>
          <a:p>
            <a:pPr algn="just"/>
            <a:r>
              <a:rPr lang="ru-RU" dirty="0" smtClean="0"/>
              <a:t>Откуда берутся сообщества и домены обмена информацией?</a:t>
            </a:r>
            <a:br>
              <a:rPr lang="ru-RU" dirty="0" smtClean="0"/>
            </a:br>
            <a:r>
              <a:rPr lang="ru-RU" sz="2000" dirty="0" smtClean="0"/>
              <a:t>1. Стихийно: нужно собирать данный о потоках информации и анализировать ориентированные графы, выделять устойчивые паттерны взаимодействий, определять заказчика создания соответствующей системы обмена информацией и т.д. и т.п.</a:t>
            </a:r>
            <a:br>
              <a:rPr lang="ru-RU" sz="2000" dirty="0" smtClean="0"/>
            </a:br>
            <a:r>
              <a:rPr lang="ru-RU" sz="2000" dirty="0" smtClean="0"/>
              <a:t>2. Директивно: источники и потребители данных заранее известны</a:t>
            </a:r>
            <a:br>
              <a:rPr lang="ru-RU" sz="2000" dirty="0" smtClean="0"/>
            </a:br>
            <a:r>
              <a:rPr lang="ru-RU" sz="2000" dirty="0" smtClean="0"/>
              <a:t>        По постановлению «партии и правительства» (система предоставления государственных электронных услуг, например)</a:t>
            </a:r>
            <a:br>
              <a:rPr lang="ru-RU" sz="2000" dirty="0" smtClean="0"/>
            </a:br>
            <a:r>
              <a:rPr lang="ru-RU" sz="2000" dirty="0" smtClean="0"/>
              <a:t>        Исходя из внутренних потребностей отрасли (МЧС, движение воздушных судов)</a:t>
            </a:r>
            <a:endParaRPr lang="ru-RU" sz="2000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26.02.2015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(С) Владимир Дрожжинов, 2015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01237-4F8B-4B2B-B4DB-9A093BB633E6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0527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/>
              <a:t>Пример схемы потоков информации. Примечание: </a:t>
            </a:r>
            <a:r>
              <a:rPr lang="ru-RU" sz="2000" dirty="0" smtClean="0"/>
              <a:t>обычно надписи </a:t>
            </a:r>
            <a:r>
              <a:rPr lang="ru-RU" sz="2000" dirty="0"/>
              <a:t>на </a:t>
            </a:r>
            <a:r>
              <a:rPr lang="ru-RU" sz="2000" dirty="0" smtClean="0"/>
              <a:t>ребрах отображают </a:t>
            </a:r>
            <a:r>
              <a:rPr lang="ru-RU" sz="2000" dirty="0"/>
              <a:t>объемы передаваемых между узлами </a:t>
            </a:r>
            <a:r>
              <a:rPr lang="ru-RU" sz="2000" dirty="0" smtClean="0"/>
              <a:t>данных. </a:t>
            </a:r>
            <a:r>
              <a:rPr lang="ru-RU" sz="2000" dirty="0"/>
              <a:t>Каждый узел соответствует одной организации.</a:t>
            </a: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611" y="1600200"/>
            <a:ext cx="7432778" cy="4525963"/>
          </a:xfrm>
        </p:spPr>
      </p:pic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26.02.2015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(С) Владимир Дрожжинов, 2015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01237-4F8B-4B2B-B4DB-9A093BB633E6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0133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000" b="1" dirty="0"/>
              <a:t>Пример экземпляров онтологий, организационной и специфичной для домена. Здесь: </a:t>
            </a:r>
            <a:r>
              <a:rPr lang="en-US" sz="2000" b="1" dirty="0" err="1"/>
              <a:t>subOrganizationOf</a:t>
            </a:r>
            <a:r>
              <a:rPr lang="ru-RU" sz="2000" b="1" dirty="0"/>
              <a:t> – является частью, </a:t>
            </a:r>
            <a:r>
              <a:rPr lang="en-US" sz="2000" b="1" dirty="0" err="1"/>
              <a:t>inDomain</a:t>
            </a:r>
            <a:r>
              <a:rPr lang="ru-RU" sz="2000" b="1" dirty="0"/>
              <a:t> – находится в домене, </a:t>
            </a:r>
            <a:r>
              <a:rPr lang="en-US" sz="2000" b="1" dirty="0"/>
              <a:t>is</a:t>
            </a:r>
            <a:r>
              <a:rPr lang="ru-RU" sz="2000" b="1" dirty="0"/>
              <a:t>_</a:t>
            </a:r>
            <a:r>
              <a:rPr lang="en-US" sz="2000" b="1" dirty="0"/>
              <a:t>a</a:t>
            </a:r>
            <a:r>
              <a:rPr lang="ru-RU" sz="2000" b="1" dirty="0"/>
              <a:t> – есть, </a:t>
            </a:r>
            <a:r>
              <a:rPr lang="en-US" sz="2000" b="1" dirty="0" err="1"/>
              <a:t>synonymOf</a:t>
            </a:r>
            <a:r>
              <a:rPr lang="en-US" sz="2000" b="1" dirty="0"/>
              <a:t> </a:t>
            </a:r>
            <a:r>
              <a:rPr lang="ru-RU" sz="2000" b="1" dirty="0"/>
              <a:t>– является синонимом.</a:t>
            </a:r>
            <a:br>
              <a:rPr lang="ru-RU" sz="2000" b="1" dirty="0"/>
            </a:br>
            <a:endParaRPr lang="ru-RU" sz="2000" b="1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26.02.2015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(С) Владимир Дрожжинов, 2015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01237-4F8B-4B2B-B4DB-9A093BB633E6}" type="slidenum">
              <a:rPr lang="ru-RU" smtClean="0"/>
              <a:t>12</a:t>
            </a:fld>
            <a:endParaRPr lang="ru-RU"/>
          </a:p>
        </p:txBody>
      </p:sp>
      <p:pic>
        <p:nvPicPr>
          <p:cNvPr id="6" name="Рисунок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916832"/>
            <a:ext cx="8496943" cy="345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551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dirty="0"/>
              <a:t>Пример схемы потоков информации  перед </a:t>
            </a:r>
            <a:r>
              <a:rPr lang="ru-RU" sz="4000" dirty="0" smtClean="0"/>
              <a:t>редукцией </a:t>
            </a:r>
            <a:endParaRPr lang="ru-RU" sz="4000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27720"/>
            <a:ext cx="8229600" cy="4470922"/>
          </a:xfrm>
        </p:spPr>
      </p:pic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26.02.2015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(С) Владимир Дрожжинов, 2015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01237-4F8B-4B2B-B4DB-9A093BB633E6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0594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dirty="0"/>
              <a:t>Анализ информационных потоков доменов с помощью онтологий</a:t>
            </a: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198495"/>
            <a:ext cx="8229600" cy="3329373"/>
          </a:xfrm>
        </p:spPr>
      </p:pic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26.02.2015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(С) Владимир Дрожжинов, 2015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01237-4F8B-4B2B-B4DB-9A093BB633E6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1091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dirty="0"/>
              <a:t>Идентификация доменов обмена информацией с помощью онтологий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26.02.2015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(С) Владимир Дрожжинов, 2015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01237-4F8B-4B2B-B4DB-9A093BB633E6}" type="slidenum">
              <a:rPr lang="ru-RU" smtClean="0"/>
              <a:t>15</a:t>
            </a:fld>
            <a:endParaRPr lang="ru-RU"/>
          </a:p>
        </p:txBody>
      </p:sp>
      <p:pic>
        <p:nvPicPr>
          <p:cNvPr id="6" name="Рисунок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947862"/>
            <a:ext cx="7704855" cy="4073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519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188640"/>
            <a:ext cx="7772400" cy="1470025"/>
          </a:xfrm>
        </p:spPr>
        <p:txBody>
          <a:bodyPr/>
          <a:lstStyle/>
          <a:p>
            <a:r>
              <a:rPr lang="ru-RU" dirty="0" smtClean="0"/>
              <a:t>Литература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1412776"/>
            <a:ext cx="8201000" cy="4752528"/>
          </a:xfrm>
        </p:spPr>
        <p:txBody>
          <a:bodyPr>
            <a:normAutofit lnSpcReduction="10000"/>
          </a:bodyPr>
          <a:lstStyle/>
          <a:p>
            <a:pPr marL="457200" indent="-457200" algn="l">
              <a:buFont typeface="+mj-lt"/>
              <a:buAutoNum type="arabicPeriod"/>
            </a:pPr>
            <a:r>
              <a:rPr lang="ru-RU" sz="2000" dirty="0" smtClean="0">
                <a:solidFill>
                  <a:schemeClr val="tx1"/>
                </a:solidFill>
              </a:rPr>
              <a:t>Ю.М</a:t>
            </a:r>
            <a:r>
              <a:rPr lang="ru-RU" sz="2000" dirty="0">
                <a:solidFill>
                  <a:schemeClr val="tx1"/>
                </a:solidFill>
              </a:rPr>
              <a:t>. Акаткин, В.И. Дрожжинов, В.А. </a:t>
            </a:r>
            <a:r>
              <a:rPr lang="ru-RU" sz="2000" dirty="0" err="1" smtClean="0">
                <a:solidFill>
                  <a:schemeClr val="tx1"/>
                </a:solidFill>
              </a:rPr>
              <a:t>Конявский</a:t>
            </a:r>
            <a:r>
              <a:rPr lang="ru-RU" sz="2000" dirty="0" smtClean="0">
                <a:solidFill>
                  <a:schemeClr val="tx1"/>
                </a:solidFill>
              </a:rPr>
              <a:t>. </a:t>
            </a:r>
            <a:r>
              <a:rPr lang="ru-RU" sz="2000" dirty="0">
                <a:solidFill>
                  <a:schemeClr val="tx1"/>
                </a:solidFill>
              </a:rPr>
              <a:t>Стандарты моделей данных для обмена информацией как инструмент </a:t>
            </a:r>
            <a:r>
              <a:rPr lang="ru-RU" sz="2000" dirty="0" err="1">
                <a:solidFill>
                  <a:schemeClr val="tx1"/>
                </a:solidFill>
              </a:rPr>
              <a:t>импортозамещения</a:t>
            </a:r>
            <a:r>
              <a:rPr lang="ru-RU" sz="2000" dirty="0">
                <a:solidFill>
                  <a:schemeClr val="tx1"/>
                </a:solidFill>
              </a:rPr>
              <a:t> в стратегических информационных </a:t>
            </a:r>
            <a:r>
              <a:rPr lang="ru-RU" sz="2000" dirty="0" smtClean="0">
                <a:solidFill>
                  <a:schemeClr val="tx1"/>
                </a:solidFill>
              </a:rPr>
              <a:t>системах. – В книге: </a:t>
            </a:r>
            <a:r>
              <a:rPr lang="ru-RU" sz="2000" i="1" dirty="0">
                <a:solidFill>
                  <a:schemeClr val="tx1"/>
                </a:solidFill>
              </a:rPr>
              <a:t>Технологии информационного общества в науке</a:t>
            </a:r>
            <a:r>
              <a:rPr lang="ru-RU" sz="2000" i="1" dirty="0" smtClean="0">
                <a:solidFill>
                  <a:schemeClr val="tx1"/>
                </a:solidFill>
              </a:rPr>
              <a:t>,</a:t>
            </a:r>
            <a:r>
              <a:rPr lang="en-US" sz="2000" i="1" dirty="0" smtClean="0">
                <a:solidFill>
                  <a:schemeClr val="tx1"/>
                </a:solidFill>
              </a:rPr>
              <a:t> </a:t>
            </a:r>
            <a:r>
              <a:rPr lang="ru-RU" sz="2000" i="1" dirty="0" smtClean="0">
                <a:solidFill>
                  <a:schemeClr val="tx1"/>
                </a:solidFill>
              </a:rPr>
              <a:t>образовании </a:t>
            </a:r>
            <a:r>
              <a:rPr lang="ru-RU" sz="2000" i="1" dirty="0">
                <a:solidFill>
                  <a:schemeClr val="tx1"/>
                </a:solidFill>
              </a:rPr>
              <a:t>и культуре: сборник научных статей</a:t>
            </a:r>
            <a:r>
              <a:rPr lang="ru-RU" sz="2000" i="1" dirty="0" smtClean="0">
                <a:solidFill>
                  <a:schemeClr val="tx1"/>
                </a:solidFill>
              </a:rPr>
              <a:t>.</a:t>
            </a:r>
            <a:r>
              <a:rPr lang="en-US" sz="2000" i="1" dirty="0" smtClean="0">
                <a:solidFill>
                  <a:schemeClr val="tx1"/>
                </a:solidFill>
              </a:rPr>
              <a:t> </a:t>
            </a:r>
            <a:r>
              <a:rPr lang="ru-RU" sz="2000" i="1" dirty="0" smtClean="0">
                <a:solidFill>
                  <a:schemeClr val="tx1"/>
                </a:solidFill>
              </a:rPr>
              <a:t>Материалы </a:t>
            </a:r>
            <a:r>
              <a:rPr lang="ru-RU" sz="2000" i="1" dirty="0">
                <a:solidFill>
                  <a:schemeClr val="tx1"/>
                </a:solidFill>
              </a:rPr>
              <a:t>XVII Всероссийской </a:t>
            </a:r>
            <a:r>
              <a:rPr lang="ru-RU" sz="2000" i="1" dirty="0" smtClean="0">
                <a:solidFill>
                  <a:schemeClr val="tx1"/>
                </a:solidFill>
              </a:rPr>
              <a:t>объединенной</a:t>
            </a:r>
            <a:r>
              <a:rPr lang="en-US" sz="2000" i="1" dirty="0" smtClean="0">
                <a:solidFill>
                  <a:schemeClr val="tx1"/>
                </a:solidFill>
              </a:rPr>
              <a:t> </a:t>
            </a:r>
            <a:r>
              <a:rPr lang="ru-RU" sz="2000" i="1" dirty="0" smtClean="0">
                <a:solidFill>
                  <a:schemeClr val="tx1"/>
                </a:solidFill>
              </a:rPr>
              <a:t>конференции </a:t>
            </a:r>
            <a:r>
              <a:rPr lang="ru-RU" sz="2000" i="1" dirty="0">
                <a:solidFill>
                  <a:schemeClr val="tx1"/>
                </a:solidFill>
              </a:rPr>
              <a:t>«Интернет и современное общество</a:t>
            </a:r>
            <a:r>
              <a:rPr lang="ru-RU" sz="2000" i="1" dirty="0" smtClean="0">
                <a:solidFill>
                  <a:schemeClr val="tx1"/>
                </a:solidFill>
              </a:rPr>
              <a:t>»</a:t>
            </a:r>
            <a:r>
              <a:rPr lang="en-US" sz="2000" i="1" dirty="0" smtClean="0">
                <a:solidFill>
                  <a:schemeClr val="tx1"/>
                </a:solidFill>
              </a:rPr>
              <a:t> </a:t>
            </a:r>
            <a:r>
              <a:rPr lang="ru-RU" sz="2000" i="1" dirty="0" smtClean="0">
                <a:solidFill>
                  <a:schemeClr val="tx1"/>
                </a:solidFill>
              </a:rPr>
              <a:t>IMS-2014</a:t>
            </a:r>
            <a:r>
              <a:rPr lang="ru-RU" sz="2000" i="1" dirty="0">
                <a:solidFill>
                  <a:schemeClr val="tx1"/>
                </a:solidFill>
              </a:rPr>
              <a:t>, Санкт-Петербург, 19 - 20 ноября 2014 г</a:t>
            </a:r>
            <a:r>
              <a:rPr lang="ru-RU" sz="2000" i="1" dirty="0" smtClean="0">
                <a:solidFill>
                  <a:schemeClr val="tx1"/>
                </a:solidFill>
              </a:rPr>
              <a:t>.</a:t>
            </a:r>
            <a:endParaRPr lang="en-US" sz="2000" i="1" dirty="0" smtClean="0">
              <a:solidFill>
                <a:schemeClr val="tx1"/>
              </a:solidFill>
            </a:endParaRPr>
          </a:p>
          <a:p>
            <a:pPr marL="457200" indent="-457200" algn="l">
              <a:buFont typeface="+mj-lt"/>
              <a:buAutoNum type="arabicPeriod"/>
            </a:pPr>
            <a:r>
              <a:rPr lang="en-US" sz="2000" i="1" dirty="0" err="1" smtClean="0">
                <a:solidFill>
                  <a:schemeClr val="tx1"/>
                </a:solidFill>
              </a:rPr>
              <a:t>Y.Lipuntsov</a:t>
            </a:r>
            <a:r>
              <a:rPr lang="en-US" sz="2000" i="1" dirty="0" smtClean="0">
                <a:solidFill>
                  <a:schemeClr val="tx1"/>
                </a:solidFill>
              </a:rPr>
              <a:t>. 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>
                <a:solidFill>
                  <a:schemeClr val="tx1"/>
                </a:solidFill>
              </a:rPr>
              <a:t>Three Types of Data Exchange to the Open Government Information Support </a:t>
            </a:r>
            <a:r>
              <a:rPr lang="en-US" sz="2000" dirty="0" smtClean="0">
                <a:solidFill>
                  <a:schemeClr val="tx1"/>
                </a:solidFill>
              </a:rPr>
              <a:t>. – In: </a:t>
            </a:r>
            <a:r>
              <a:rPr lang="en-US" sz="2000" dirty="0" err="1" smtClean="0">
                <a:solidFill>
                  <a:schemeClr val="tx1"/>
                </a:solidFill>
              </a:rPr>
              <a:t>Proceeddings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i="1" dirty="0" smtClean="0">
                <a:solidFill>
                  <a:schemeClr val="tx1"/>
                </a:solidFill>
              </a:rPr>
              <a:t>EGOSE’14</a:t>
            </a:r>
            <a:r>
              <a:rPr lang="en-US" sz="2000" dirty="0">
                <a:solidFill>
                  <a:schemeClr val="tx1"/>
                </a:solidFill>
              </a:rPr>
              <a:t>, November 19–20, 2014, St. Petersburg, Russia. 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sz="2000" dirty="0" err="1" smtClean="0">
                <a:solidFill>
                  <a:schemeClr val="tx1"/>
                </a:solidFill>
              </a:rPr>
              <a:t>Kawtrakul</a:t>
            </a:r>
            <a:r>
              <a:rPr lang="en-US" sz="2000" dirty="0">
                <a:solidFill>
                  <a:schemeClr val="tx1"/>
                </a:solidFill>
              </a:rPr>
              <a:t>, A, </a:t>
            </a:r>
            <a:r>
              <a:rPr lang="en-US" sz="2000" dirty="0" err="1">
                <a:solidFill>
                  <a:schemeClr val="tx1"/>
                </a:solidFill>
              </a:rPr>
              <a:t>Mulasastra</a:t>
            </a:r>
            <a:r>
              <a:rPr lang="en-US" sz="2000" dirty="0">
                <a:solidFill>
                  <a:schemeClr val="tx1"/>
                </a:solidFill>
              </a:rPr>
              <a:t>, I, </a:t>
            </a:r>
            <a:r>
              <a:rPr lang="en-US" sz="2000" dirty="0" err="1">
                <a:solidFill>
                  <a:schemeClr val="tx1"/>
                </a:solidFill>
              </a:rPr>
              <a:t>Khampachua</a:t>
            </a:r>
            <a:r>
              <a:rPr lang="en-US" sz="2000" dirty="0">
                <a:solidFill>
                  <a:schemeClr val="tx1"/>
                </a:solidFill>
              </a:rPr>
              <a:t>, T, </a:t>
            </a:r>
            <a:r>
              <a:rPr lang="en-US" sz="2000" dirty="0" err="1">
                <a:solidFill>
                  <a:schemeClr val="tx1"/>
                </a:solidFill>
              </a:rPr>
              <a:t>Ruengittinun</a:t>
            </a:r>
            <a:r>
              <a:rPr lang="en-US" sz="2000" dirty="0">
                <a:solidFill>
                  <a:schemeClr val="tx1"/>
                </a:solidFill>
              </a:rPr>
              <a:t>, S, "The Challenges of Accelerating Connected Government and Beyond: Thailand Perspectives". --  Electronic  Journal of e-Government, Volume 9,  Issue 2, 2011, pp 183-202, </a:t>
            </a:r>
            <a:r>
              <a:rPr lang="en-US" sz="2000" u="sng" dirty="0">
                <a:solidFill>
                  <a:schemeClr val="tx1"/>
                </a:solidFill>
                <a:hlinkClick r:id="rId2"/>
              </a:rPr>
              <a:t>http://issuu.com/academic-conferences.org/docs/ejeg-volume9-issue2-article236/14</a:t>
            </a:r>
            <a:endParaRPr lang="en-US" sz="2000" dirty="0">
              <a:solidFill>
                <a:schemeClr val="tx1"/>
              </a:solidFill>
            </a:endParaRPr>
          </a:p>
          <a:p>
            <a:pPr algn="l"/>
            <a:endParaRPr lang="en-US" sz="1200" dirty="0" smtClean="0"/>
          </a:p>
          <a:p>
            <a:pPr algn="l"/>
            <a:endParaRPr lang="en-US" sz="1200" dirty="0"/>
          </a:p>
          <a:p>
            <a:pPr algn="l"/>
            <a:endParaRPr lang="ru-RU" sz="1200" b="1" dirty="0"/>
          </a:p>
          <a:p>
            <a:pPr algn="l"/>
            <a:endParaRPr lang="ru-RU" dirty="0"/>
          </a:p>
          <a:p>
            <a:pPr algn="l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61339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Autofit/>
          </a:bodyPr>
          <a:lstStyle/>
          <a:p>
            <a:r>
              <a:rPr lang="ru-RU" sz="3200" dirty="0" smtClean="0"/>
              <a:t>Веб – паутина, значит связи, которых значительно больше, чем узлов, как в мозгу</a:t>
            </a:r>
            <a:endParaRPr lang="ru-RU" sz="3200" dirty="0"/>
          </a:p>
        </p:txBody>
      </p:sp>
      <p:pic>
        <p:nvPicPr>
          <p:cNvPr id="1026" name="Picture 2" descr="D:\Проекты  20131018\КБПМ\Книга по э-правительству бис\Глава 1  ЭП в мире и России\metaweb_graph рус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603" y="1268760"/>
            <a:ext cx="7056784" cy="5204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26.02.2015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(С) Владимир Дрожжинов, 2015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01237-4F8B-4B2B-B4DB-9A093BB633E6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2443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dirty="0"/>
              <a:t>Метамодель государственных моделей обмена информацией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495965"/>
            <a:ext cx="5710253" cy="4813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26.02.2015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(С) Владимир Дрожжинов, 2015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01237-4F8B-4B2B-B4DB-9A093BB633E6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7166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 fontScale="90000"/>
          </a:bodyPr>
          <a:lstStyle/>
          <a:p>
            <a:r>
              <a:rPr lang="ru-RU" dirty="0"/>
              <a:t>Классификация моделей данных для обмена </a:t>
            </a:r>
            <a:r>
              <a:rPr lang="ru-RU" dirty="0" smtClean="0"/>
              <a:t>информации (1)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6829891"/>
              </p:ext>
            </p:extLst>
          </p:nvPr>
        </p:nvGraphicFramePr>
        <p:xfrm>
          <a:off x="1403648" y="1916832"/>
          <a:ext cx="5904656" cy="394212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52328"/>
                <a:gridCol w="2952328"/>
              </a:tblGrid>
              <a:tr h="188614">
                <a:tc gridSpan="2"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 err="1">
                          <a:effectLst/>
                        </a:rPr>
                        <a:t>Многоотраслевая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72204">
                <a:tc>
                  <a:txBody>
                    <a:bodyPr/>
                    <a:lstStyle/>
                    <a:p>
                      <a:pPr algn="just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 err="1">
                          <a:effectLst/>
                        </a:rPr>
                        <a:t>Гос</a:t>
                      </a:r>
                      <a:r>
                        <a:rPr lang="ru-RU" sz="2000" dirty="0">
                          <a:effectLst/>
                        </a:rPr>
                        <a:t>.</a:t>
                      </a:r>
                      <a:r>
                        <a:rPr lang="en-GB" sz="2000" dirty="0">
                          <a:effectLst/>
                        </a:rPr>
                        <a:t> </a:t>
                      </a:r>
                      <a:r>
                        <a:rPr lang="en-GB" sz="2000" dirty="0" err="1">
                          <a:effectLst/>
                        </a:rPr>
                        <a:t>управление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Государственная модель обмена информацией, </a:t>
                      </a:r>
                      <a:r>
                        <a:rPr lang="en-US" sz="2000" dirty="0">
                          <a:effectLst/>
                        </a:rPr>
                        <a:t>NIEM</a:t>
                      </a:r>
                      <a:r>
                        <a:rPr lang="ru-RU" sz="2000" dirty="0">
                          <a:effectLst/>
                        </a:rPr>
                        <a:t>, </a:t>
                      </a:r>
                      <a:r>
                        <a:rPr lang="en-US" sz="2000" u="sng" dirty="0">
                          <a:effectLst/>
                          <a:hlinkClick r:id="rId2"/>
                        </a:rPr>
                        <a:t>www</a:t>
                      </a:r>
                      <a:r>
                        <a:rPr lang="ru-RU" sz="2000" u="sng" dirty="0">
                          <a:effectLst/>
                          <a:hlinkClick r:id="rId2"/>
                        </a:rPr>
                        <a:t>.</a:t>
                      </a:r>
                      <a:r>
                        <a:rPr lang="en-US" sz="2000" u="sng" dirty="0" err="1">
                          <a:effectLst/>
                          <a:hlinkClick r:id="rId2"/>
                        </a:rPr>
                        <a:t>niem</a:t>
                      </a:r>
                      <a:r>
                        <a:rPr lang="ru-RU" sz="2000" u="sng" dirty="0">
                          <a:effectLst/>
                          <a:hlinkClick r:id="rId2"/>
                        </a:rPr>
                        <a:t>.</a:t>
                      </a:r>
                      <a:r>
                        <a:rPr lang="en-US" sz="2000" u="sng" dirty="0" err="1">
                          <a:effectLst/>
                          <a:hlinkClick r:id="rId2"/>
                        </a:rPr>
                        <a:t>gov</a:t>
                      </a:r>
                      <a:r>
                        <a:rPr lang="ru-RU" sz="2000" dirty="0">
                          <a:effectLst/>
                        </a:rPr>
                        <a:t> 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1539579">
                <a:tc rowSpan="2">
                  <a:txBody>
                    <a:bodyPr/>
                    <a:lstStyle/>
                    <a:p>
                      <a:pPr algn="just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 err="1">
                          <a:effectLst/>
                        </a:rPr>
                        <a:t>Гос</a:t>
                      </a:r>
                      <a:r>
                        <a:rPr lang="ru-RU" sz="2000" dirty="0">
                          <a:effectLst/>
                        </a:rPr>
                        <a:t>.</a:t>
                      </a:r>
                      <a:r>
                        <a:rPr lang="en-GB" sz="2000" dirty="0">
                          <a:effectLst/>
                        </a:rPr>
                        <a:t> </a:t>
                      </a:r>
                      <a:r>
                        <a:rPr lang="en-GB" sz="2000" dirty="0" err="1">
                          <a:effectLst/>
                        </a:rPr>
                        <a:t>услуги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Ядро словаря публичных услуг, </a:t>
                      </a:r>
                      <a:r>
                        <a:rPr lang="en-GB" sz="2000" dirty="0">
                          <a:effectLst/>
                        </a:rPr>
                        <a:t>CPSV</a:t>
                      </a:r>
                      <a:r>
                        <a:rPr lang="ru-RU" sz="2000" dirty="0">
                          <a:effectLst/>
                        </a:rPr>
                        <a:t>, </a:t>
                      </a:r>
                      <a:r>
                        <a:rPr lang="en-GB" sz="2000" u="sng" dirty="0">
                          <a:effectLst/>
                          <a:hlinkClick r:id="rId3"/>
                        </a:rPr>
                        <a:t>https</a:t>
                      </a:r>
                      <a:r>
                        <a:rPr lang="ru-RU" sz="2000" u="sng" dirty="0">
                          <a:effectLst/>
                          <a:hlinkClick r:id="rId3"/>
                        </a:rPr>
                        <a:t>://</a:t>
                      </a:r>
                      <a:r>
                        <a:rPr lang="en-GB" sz="2000" u="sng" dirty="0" err="1">
                          <a:effectLst/>
                          <a:hlinkClick r:id="rId3"/>
                        </a:rPr>
                        <a:t>joinup</a:t>
                      </a:r>
                      <a:r>
                        <a:rPr lang="ru-RU" sz="2000" u="sng" dirty="0">
                          <a:effectLst/>
                          <a:hlinkClick r:id="rId3"/>
                        </a:rPr>
                        <a:t>.</a:t>
                      </a:r>
                      <a:r>
                        <a:rPr lang="en-GB" sz="2000" u="sng" dirty="0" err="1">
                          <a:effectLst/>
                          <a:hlinkClick r:id="rId3"/>
                        </a:rPr>
                        <a:t>ec</a:t>
                      </a:r>
                      <a:r>
                        <a:rPr lang="ru-RU" sz="2000" u="sng" dirty="0">
                          <a:effectLst/>
                          <a:hlinkClick r:id="rId3"/>
                        </a:rPr>
                        <a:t>.</a:t>
                      </a:r>
                      <a:r>
                        <a:rPr lang="en-GB" sz="2000" u="sng" dirty="0" err="1">
                          <a:effectLst/>
                          <a:hlinkClick r:id="rId3"/>
                        </a:rPr>
                        <a:t>europa</a:t>
                      </a:r>
                      <a:r>
                        <a:rPr lang="ru-RU" sz="2000" u="sng" dirty="0">
                          <a:effectLst/>
                          <a:hlinkClick r:id="rId3"/>
                        </a:rPr>
                        <a:t>.</a:t>
                      </a:r>
                      <a:r>
                        <a:rPr lang="en-GB" sz="2000" u="sng" dirty="0" err="1">
                          <a:effectLst/>
                          <a:hlinkClick r:id="rId3"/>
                        </a:rPr>
                        <a:t>eu</a:t>
                      </a:r>
                      <a:r>
                        <a:rPr lang="ru-RU" sz="2000" u="sng" dirty="0">
                          <a:effectLst/>
                          <a:hlinkClick r:id="rId3"/>
                        </a:rPr>
                        <a:t>/</a:t>
                      </a:r>
                      <a:r>
                        <a:rPr lang="en-GB" sz="2000" u="sng" dirty="0">
                          <a:effectLst/>
                          <a:hlinkClick r:id="rId3"/>
                        </a:rPr>
                        <a:t>asset</a:t>
                      </a:r>
                      <a:r>
                        <a:rPr lang="ru-RU" sz="2000" u="sng" dirty="0">
                          <a:effectLst/>
                          <a:hlinkClick r:id="rId3"/>
                        </a:rPr>
                        <a:t>/</a:t>
                      </a:r>
                      <a:r>
                        <a:rPr lang="en-GB" sz="2000" u="sng" dirty="0">
                          <a:effectLst/>
                          <a:hlinkClick r:id="rId3"/>
                        </a:rPr>
                        <a:t>core</a:t>
                      </a:r>
                      <a:r>
                        <a:rPr lang="ru-RU" sz="2000" u="sng" dirty="0">
                          <a:effectLst/>
                          <a:hlinkClick r:id="rId3"/>
                        </a:rPr>
                        <a:t>_</a:t>
                      </a:r>
                      <a:r>
                        <a:rPr lang="en-GB" sz="2000" u="sng" dirty="0">
                          <a:effectLst/>
                          <a:hlinkClick r:id="rId3"/>
                        </a:rPr>
                        <a:t>public</a:t>
                      </a:r>
                      <a:r>
                        <a:rPr lang="ru-RU" sz="2000" u="sng" dirty="0">
                          <a:effectLst/>
                          <a:hlinkClick r:id="rId3"/>
                        </a:rPr>
                        <a:t>_</a:t>
                      </a:r>
                      <a:r>
                        <a:rPr lang="en-GB" sz="2000" u="sng" dirty="0">
                          <a:effectLst/>
                          <a:hlinkClick r:id="rId3"/>
                        </a:rPr>
                        <a:t>service</a:t>
                      </a:r>
                      <a:r>
                        <a:rPr lang="ru-RU" sz="2000" u="sng" dirty="0">
                          <a:effectLst/>
                          <a:hlinkClick r:id="rId3"/>
                        </a:rPr>
                        <a:t>/</a:t>
                      </a:r>
                      <a:r>
                        <a:rPr lang="en-GB" sz="2000" u="sng" dirty="0">
                          <a:effectLst/>
                          <a:hlinkClick r:id="rId3"/>
                        </a:rPr>
                        <a:t>asset</a:t>
                      </a:r>
                      <a:r>
                        <a:rPr lang="ru-RU" sz="2000" u="sng" dirty="0">
                          <a:effectLst/>
                          <a:hlinkClick r:id="rId3"/>
                        </a:rPr>
                        <a:t>_</a:t>
                      </a:r>
                      <a:r>
                        <a:rPr lang="en-GB" sz="2000" u="sng" dirty="0">
                          <a:effectLst/>
                          <a:hlinkClick r:id="rId3"/>
                        </a:rPr>
                        <a:t>release</a:t>
                      </a:r>
                      <a:r>
                        <a:rPr lang="ru-RU" sz="2000" u="sng" dirty="0">
                          <a:effectLst/>
                          <a:hlinkClick r:id="rId3"/>
                        </a:rPr>
                        <a:t>/</a:t>
                      </a:r>
                      <a:r>
                        <a:rPr lang="en-GB" sz="2000" u="sng" dirty="0">
                          <a:effectLst/>
                          <a:hlinkClick r:id="rId3"/>
                        </a:rPr>
                        <a:t>core</a:t>
                      </a:r>
                      <a:r>
                        <a:rPr lang="ru-RU" sz="2000" u="sng" dirty="0">
                          <a:effectLst/>
                          <a:hlinkClick r:id="rId3"/>
                        </a:rPr>
                        <a:t>-</a:t>
                      </a:r>
                      <a:r>
                        <a:rPr lang="en-GB" sz="2000" u="sng" dirty="0">
                          <a:effectLst/>
                          <a:hlinkClick r:id="rId3"/>
                        </a:rPr>
                        <a:t>public</a:t>
                      </a:r>
                      <a:r>
                        <a:rPr lang="ru-RU" sz="2000" u="sng" dirty="0">
                          <a:effectLst/>
                          <a:hlinkClick r:id="rId3"/>
                        </a:rPr>
                        <a:t>-</a:t>
                      </a:r>
                      <a:r>
                        <a:rPr lang="en-GB" sz="2000" u="sng" dirty="0">
                          <a:effectLst/>
                          <a:hlinkClick r:id="rId3"/>
                        </a:rPr>
                        <a:t>service</a:t>
                      </a:r>
                      <a:r>
                        <a:rPr lang="ru-RU" sz="2000" u="sng" dirty="0">
                          <a:effectLst/>
                          <a:hlinkClick r:id="rId3"/>
                        </a:rPr>
                        <a:t>-</a:t>
                      </a:r>
                      <a:r>
                        <a:rPr lang="en-GB" sz="2000" u="sng" dirty="0">
                          <a:effectLst/>
                          <a:hlinkClick r:id="rId3"/>
                        </a:rPr>
                        <a:t>vocabulary</a:t>
                      </a:r>
                      <a:r>
                        <a:rPr lang="ru-RU" sz="2000" u="sng" dirty="0">
                          <a:effectLst/>
                          <a:hlinkClick r:id="rId3"/>
                        </a:rPr>
                        <a:t>-0#</a:t>
                      </a:r>
                      <a:r>
                        <a:rPr lang="en-GB" sz="2000" u="sng" dirty="0">
                          <a:effectLst/>
                          <a:hlinkClick r:id="rId3"/>
                        </a:rPr>
                        <a:t>download</a:t>
                      </a:r>
                      <a:r>
                        <a:rPr lang="ru-RU" sz="2000" u="sng" dirty="0">
                          <a:effectLst/>
                          <a:hlinkClick r:id="rId3"/>
                        </a:rPr>
                        <a:t>-</a:t>
                      </a:r>
                      <a:r>
                        <a:rPr lang="en-GB" sz="2000" u="sng" dirty="0">
                          <a:effectLst/>
                          <a:hlinkClick r:id="rId3"/>
                        </a:rPr>
                        <a:t>links</a:t>
                      </a:r>
                      <a:r>
                        <a:rPr lang="ru-RU" sz="2000" dirty="0">
                          <a:effectLst/>
                        </a:rPr>
                        <a:t> 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102799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Словари региональных электронных услуг России, </a:t>
                      </a:r>
                      <a:r>
                        <a:rPr lang="en-GB" sz="2000" u="sng" dirty="0">
                          <a:effectLst/>
                          <a:hlinkClick r:id="rId4"/>
                        </a:rPr>
                        <a:t>http</a:t>
                      </a:r>
                      <a:r>
                        <a:rPr lang="ru-RU" sz="2000" u="sng" dirty="0">
                          <a:effectLst/>
                          <a:hlinkClick r:id="rId4"/>
                        </a:rPr>
                        <a:t>://</a:t>
                      </a:r>
                      <a:r>
                        <a:rPr lang="en-GB" sz="2000" u="sng" dirty="0" err="1">
                          <a:effectLst/>
                          <a:hlinkClick r:id="rId4"/>
                        </a:rPr>
                        <a:t>kbpm</a:t>
                      </a:r>
                      <a:r>
                        <a:rPr lang="ru-RU" sz="2000" u="sng" dirty="0">
                          <a:effectLst/>
                          <a:hlinkClick r:id="rId4"/>
                        </a:rPr>
                        <a:t>.</a:t>
                      </a:r>
                      <a:r>
                        <a:rPr lang="en-GB" sz="2000" u="sng" dirty="0" err="1">
                          <a:effectLst/>
                          <a:hlinkClick r:id="rId4"/>
                        </a:rPr>
                        <a:t>ru</a:t>
                      </a:r>
                      <a:r>
                        <a:rPr lang="ru-RU" sz="2000" u="sng" dirty="0">
                          <a:effectLst/>
                          <a:hlinkClick r:id="rId4"/>
                        </a:rPr>
                        <a:t>/</a:t>
                      </a:r>
                      <a:r>
                        <a:rPr lang="en-GB" sz="2000" u="sng" dirty="0">
                          <a:effectLst/>
                          <a:hlinkClick r:id="rId4"/>
                        </a:rPr>
                        <a:t>docs</a:t>
                      </a:r>
                      <a:r>
                        <a:rPr lang="ru-RU" sz="2000" u="sng" dirty="0">
                          <a:effectLst/>
                          <a:hlinkClick r:id="rId4"/>
                        </a:rPr>
                        <a:t>/</a:t>
                      </a:r>
                      <a:r>
                        <a:rPr lang="en-GB" sz="2000" u="sng" dirty="0">
                          <a:effectLst/>
                          <a:hlinkClick r:id="rId4"/>
                        </a:rPr>
                        <a:t>post</a:t>
                      </a:r>
                      <a:r>
                        <a:rPr lang="ru-RU" sz="2000" u="sng" dirty="0">
                          <a:effectLst/>
                          <a:hlinkClick r:id="rId4"/>
                        </a:rPr>
                        <a:t>/45.22.</a:t>
                      </a:r>
                      <a:r>
                        <a:rPr lang="en-GB" sz="2000" u="sng" dirty="0" err="1">
                          <a:effectLst/>
                          <a:hlinkClick r:id="rId4"/>
                        </a:rPr>
                        <a:t>htm</a:t>
                      </a:r>
                      <a:r>
                        <a:rPr lang="ru-RU" sz="2000" dirty="0">
                          <a:effectLst/>
                        </a:rPr>
                        <a:t> 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26.02.2015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(С) Владимир Дрожжинов, 2015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01237-4F8B-4B2B-B4DB-9A093BB633E6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3935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Классификация моделей данных для обмена информации </a:t>
            </a:r>
            <a:r>
              <a:rPr lang="ru-RU" dirty="0" smtClean="0"/>
              <a:t>(2)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5996393"/>
              </p:ext>
            </p:extLst>
          </p:nvPr>
        </p:nvGraphicFramePr>
        <p:xfrm>
          <a:off x="1331640" y="2060848"/>
          <a:ext cx="5976664" cy="457175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88332"/>
                <a:gridCol w="2988332"/>
              </a:tblGrid>
              <a:tr h="179515">
                <a:tc gridSpan="2"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 err="1">
                          <a:effectLst/>
                        </a:rPr>
                        <a:t>Одноотраслевые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84266">
                <a:tc rowSpan="3">
                  <a:txBody>
                    <a:bodyPr/>
                    <a:lstStyle/>
                    <a:p>
                      <a:pPr algn="just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 err="1">
                          <a:effectLst/>
                        </a:rPr>
                        <a:t>Управление</a:t>
                      </a:r>
                      <a:r>
                        <a:rPr lang="en-GB" sz="1600" dirty="0">
                          <a:effectLst/>
                        </a:rPr>
                        <a:t> </a:t>
                      </a:r>
                      <a:r>
                        <a:rPr lang="en-GB" sz="1600" dirty="0" err="1">
                          <a:effectLst/>
                        </a:rPr>
                        <a:t>воздушным</a:t>
                      </a:r>
                      <a:r>
                        <a:rPr lang="en-GB" sz="1600" dirty="0">
                          <a:effectLst/>
                        </a:rPr>
                        <a:t> </a:t>
                      </a:r>
                      <a:r>
                        <a:rPr lang="en-GB" sz="1600" dirty="0" err="1">
                          <a:effectLst/>
                        </a:rPr>
                        <a:t>движением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Модель обмена аэронавигационной информацией, </a:t>
                      </a:r>
                      <a:r>
                        <a:rPr lang="en-GB" sz="1600">
                          <a:effectLst/>
                        </a:rPr>
                        <a:t>AIXM</a:t>
                      </a:r>
                      <a:r>
                        <a:rPr lang="ru-RU" sz="1600">
                          <a:effectLst/>
                        </a:rPr>
                        <a:t>, </a:t>
                      </a:r>
                      <a:r>
                        <a:rPr lang="en-GB" sz="1600" u="sng">
                          <a:effectLst/>
                          <a:hlinkClick r:id="rId2"/>
                        </a:rPr>
                        <a:t>http</a:t>
                      </a:r>
                      <a:r>
                        <a:rPr lang="ru-RU" sz="1600" u="sng">
                          <a:effectLst/>
                          <a:hlinkClick r:id="rId2"/>
                        </a:rPr>
                        <a:t>://</a:t>
                      </a:r>
                      <a:r>
                        <a:rPr lang="en-GB" sz="1600" u="sng">
                          <a:effectLst/>
                          <a:hlinkClick r:id="rId2"/>
                        </a:rPr>
                        <a:t>www</a:t>
                      </a:r>
                      <a:r>
                        <a:rPr lang="ru-RU" sz="1600" u="sng">
                          <a:effectLst/>
                          <a:hlinkClick r:id="rId2"/>
                        </a:rPr>
                        <a:t>.</a:t>
                      </a:r>
                      <a:r>
                        <a:rPr lang="en-GB" sz="1600" u="sng">
                          <a:effectLst/>
                          <a:hlinkClick r:id="rId2"/>
                        </a:rPr>
                        <a:t>aixm</a:t>
                      </a:r>
                      <a:r>
                        <a:rPr lang="ru-RU" sz="1600" u="sng">
                          <a:effectLst/>
                          <a:hlinkClick r:id="rId2"/>
                        </a:rPr>
                        <a:t>.</a:t>
                      </a:r>
                      <a:r>
                        <a:rPr lang="en-GB" sz="1600" u="sng">
                          <a:effectLst/>
                          <a:hlinkClick r:id="rId2"/>
                        </a:rPr>
                        <a:t>aero</a:t>
                      </a:r>
                      <a:r>
                        <a:rPr lang="ru-RU" sz="1600" u="sng">
                          <a:effectLst/>
                          <a:hlinkClick r:id="rId2"/>
                        </a:rPr>
                        <a:t>/</a:t>
                      </a:r>
                      <a:r>
                        <a:rPr lang="en-GB" sz="1600" u="sng">
                          <a:effectLst/>
                          <a:hlinkClick r:id="rId2"/>
                        </a:rPr>
                        <a:t>public</a:t>
                      </a:r>
                      <a:r>
                        <a:rPr lang="ru-RU" sz="1600" u="sng">
                          <a:effectLst/>
                          <a:hlinkClick r:id="rId2"/>
                        </a:rPr>
                        <a:t>/</a:t>
                      </a:r>
                      <a:r>
                        <a:rPr lang="en-GB" sz="1600" u="sng">
                          <a:effectLst/>
                          <a:hlinkClick r:id="rId2"/>
                        </a:rPr>
                        <a:t>standard</a:t>
                      </a:r>
                      <a:r>
                        <a:rPr lang="ru-RU" sz="1600" u="sng">
                          <a:effectLst/>
                          <a:hlinkClick r:id="rId2"/>
                        </a:rPr>
                        <a:t>_</a:t>
                      </a:r>
                      <a:r>
                        <a:rPr lang="en-GB" sz="1600" u="sng">
                          <a:effectLst/>
                          <a:hlinkClick r:id="rId2"/>
                        </a:rPr>
                        <a:t>page</a:t>
                      </a:r>
                      <a:r>
                        <a:rPr lang="ru-RU" sz="1600" u="sng">
                          <a:effectLst/>
                          <a:hlinkClick r:id="rId2"/>
                        </a:rPr>
                        <a:t>/</a:t>
                      </a:r>
                      <a:r>
                        <a:rPr lang="en-GB" sz="1600" u="sng">
                          <a:effectLst/>
                          <a:hlinkClick r:id="rId2"/>
                        </a:rPr>
                        <a:t>download</a:t>
                      </a:r>
                      <a:r>
                        <a:rPr lang="ru-RU" sz="1600" u="sng">
                          <a:effectLst/>
                          <a:hlinkClick r:id="rId2"/>
                        </a:rPr>
                        <a:t>.</a:t>
                      </a:r>
                      <a:r>
                        <a:rPr lang="en-GB" sz="1600" u="sng">
                          <a:effectLst/>
                          <a:hlinkClick r:id="rId2"/>
                        </a:rPr>
                        <a:t>html</a:t>
                      </a:r>
                      <a:r>
                        <a:rPr lang="ru-RU" sz="1600">
                          <a:effectLst/>
                        </a:rPr>
                        <a:t> 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106045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Модель обмена метеорологической информацией, -- </a:t>
                      </a:r>
                      <a:r>
                        <a:rPr lang="en-GB" sz="1600">
                          <a:effectLst/>
                        </a:rPr>
                        <a:t>WXXM</a:t>
                      </a:r>
                      <a:r>
                        <a:rPr lang="ru-RU" sz="1600">
                          <a:effectLst/>
                        </a:rPr>
                        <a:t>, </a:t>
                      </a:r>
                      <a:r>
                        <a:rPr lang="en-GB" sz="1600" u="sng">
                          <a:effectLst/>
                          <a:hlinkClick r:id="rId3"/>
                        </a:rPr>
                        <a:t>http</a:t>
                      </a:r>
                      <a:r>
                        <a:rPr lang="ru-RU" sz="1600" u="sng">
                          <a:effectLst/>
                          <a:hlinkClick r:id="rId3"/>
                        </a:rPr>
                        <a:t>://</a:t>
                      </a:r>
                      <a:r>
                        <a:rPr lang="en-GB" sz="1600" u="sng">
                          <a:effectLst/>
                          <a:hlinkClick r:id="rId3"/>
                        </a:rPr>
                        <a:t>www</a:t>
                      </a:r>
                      <a:r>
                        <a:rPr lang="ru-RU" sz="1600" u="sng">
                          <a:effectLst/>
                          <a:hlinkClick r:id="rId3"/>
                        </a:rPr>
                        <a:t>.</a:t>
                      </a:r>
                      <a:r>
                        <a:rPr lang="en-GB" sz="1600" u="sng">
                          <a:effectLst/>
                          <a:hlinkClick r:id="rId3"/>
                        </a:rPr>
                        <a:t>wxxm</a:t>
                      </a:r>
                      <a:r>
                        <a:rPr lang="ru-RU" sz="1600" u="sng">
                          <a:effectLst/>
                          <a:hlinkClick r:id="rId3"/>
                        </a:rPr>
                        <a:t>.</a:t>
                      </a:r>
                      <a:r>
                        <a:rPr lang="en-GB" sz="1600" u="sng">
                          <a:effectLst/>
                          <a:hlinkClick r:id="rId3"/>
                        </a:rPr>
                        <a:t>aero</a:t>
                      </a:r>
                      <a:r>
                        <a:rPr lang="ru-RU" sz="1600" u="sng">
                          <a:effectLst/>
                          <a:hlinkClick r:id="rId3"/>
                        </a:rPr>
                        <a:t>/</a:t>
                      </a:r>
                      <a:r>
                        <a:rPr lang="en-GB" sz="1600" u="sng">
                          <a:effectLst/>
                          <a:hlinkClick r:id="rId3"/>
                        </a:rPr>
                        <a:t>public</a:t>
                      </a:r>
                      <a:r>
                        <a:rPr lang="ru-RU" sz="1600" u="sng">
                          <a:effectLst/>
                          <a:hlinkClick r:id="rId3"/>
                        </a:rPr>
                        <a:t>/</a:t>
                      </a:r>
                      <a:r>
                        <a:rPr lang="en-GB" sz="1600" u="sng">
                          <a:effectLst/>
                          <a:hlinkClick r:id="rId3"/>
                        </a:rPr>
                        <a:t>subsite</a:t>
                      </a:r>
                      <a:r>
                        <a:rPr lang="ru-RU" sz="1600" u="sng">
                          <a:effectLst/>
                          <a:hlinkClick r:id="rId3"/>
                        </a:rPr>
                        <a:t>_</a:t>
                      </a:r>
                      <a:r>
                        <a:rPr lang="en-GB" sz="1600" u="sng">
                          <a:effectLst/>
                          <a:hlinkClick r:id="rId3"/>
                        </a:rPr>
                        <a:t>homepage</a:t>
                      </a:r>
                      <a:r>
                        <a:rPr lang="ru-RU" sz="1600" u="sng">
                          <a:effectLst/>
                          <a:hlinkClick r:id="rId3"/>
                        </a:rPr>
                        <a:t>/</a:t>
                      </a:r>
                      <a:r>
                        <a:rPr lang="en-GB" sz="1600" u="sng">
                          <a:effectLst/>
                          <a:hlinkClick r:id="rId3"/>
                        </a:rPr>
                        <a:t>homepage</a:t>
                      </a:r>
                      <a:r>
                        <a:rPr lang="ru-RU" sz="1600" u="sng">
                          <a:effectLst/>
                          <a:hlinkClick r:id="rId3"/>
                        </a:rPr>
                        <a:t>.</a:t>
                      </a:r>
                      <a:r>
                        <a:rPr lang="en-GB" sz="1600" u="sng">
                          <a:effectLst/>
                          <a:hlinkClick r:id="rId3"/>
                        </a:rPr>
                        <a:t>html</a:t>
                      </a:r>
                      <a:r>
                        <a:rPr lang="ru-RU" sz="1600">
                          <a:effectLst/>
                        </a:rPr>
                        <a:t> 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53189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Модель обмена информацией о полете, </a:t>
                      </a:r>
                      <a:r>
                        <a:rPr lang="en-GB" sz="1600">
                          <a:effectLst/>
                        </a:rPr>
                        <a:t>FIXM</a:t>
                      </a:r>
                      <a:r>
                        <a:rPr lang="ru-RU" sz="1600">
                          <a:effectLst/>
                        </a:rPr>
                        <a:t>,  </a:t>
                      </a:r>
                      <a:r>
                        <a:rPr lang="en-GB" sz="1600" u="sng">
                          <a:effectLst/>
                          <a:hlinkClick r:id="rId4"/>
                        </a:rPr>
                        <a:t>http</a:t>
                      </a:r>
                      <a:r>
                        <a:rPr lang="ru-RU" sz="1600" u="sng">
                          <a:effectLst/>
                          <a:hlinkClick r:id="rId4"/>
                        </a:rPr>
                        <a:t>://</a:t>
                      </a:r>
                      <a:r>
                        <a:rPr lang="en-GB" sz="1600" u="sng">
                          <a:effectLst/>
                          <a:hlinkClick r:id="rId4"/>
                        </a:rPr>
                        <a:t>www</a:t>
                      </a:r>
                      <a:r>
                        <a:rPr lang="ru-RU" sz="1600" u="sng">
                          <a:effectLst/>
                          <a:hlinkClick r:id="rId4"/>
                        </a:rPr>
                        <a:t>.</a:t>
                      </a:r>
                      <a:r>
                        <a:rPr lang="en-GB" sz="1600" u="sng">
                          <a:effectLst/>
                          <a:hlinkClick r:id="rId4"/>
                        </a:rPr>
                        <a:t>fixm</a:t>
                      </a:r>
                      <a:r>
                        <a:rPr lang="ru-RU" sz="1600" u="sng">
                          <a:effectLst/>
                          <a:hlinkClick r:id="rId4"/>
                        </a:rPr>
                        <a:t>.</a:t>
                      </a:r>
                      <a:r>
                        <a:rPr lang="en-GB" sz="1600" u="sng">
                          <a:effectLst/>
                          <a:hlinkClick r:id="rId4"/>
                        </a:rPr>
                        <a:t>aero</a:t>
                      </a:r>
                      <a:r>
                        <a:rPr lang="ru-RU" sz="1600" u="sng">
                          <a:effectLst/>
                          <a:hlinkClick r:id="rId4"/>
                        </a:rPr>
                        <a:t>/</a:t>
                      </a:r>
                      <a:r>
                        <a:rPr lang="ru-RU" sz="1600">
                          <a:effectLst/>
                        </a:rPr>
                        <a:t> 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531891">
                <a:tc>
                  <a:txBody>
                    <a:bodyPr/>
                    <a:lstStyle/>
                    <a:p>
                      <a:pPr algn="just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 err="1">
                          <a:effectLst/>
                        </a:rPr>
                        <a:t>Статистика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Открытый формат обмена статистическими данными, </a:t>
                      </a:r>
                      <a:r>
                        <a:rPr lang="en-GB" sz="1600">
                          <a:effectLst/>
                        </a:rPr>
                        <a:t>SDMX</a:t>
                      </a:r>
                      <a:r>
                        <a:rPr lang="ru-RU" sz="1600">
                          <a:effectLst/>
                        </a:rPr>
                        <a:t>, </a:t>
                      </a:r>
                      <a:r>
                        <a:rPr lang="en-GB" sz="1600" u="sng">
                          <a:effectLst/>
                          <a:hlinkClick r:id="rId5"/>
                        </a:rPr>
                        <a:t>www</a:t>
                      </a:r>
                      <a:r>
                        <a:rPr lang="ru-RU" sz="1600" u="sng">
                          <a:effectLst/>
                          <a:hlinkClick r:id="rId5"/>
                        </a:rPr>
                        <a:t>.</a:t>
                      </a:r>
                      <a:r>
                        <a:rPr lang="en-GB" sz="1600" u="sng">
                          <a:effectLst/>
                          <a:hlinkClick r:id="rId5"/>
                        </a:rPr>
                        <a:t>sdmx</a:t>
                      </a:r>
                      <a:r>
                        <a:rPr lang="ru-RU" sz="1600" u="sng">
                          <a:effectLst/>
                          <a:hlinkClick r:id="rId5"/>
                        </a:rPr>
                        <a:t>.</a:t>
                      </a:r>
                      <a:r>
                        <a:rPr lang="en-GB" sz="1600" u="sng">
                          <a:effectLst/>
                          <a:hlinkClick r:id="rId5"/>
                        </a:rPr>
                        <a:t>org</a:t>
                      </a:r>
                      <a:r>
                        <a:rPr lang="ru-RU" sz="1600">
                          <a:effectLst/>
                        </a:rPr>
                        <a:t> 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1060454">
                <a:tc>
                  <a:txBody>
                    <a:bodyPr/>
                    <a:lstStyle/>
                    <a:p>
                      <a:pPr algn="just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 err="1">
                          <a:effectLst/>
                        </a:rPr>
                        <a:t>Управление</a:t>
                      </a:r>
                      <a:r>
                        <a:rPr lang="en-GB" sz="1600" dirty="0">
                          <a:effectLst/>
                        </a:rPr>
                        <a:t> ЧС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Язык обмена данными о чрезвычайных ситуациях (ЧС), </a:t>
                      </a:r>
                      <a:r>
                        <a:rPr lang="en-GB" sz="1600" dirty="0">
                          <a:effectLst/>
                        </a:rPr>
                        <a:t>EDXL</a:t>
                      </a:r>
                      <a:r>
                        <a:rPr lang="ru-RU" sz="1600" dirty="0">
                          <a:effectLst/>
                        </a:rPr>
                        <a:t>, </a:t>
                      </a:r>
                      <a:r>
                        <a:rPr lang="en-GB" sz="1600" u="sng" dirty="0">
                          <a:effectLst/>
                          <a:hlinkClick r:id="rId6"/>
                        </a:rPr>
                        <a:t>https</a:t>
                      </a:r>
                      <a:r>
                        <a:rPr lang="ru-RU" sz="1600" u="sng" dirty="0">
                          <a:effectLst/>
                          <a:hlinkClick r:id="rId6"/>
                        </a:rPr>
                        <a:t>://</a:t>
                      </a:r>
                      <a:r>
                        <a:rPr lang="en-GB" sz="1600" u="sng" dirty="0">
                          <a:effectLst/>
                          <a:hlinkClick r:id="rId6"/>
                        </a:rPr>
                        <a:t>www</a:t>
                      </a:r>
                      <a:r>
                        <a:rPr lang="ru-RU" sz="1600" u="sng" dirty="0">
                          <a:effectLst/>
                          <a:hlinkClick r:id="rId6"/>
                        </a:rPr>
                        <a:t>.</a:t>
                      </a:r>
                      <a:r>
                        <a:rPr lang="en-GB" sz="1600" u="sng" dirty="0">
                          <a:effectLst/>
                          <a:hlinkClick r:id="rId6"/>
                        </a:rPr>
                        <a:t>oasis</a:t>
                      </a:r>
                      <a:r>
                        <a:rPr lang="ru-RU" sz="1600" u="sng" dirty="0">
                          <a:effectLst/>
                          <a:hlinkClick r:id="rId6"/>
                        </a:rPr>
                        <a:t>-</a:t>
                      </a:r>
                      <a:r>
                        <a:rPr lang="en-GB" sz="1600" u="sng" dirty="0">
                          <a:effectLst/>
                          <a:hlinkClick r:id="rId6"/>
                        </a:rPr>
                        <a:t>open</a:t>
                      </a:r>
                      <a:r>
                        <a:rPr lang="ru-RU" sz="1600" u="sng" dirty="0">
                          <a:effectLst/>
                          <a:hlinkClick r:id="rId6"/>
                        </a:rPr>
                        <a:t>.</a:t>
                      </a:r>
                      <a:r>
                        <a:rPr lang="en-GB" sz="1600" u="sng" dirty="0">
                          <a:effectLst/>
                          <a:hlinkClick r:id="rId6"/>
                        </a:rPr>
                        <a:t>org</a:t>
                      </a:r>
                      <a:r>
                        <a:rPr lang="ru-RU" sz="1600" u="sng" dirty="0">
                          <a:effectLst/>
                          <a:hlinkClick r:id="rId6"/>
                        </a:rPr>
                        <a:t>/</a:t>
                      </a:r>
                      <a:r>
                        <a:rPr lang="en-GB" sz="1600" u="sng" dirty="0">
                          <a:effectLst/>
                          <a:hlinkClick r:id="rId6"/>
                        </a:rPr>
                        <a:t>committees</a:t>
                      </a:r>
                      <a:r>
                        <a:rPr lang="ru-RU" sz="1600" u="sng" dirty="0">
                          <a:effectLst/>
                          <a:hlinkClick r:id="rId6"/>
                        </a:rPr>
                        <a:t>/</a:t>
                      </a:r>
                      <a:r>
                        <a:rPr lang="en-GB" sz="1600" u="sng" dirty="0" err="1">
                          <a:effectLst/>
                          <a:hlinkClick r:id="rId6"/>
                        </a:rPr>
                        <a:t>tc</a:t>
                      </a:r>
                      <a:r>
                        <a:rPr lang="ru-RU" sz="1600" u="sng" dirty="0">
                          <a:effectLst/>
                          <a:hlinkClick r:id="rId6"/>
                        </a:rPr>
                        <a:t>_</a:t>
                      </a:r>
                      <a:r>
                        <a:rPr lang="en-GB" sz="1600" u="sng" dirty="0">
                          <a:effectLst/>
                          <a:hlinkClick r:id="rId6"/>
                        </a:rPr>
                        <a:t>home</a:t>
                      </a:r>
                      <a:r>
                        <a:rPr lang="ru-RU" sz="1600" u="sng" dirty="0">
                          <a:effectLst/>
                          <a:hlinkClick r:id="rId6"/>
                        </a:rPr>
                        <a:t>.</a:t>
                      </a:r>
                      <a:r>
                        <a:rPr lang="en-GB" sz="1600" u="sng" dirty="0" err="1">
                          <a:effectLst/>
                          <a:hlinkClick r:id="rId6"/>
                        </a:rPr>
                        <a:t>php</a:t>
                      </a:r>
                      <a:r>
                        <a:rPr lang="ru-RU" sz="1600" u="sng" dirty="0">
                          <a:effectLst/>
                          <a:hlinkClick r:id="rId6"/>
                        </a:rPr>
                        <a:t>?</a:t>
                      </a:r>
                      <a:r>
                        <a:rPr lang="en-GB" sz="1600" u="sng" dirty="0" err="1">
                          <a:effectLst/>
                          <a:hlinkClick r:id="rId6"/>
                        </a:rPr>
                        <a:t>wg</a:t>
                      </a:r>
                      <a:r>
                        <a:rPr lang="ru-RU" sz="1600" u="sng" dirty="0">
                          <a:effectLst/>
                          <a:hlinkClick r:id="rId6"/>
                        </a:rPr>
                        <a:t>_</a:t>
                      </a:r>
                      <a:r>
                        <a:rPr lang="en-GB" sz="1600" u="sng" dirty="0">
                          <a:effectLst/>
                          <a:hlinkClick r:id="rId6"/>
                        </a:rPr>
                        <a:t>abbrev</a:t>
                      </a:r>
                      <a:r>
                        <a:rPr lang="ru-RU" sz="1600" u="sng" dirty="0">
                          <a:effectLst/>
                          <a:hlinkClick r:id="rId6"/>
                        </a:rPr>
                        <a:t>=</a:t>
                      </a:r>
                      <a:r>
                        <a:rPr lang="en-GB" sz="1600" u="sng" dirty="0">
                          <a:effectLst/>
                          <a:hlinkClick r:id="rId6"/>
                        </a:rPr>
                        <a:t>emergency</a:t>
                      </a:r>
                      <a:r>
                        <a:rPr lang="ru-RU" sz="1600" u="sng" dirty="0">
                          <a:effectLst/>
                          <a:hlinkClick r:id="rId6"/>
                        </a:rPr>
                        <a:t>#</a:t>
                      </a:r>
                      <a:r>
                        <a:rPr lang="en-GB" sz="1600" u="sng" dirty="0">
                          <a:effectLst/>
                          <a:hlinkClick r:id="rId6"/>
                        </a:rPr>
                        <a:t>technical</a:t>
                      </a:r>
                      <a:r>
                        <a:rPr lang="ru-RU" sz="1600" dirty="0">
                          <a:effectLst/>
                        </a:rPr>
                        <a:t>  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26.02.2015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(С) Владимир Дрожжинов, 2015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01237-4F8B-4B2B-B4DB-9A093BB633E6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4139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Классификация моделей данных для обмена информации </a:t>
            </a:r>
            <a:r>
              <a:rPr lang="ru-RU" dirty="0" smtClean="0"/>
              <a:t>(3)</a:t>
            </a:r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3630052"/>
              </p:ext>
            </p:extLst>
          </p:nvPr>
        </p:nvGraphicFramePr>
        <p:xfrm>
          <a:off x="1475656" y="1844824"/>
          <a:ext cx="6192688" cy="430633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24603"/>
                <a:gridCol w="4768085"/>
              </a:tblGrid>
              <a:tr h="247528">
                <a:tc gridSpan="2"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Системные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42583">
                <a:tc>
                  <a:txBody>
                    <a:bodyPr/>
                    <a:lstStyle/>
                    <a:p>
                      <a:pPr algn="just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Управление инфраструк</a:t>
                      </a:r>
                      <a:r>
                        <a:rPr lang="ru-RU" sz="1600">
                          <a:effectLst/>
                        </a:rPr>
                        <a:t>-</a:t>
                      </a:r>
                      <a:r>
                        <a:rPr lang="en-GB" sz="1600">
                          <a:effectLst/>
                        </a:rPr>
                        <a:t>турой ИКТ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Общая информационная модель, </a:t>
                      </a:r>
                      <a:r>
                        <a:rPr lang="en-GB" sz="1600">
                          <a:effectLst/>
                        </a:rPr>
                        <a:t>CIM</a:t>
                      </a:r>
                      <a:r>
                        <a:rPr lang="ru-RU" sz="1600">
                          <a:effectLst/>
                        </a:rPr>
                        <a:t>, </a:t>
                      </a:r>
                      <a:r>
                        <a:rPr lang="en-GB" sz="1600" u="sng">
                          <a:effectLst/>
                          <a:hlinkClick r:id="rId2"/>
                        </a:rPr>
                        <a:t>http</a:t>
                      </a:r>
                      <a:r>
                        <a:rPr lang="ru-RU" sz="1600" u="sng">
                          <a:effectLst/>
                          <a:hlinkClick r:id="rId2"/>
                        </a:rPr>
                        <a:t>://</a:t>
                      </a:r>
                      <a:r>
                        <a:rPr lang="en-GB" sz="1600" u="sng">
                          <a:effectLst/>
                          <a:hlinkClick r:id="rId2"/>
                        </a:rPr>
                        <a:t>xml</a:t>
                      </a:r>
                      <a:r>
                        <a:rPr lang="ru-RU" sz="1600" u="sng">
                          <a:effectLst/>
                          <a:hlinkClick r:id="rId2"/>
                        </a:rPr>
                        <a:t>.</a:t>
                      </a:r>
                      <a:r>
                        <a:rPr lang="en-GB" sz="1600" u="sng">
                          <a:effectLst/>
                          <a:hlinkClick r:id="rId2"/>
                        </a:rPr>
                        <a:t>coverpages</a:t>
                      </a:r>
                      <a:r>
                        <a:rPr lang="ru-RU" sz="1600" u="sng">
                          <a:effectLst/>
                          <a:hlinkClick r:id="rId2"/>
                        </a:rPr>
                        <a:t>.</a:t>
                      </a:r>
                      <a:r>
                        <a:rPr lang="en-GB" sz="1600" u="sng">
                          <a:effectLst/>
                          <a:hlinkClick r:id="rId2"/>
                        </a:rPr>
                        <a:t>org</a:t>
                      </a:r>
                      <a:r>
                        <a:rPr lang="ru-RU" sz="1600" u="sng">
                          <a:effectLst/>
                          <a:hlinkClick r:id="rId2"/>
                        </a:rPr>
                        <a:t>/</a:t>
                      </a:r>
                      <a:r>
                        <a:rPr lang="en-GB" sz="1600" u="sng">
                          <a:effectLst/>
                          <a:hlinkClick r:id="rId2"/>
                        </a:rPr>
                        <a:t>dmtf</a:t>
                      </a:r>
                      <a:r>
                        <a:rPr lang="ru-RU" sz="1600" u="sng">
                          <a:effectLst/>
                          <a:hlinkClick r:id="rId2"/>
                        </a:rPr>
                        <a:t>-</a:t>
                      </a:r>
                      <a:r>
                        <a:rPr lang="en-GB" sz="1600" u="sng">
                          <a:effectLst/>
                          <a:hlinkClick r:id="rId2"/>
                        </a:rPr>
                        <a:t>cim</a:t>
                      </a:r>
                      <a:r>
                        <a:rPr lang="ru-RU" sz="1600" u="sng">
                          <a:effectLst/>
                          <a:hlinkClick r:id="rId2"/>
                        </a:rPr>
                        <a:t>.</a:t>
                      </a:r>
                      <a:r>
                        <a:rPr lang="en-GB" sz="1600" u="sng">
                          <a:effectLst/>
                          <a:hlinkClick r:id="rId2"/>
                        </a:rPr>
                        <a:t>html</a:t>
                      </a:r>
                      <a:r>
                        <a:rPr lang="ru-RU" sz="1600" u="sng">
                          <a:effectLst/>
                          <a:hlinkClick r:id="rId2"/>
                        </a:rPr>
                        <a:t>#</a:t>
                      </a:r>
                      <a:r>
                        <a:rPr lang="en-GB" sz="1600" u="sng">
                          <a:effectLst/>
                          <a:hlinkClick r:id="rId2"/>
                        </a:rPr>
                        <a:t>overview</a:t>
                      </a:r>
                      <a:r>
                        <a:rPr lang="ru-RU" sz="1600">
                          <a:effectLst/>
                        </a:rPr>
                        <a:t> 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742583">
                <a:tc>
                  <a:txBody>
                    <a:bodyPr/>
                    <a:lstStyle/>
                    <a:p>
                      <a:pPr algn="just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Управление вооружен-ным противо-стоянием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Объединённая модель данных по обмену информацией для управления, контроля и консультирования НАТО (</a:t>
                      </a:r>
                      <a:r>
                        <a:rPr lang="en-GB" sz="1600">
                          <a:effectLst/>
                        </a:rPr>
                        <a:t>STANAG</a:t>
                      </a:r>
                      <a:r>
                        <a:rPr lang="ru-RU" sz="1600">
                          <a:effectLst/>
                        </a:rPr>
                        <a:t> 5525) и США (</a:t>
                      </a:r>
                      <a:r>
                        <a:rPr lang="en-GB" sz="1600">
                          <a:effectLst/>
                        </a:rPr>
                        <a:t>JC</a:t>
                      </a:r>
                      <a:r>
                        <a:rPr lang="ru-RU" sz="1600">
                          <a:effectLst/>
                        </a:rPr>
                        <a:t>3</a:t>
                      </a:r>
                      <a:r>
                        <a:rPr lang="en-GB" sz="1600">
                          <a:effectLst/>
                        </a:rPr>
                        <a:t>IEDM</a:t>
                      </a:r>
                      <a:r>
                        <a:rPr lang="ru-RU" sz="1600">
                          <a:effectLst/>
                        </a:rPr>
                        <a:t>), </a:t>
                      </a:r>
                      <a:r>
                        <a:rPr lang="en-GB" sz="1600" u="sng">
                          <a:effectLst/>
                          <a:hlinkClick r:id="rId3"/>
                        </a:rPr>
                        <a:t>http</a:t>
                      </a:r>
                      <a:r>
                        <a:rPr lang="ru-RU" sz="1600" u="sng">
                          <a:effectLst/>
                          <a:hlinkClick r:id="rId3"/>
                        </a:rPr>
                        <a:t>://</a:t>
                      </a:r>
                      <a:r>
                        <a:rPr lang="en-GB" sz="1600" u="sng">
                          <a:effectLst/>
                          <a:hlinkClick r:id="rId3"/>
                        </a:rPr>
                        <a:t>lib</a:t>
                      </a:r>
                      <a:r>
                        <a:rPr lang="ru-RU" sz="1600" u="sng">
                          <a:effectLst/>
                          <a:hlinkClick r:id="rId3"/>
                        </a:rPr>
                        <a:t>.</a:t>
                      </a:r>
                      <a:r>
                        <a:rPr lang="en-GB" sz="1600" u="sng">
                          <a:effectLst/>
                          <a:hlinkClick r:id="rId3"/>
                        </a:rPr>
                        <a:t>znate</a:t>
                      </a:r>
                      <a:r>
                        <a:rPr lang="ru-RU" sz="1600" u="sng">
                          <a:effectLst/>
                          <a:hlinkClick r:id="rId3"/>
                        </a:rPr>
                        <a:t>.</a:t>
                      </a:r>
                      <a:r>
                        <a:rPr lang="en-GB" sz="1600" u="sng">
                          <a:effectLst/>
                          <a:hlinkClick r:id="rId3"/>
                        </a:rPr>
                        <a:t>ru</a:t>
                      </a:r>
                      <a:r>
                        <a:rPr lang="ru-RU" sz="1600" u="sng">
                          <a:effectLst/>
                          <a:hlinkClick r:id="rId3"/>
                        </a:rPr>
                        <a:t>/</a:t>
                      </a:r>
                      <a:r>
                        <a:rPr lang="en-GB" sz="1600" u="sng">
                          <a:effectLst/>
                          <a:hlinkClick r:id="rId3"/>
                        </a:rPr>
                        <a:t>download</a:t>
                      </a:r>
                      <a:r>
                        <a:rPr lang="ru-RU" sz="1600" u="sng">
                          <a:effectLst/>
                          <a:hlinkClick r:id="rId3"/>
                        </a:rPr>
                        <a:t>/</a:t>
                      </a:r>
                      <a:r>
                        <a:rPr lang="en-GB" sz="1600" u="sng">
                          <a:effectLst/>
                          <a:hlinkClick r:id="rId3"/>
                        </a:rPr>
                        <a:t>docs</a:t>
                      </a:r>
                      <a:r>
                        <a:rPr lang="ru-RU" sz="1600" u="sng">
                          <a:effectLst/>
                          <a:hlinkClick r:id="rId3"/>
                        </a:rPr>
                        <a:t>-67683/67683.</a:t>
                      </a:r>
                      <a:r>
                        <a:rPr lang="en-GB" sz="1600" u="sng">
                          <a:effectLst/>
                          <a:hlinkClick r:id="rId3"/>
                        </a:rPr>
                        <a:t>doc</a:t>
                      </a:r>
                      <a:r>
                        <a:rPr lang="ru-RU" sz="1600">
                          <a:effectLst/>
                        </a:rPr>
                        <a:t> 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1485165">
                <a:tc>
                  <a:txBody>
                    <a:bodyPr/>
                    <a:lstStyle/>
                    <a:p>
                      <a:pPr algn="just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Подготовка гос. услуг к переводу в </a:t>
                      </a:r>
                      <a:r>
                        <a:rPr lang="ru-RU" sz="1600" dirty="0" smtClean="0">
                          <a:effectLst/>
                        </a:rPr>
                        <a:t>электронный </a:t>
                      </a:r>
                      <a:r>
                        <a:rPr lang="ru-RU" sz="1600" dirty="0">
                          <a:effectLst/>
                        </a:rPr>
                        <a:t>вид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Модель информационной системы, реализующей перевод государственных услуг в электронный вид путем организации неразрывного, связного и целостного процесса их подготовки и последующего применения полученных результатов (метаданных, моделей процессов) для исполнения государственных услуг в автоматизированном режиме, </a:t>
                      </a:r>
                      <a:r>
                        <a:rPr lang="en-GB" sz="1600" u="sng">
                          <a:effectLst/>
                          <a:hlinkClick r:id="rId4"/>
                        </a:rPr>
                        <a:t>http</a:t>
                      </a:r>
                      <a:r>
                        <a:rPr lang="ru-RU" sz="1600" u="sng">
                          <a:effectLst/>
                          <a:hlinkClick r:id="rId4"/>
                        </a:rPr>
                        <a:t>://</a:t>
                      </a:r>
                      <a:r>
                        <a:rPr lang="en-GB" sz="1600" u="sng">
                          <a:effectLst/>
                          <a:hlinkClick r:id="rId4"/>
                        </a:rPr>
                        <a:t>kbpm</a:t>
                      </a:r>
                      <a:r>
                        <a:rPr lang="ru-RU" sz="1600" u="sng">
                          <a:effectLst/>
                          <a:hlinkClick r:id="rId4"/>
                        </a:rPr>
                        <a:t>.</a:t>
                      </a:r>
                      <a:r>
                        <a:rPr lang="en-GB" sz="1600" u="sng">
                          <a:effectLst/>
                          <a:hlinkClick r:id="rId4"/>
                        </a:rPr>
                        <a:t>ru</a:t>
                      </a:r>
                      <a:r>
                        <a:rPr lang="ru-RU" sz="1600" u="sng">
                          <a:effectLst/>
                          <a:hlinkClick r:id="rId4"/>
                        </a:rPr>
                        <a:t>/</a:t>
                      </a:r>
                      <a:r>
                        <a:rPr lang="en-GB" sz="1600" u="sng">
                          <a:effectLst/>
                          <a:hlinkClick r:id="rId4"/>
                        </a:rPr>
                        <a:t>docs</a:t>
                      </a:r>
                      <a:r>
                        <a:rPr lang="ru-RU" sz="1600" u="sng">
                          <a:effectLst/>
                          <a:hlinkClick r:id="rId4"/>
                        </a:rPr>
                        <a:t>/</a:t>
                      </a:r>
                      <a:r>
                        <a:rPr lang="en-GB" sz="1600" u="sng">
                          <a:effectLst/>
                          <a:hlinkClick r:id="rId4"/>
                        </a:rPr>
                        <a:t>post</a:t>
                      </a:r>
                      <a:r>
                        <a:rPr lang="ru-RU" sz="1600" u="sng">
                          <a:effectLst/>
                          <a:hlinkClick r:id="rId4"/>
                        </a:rPr>
                        <a:t>/45.22.</a:t>
                      </a:r>
                      <a:r>
                        <a:rPr lang="en-GB" sz="1600" u="sng">
                          <a:effectLst/>
                          <a:hlinkClick r:id="rId4"/>
                        </a:rPr>
                        <a:t>htm</a:t>
                      </a:r>
                      <a:r>
                        <a:rPr lang="ru-RU" sz="1600">
                          <a:effectLst/>
                        </a:rPr>
                        <a:t> 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742583">
                <a:tc>
                  <a:txBody>
                    <a:bodyPr/>
                    <a:lstStyle/>
                    <a:p>
                      <a:pPr algn="just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Управление жизненным циклом изделия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Стандарт обмена данными модели изделия, </a:t>
                      </a:r>
                      <a:r>
                        <a:rPr lang="en-GB" sz="1600" dirty="0">
                          <a:effectLst/>
                        </a:rPr>
                        <a:t>STEP</a:t>
                      </a:r>
                      <a:r>
                        <a:rPr lang="ru-RU" sz="1600" dirty="0">
                          <a:effectLst/>
                        </a:rPr>
                        <a:t>, </a:t>
                      </a:r>
                      <a:r>
                        <a:rPr lang="en-GB" sz="1600" u="sng" dirty="0">
                          <a:effectLst/>
                          <a:hlinkClick r:id="rId5"/>
                        </a:rPr>
                        <a:t>http</a:t>
                      </a:r>
                      <a:r>
                        <a:rPr lang="ru-RU" sz="1600" u="sng" dirty="0">
                          <a:effectLst/>
                          <a:hlinkClick r:id="rId5"/>
                        </a:rPr>
                        <a:t>://</a:t>
                      </a:r>
                      <a:r>
                        <a:rPr lang="en-GB" sz="1600" u="sng" dirty="0" err="1">
                          <a:effectLst/>
                          <a:hlinkClick r:id="rId5"/>
                        </a:rPr>
                        <a:t>ru</a:t>
                      </a:r>
                      <a:r>
                        <a:rPr lang="ru-RU" sz="1600" u="sng" dirty="0">
                          <a:effectLst/>
                          <a:hlinkClick r:id="rId5"/>
                        </a:rPr>
                        <a:t>.</a:t>
                      </a:r>
                      <a:r>
                        <a:rPr lang="en-GB" sz="1600" u="sng" dirty="0" err="1">
                          <a:effectLst/>
                          <a:hlinkClick r:id="rId5"/>
                        </a:rPr>
                        <a:t>wikipedia</a:t>
                      </a:r>
                      <a:r>
                        <a:rPr lang="ru-RU" sz="1600" u="sng" dirty="0">
                          <a:effectLst/>
                          <a:hlinkClick r:id="rId5"/>
                        </a:rPr>
                        <a:t>.</a:t>
                      </a:r>
                      <a:r>
                        <a:rPr lang="en-GB" sz="1600" u="sng" dirty="0">
                          <a:effectLst/>
                          <a:hlinkClick r:id="rId5"/>
                        </a:rPr>
                        <a:t>org</a:t>
                      </a:r>
                      <a:r>
                        <a:rPr lang="ru-RU" sz="1600" u="sng" dirty="0">
                          <a:effectLst/>
                          <a:hlinkClick r:id="rId5"/>
                        </a:rPr>
                        <a:t>/</a:t>
                      </a:r>
                      <a:r>
                        <a:rPr lang="en-GB" sz="1600" u="sng" dirty="0">
                          <a:effectLst/>
                          <a:hlinkClick r:id="rId5"/>
                        </a:rPr>
                        <a:t>wiki</a:t>
                      </a:r>
                      <a:r>
                        <a:rPr lang="ru-RU" sz="1600" u="sng" dirty="0">
                          <a:effectLst/>
                          <a:hlinkClick r:id="rId5"/>
                        </a:rPr>
                        <a:t>/</a:t>
                      </a:r>
                      <a:r>
                        <a:rPr lang="en-GB" sz="1600" u="sng" dirty="0">
                          <a:effectLst/>
                          <a:hlinkClick r:id="rId5"/>
                        </a:rPr>
                        <a:t>STEP</a:t>
                      </a:r>
                      <a:r>
                        <a:rPr lang="ru-RU" sz="1600" u="sng" dirty="0">
                          <a:effectLst/>
                          <a:hlinkClick r:id="rId5"/>
                        </a:rPr>
                        <a:t>_(стандарт)</a:t>
                      </a:r>
                      <a:r>
                        <a:rPr lang="ru-RU" sz="1600" dirty="0">
                          <a:effectLst/>
                        </a:rPr>
                        <a:t> 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26.02.2015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(С) Владимир Дрожжинов, 2015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01237-4F8B-4B2B-B4DB-9A093BB633E6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0706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/>
              <a:t>Уровни информационного взаимодействия госорганов со средой (Ю. </a:t>
            </a:r>
            <a:r>
              <a:rPr lang="ru-RU" sz="3600" dirty="0" err="1" smtClean="0"/>
              <a:t>Липунцов</a:t>
            </a:r>
            <a:r>
              <a:rPr lang="ru-RU" sz="3600" dirty="0" smtClean="0"/>
              <a:t>) </a:t>
            </a:r>
            <a:endParaRPr lang="ru-RU" sz="3600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457200" y="2066766"/>
          <a:ext cx="8229599" cy="359283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21773"/>
                <a:gridCol w="1112246"/>
                <a:gridCol w="1112246"/>
                <a:gridCol w="1193105"/>
                <a:gridCol w="1193105"/>
                <a:gridCol w="1040433"/>
                <a:gridCol w="1040433"/>
                <a:gridCol w="516258"/>
              </a:tblGrid>
              <a:tr h="749112">
                <a:tc rowSpan="4"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Усиление контроля среды</a:t>
                      </a:r>
                      <a:endParaRPr lang="ru-RU" sz="1000">
                        <a:effectLst/>
                      </a:endParaRPr>
                    </a:p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---------------------------------------</a:t>
                      </a:r>
                      <a:r>
                        <a:rPr lang="en-US" sz="1100">
                          <a:effectLst/>
                          <a:sym typeface="Wingdings"/>
                        </a:rPr>
                        <a:t>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069" marR="61069" marT="0" marB="0" vert="vert2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Категория сообщества</a:t>
                      </a:r>
                      <a:r>
                        <a:rPr lang="en-US" sz="1100">
                          <a:effectLst/>
                        </a:rPr>
                        <a:t>/</a:t>
                      </a:r>
                      <a:endParaRPr lang="ru-RU" sz="10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примеры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069" marR="610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0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Взаимодействие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069" marR="610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0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Модель данных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069" marR="610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0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Определение </a:t>
                      </a:r>
                      <a:endParaRPr lang="ru-RU" sz="10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данных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069" marR="610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Идентичность данных/</a:t>
                      </a:r>
                      <a:endParaRPr lang="ru-RU" sz="10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их связываемость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069" marR="610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0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Коммуникации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069" marR="61069" marT="0" marB="0"/>
                </a:tc>
                <a:tc rowSpan="4"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Увеличение числа участников</a:t>
                      </a:r>
                      <a:endParaRPr lang="ru-RU" sz="1000">
                        <a:effectLst/>
                      </a:endParaRPr>
                    </a:p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&lt;</a:t>
                      </a:r>
                      <a:r>
                        <a:rPr lang="ru-RU" sz="1100">
                          <a:effectLst/>
                        </a:rPr>
                        <a:t>----------------------------------------------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069" marR="61069" marT="0" marB="0" vert="vert270"/>
                </a:tc>
              </a:tr>
              <a:tr h="68668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Сообщество домена/ домен высшего образования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069" marR="610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Автоматический обмен данными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069" marR="610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Модель домена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069" marR="610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Схема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данных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069" marR="610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Мастер-данные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069" marR="610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Репрезентация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069" marR="61069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3002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Организованные команды сообществ/</a:t>
                      </a:r>
                      <a:r>
                        <a:rPr lang="en-US" sz="1000">
                          <a:effectLst/>
                        </a:rPr>
                        <a:t>NIEM</a:t>
                      </a:r>
                      <a:r>
                        <a:rPr lang="ru-RU" sz="1000">
                          <a:effectLst/>
                        </a:rPr>
                        <a:t>, </a:t>
                      </a:r>
                      <a:r>
                        <a:rPr lang="en-US" sz="1000">
                          <a:effectLst/>
                        </a:rPr>
                        <a:t>sdmx</a:t>
                      </a:r>
                      <a:r>
                        <a:rPr lang="ru-RU" sz="1000">
                          <a:effectLst/>
                        </a:rPr>
                        <a:t>, ГАС «Управление»,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ЕМИСС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069" marR="610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Автоматическая публикация данных и их прием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069" marR="610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Федерация сообществ; модель сбора и хранения данных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069" marR="610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Стандартизованный обмен информацией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069" marR="610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Федеральные регистры, ключевые компоненты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069" marR="610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Репрезентация + смысл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069" marR="61069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5835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Все участники/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ЕПГУ от Минкомсвязи, СПГУ от КБПМ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069" marR="610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Упрощенная процедура для организации взаимодействия участников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069" marR="610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Семантическая федерация, связанные данные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069" marR="610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RDF/OWL + контролируемый словарь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069" marR="610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URI + регистры доменов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069" marR="610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Разделяемые смыслы + репрезентация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069" marR="61069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26.02.2015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(С) Владимир Дрожжинов, 2015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01237-4F8B-4B2B-B4DB-9A093BB633E6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8190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Обмен данными в домене «Высшее образование» (Ю. </a:t>
            </a:r>
            <a:r>
              <a:rPr lang="ru-RU" dirty="0" err="1" smtClean="0"/>
              <a:t>Липунцов</a:t>
            </a:r>
            <a:r>
              <a:rPr lang="ru-RU" dirty="0" smtClean="0"/>
              <a:t>)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6887" y="1905794"/>
            <a:ext cx="5610225" cy="3914775"/>
          </a:xfrm>
        </p:spPr>
      </p:pic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26.02.2015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(С) Владимир Дрожжинов, 2015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01237-4F8B-4B2B-B4DB-9A093BB633E6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1218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Взаимодействие госорганов с гражданским сообществом (Ю. </a:t>
            </a:r>
            <a:r>
              <a:rPr lang="ru-RU" dirty="0" err="1" smtClean="0"/>
              <a:t>Липунцов</a:t>
            </a:r>
            <a:r>
              <a:rPr lang="ru-RU" dirty="0" smtClean="0"/>
              <a:t>)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837" y="1988840"/>
            <a:ext cx="7172325" cy="4176464"/>
          </a:xfrm>
        </p:spPr>
      </p:pic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26.02.2015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(С) Владимир Дрожжинов, 2015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01237-4F8B-4B2B-B4DB-9A093BB633E6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395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</TotalTime>
  <Words>903</Words>
  <Application>Microsoft Office PowerPoint</Application>
  <PresentationFormat>Экран (4:3)</PresentationFormat>
  <Paragraphs>128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  Семинар eGovernment 2.0 Заседание 26 февраля 2015 г. МГУ, Ленинские горы, Экономический факультет Семантически унифицированные пространства</vt:lpstr>
      <vt:lpstr>Веб – паутина, значит связи, которых значительно больше, чем узлов, как в мозгу</vt:lpstr>
      <vt:lpstr>Метамодель государственных моделей обмена информацией</vt:lpstr>
      <vt:lpstr>Классификация моделей данных для обмена информации (1)</vt:lpstr>
      <vt:lpstr>Классификация моделей данных для обмена информации (2)</vt:lpstr>
      <vt:lpstr>Классификация моделей данных для обмена информации (3)</vt:lpstr>
      <vt:lpstr>Уровни информационного взаимодействия госорганов со средой (Ю. Липунцов) </vt:lpstr>
      <vt:lpstr>Обмен данными в домене «Высшее образование» (Ю. Липунцов)</vt:lpstr>
      <vt:lpstr>Взаимодействие госорганов с гражданским сообществом (Ю. Липунцов)</vt:lpstr>
      <vt:lpstr>Откуда берутся сообщества и домены обмена информацией? 1. Стихийно: нужно собирать данный о потоках информации и анализировать ориентированные графы, выделять устойчивые паттерны взаимодействий, определять заказчика создания соответствующей системы обмена информацией и т.д. и т.п. 2. Директивно: источники и потребители данных заранее известны         По постановлению «партии и правительства» (система предоставления государственных электронных услуг, например)         Исходя из внутренних потребностей отрасли (МЧС, движение воздушных судов)</vt:lpstr>
      <vt:lpstr>Пример схемы потоков информации. Примечание: обычно надписи на ребрах отображают объемы передаваемых между узлами данных. Каждый узел соответствует одной организации.</vt:lpstr>
      <vt:lpstr>Пример экземпляров онтологий, организационной и специфичной для домена. Здесь: subOrganizationOf – является частью, inDomain – находится в домене, is_a – есть, synonymOf – является синонимом. </vt:lpstr>
      <vt:lpstr>Пример схемы потоков информации  перед редукцией </vt:lpstr>
      <vt:lpstr>Анализ информационных потоков доменов с помощью онтологий</vt:lpstr>
      <vt:lpstr>Идентификация доменов обмена информацией с помощью онтологий</vt:lpstr>
      <vt:lpstr>Литература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12</cp:revision>
  <dcterms:created xsi:type="dcterms:W3CDTF">2015-02-24T17:02:31Z</dcterms:created>
  <dcterms:modified xsi:type="dcterms:W3CDTF">2015-02-26T07:50:06Z</dcterms:modified>
</cp:coreProperties>
</file>