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7" r:id="rId3"/>
    <p:sldId id="263" r:id="rId4"/>
    <p:sldId id="264" r:id="rId5"/>
    <p:sldId id="265" r:id="rId6"/>
    <p:sldId id="266" r:id="rId7"/>
    <p:sldId id="257" r:id="rId8"/>
    <p:sldId id="261" r:id="rId9"/>
    <p:sldId id="272" r:id="rId10"/>
    <p:sldId id="273" r:id="rId11"/>
    <p:sldId id="274" r:id="rId12"/>
    <p:sldId id="275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Китай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проникновения Интернета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Бразилия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проникновения Интернета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проникновения Интернета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228224"/>
        <c:axId val="50234112"/>
        <c:axId val="0"/>
      </c:bar3DChart>
      <c:catAx>
        <c:axId val="5022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50234112"/>
        <c:crosses val="autoZero"/>
        <c:auto val="1"/>
        <c:lblAlgn val="ctr"/>
        <c:lblOffset val="100"/>
        <c:noMultiLvlLbl val="0"/>
      </c:catAx>
      <c:valAx>
        <c:axId val="50234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0228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C6A562-4641-46A2-B864-B4965C59CE01}" type="datetimeFigureOut">
              <a:rPr lang="ru-RU" smtClean="0"/>
              <a:t>27.03.2014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1D2C39-29A0-468B-ACB1-4356C724ADA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Рынок электронной торговли</a:t>
            </a:r>
            <a:r>
              <a:rPr lang="en-US" dirty="0" smtClean="0"/>
              <a:t> </a:t>
            </a:r>
            <a:r>
              <a:rPr lang="ru-RU" dirty="0" smtClean="0"/>
              <a:t>в 2013г.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Рейтинг стран мира.</a:t>
            </a:r>
          </a:p>
        </p:txBody>
      </p:sp>
    </p:spTree>
    <p:extLst>
      <p:ext uri="{BB962C8B-B14F-4D97-AF65-F5344CB8AC3E}">
        <p14:creationId xmlns:p14="http://schemas.microsoft.com/office/powerpoint/2010/main" val="392086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Великобритания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2260848"/>
          </a:xfrm>
        </p:spPr>
        <p:txBody>
          <a:bodyPr>
            <a:noAutofit/>
          </a:bodyPr>
          <a:lstStyle/>
          <a:p>
            <a:r>
              <a:rPr lang="ru-RU" sz="3600" dirty="0" smtClean="0"/>
              <a:t>4-е </a:t>
            </a:r>
            <a:r>
              <a:rPr lang="ru-RU" sz="3600" dirty="0"/>
              <a:t>место в рейтинге</a:t>
            </a:r>
          </a:p>
          <a:p>
            <a:r>
              <a:rPr lang="ru-RU" sz="3600" dirty="0"/>
              <a:t>Размер рынка: </a:t>
            </a:r>
            <a:r>
              <a:rPr lang="en-US" sz="3600" dirty="0" smtClean="0"/>
              <a:t>$</a:t>
            </a:r>
            <a:r>
              <a:rPr lang="ru-RU" sz="3600" dirty="0"/>
              <a:t>48</a:t>
            </a:r>
            <a:r>
              <a:rPr lang="ru-RU" sz="3600" dirty="0" smtClean="0"/>
              <a:t> </a:t>
            </a:r>
            <a:r>
              <a:rPr lang="ru-RU" sz="3600" dirty="0"/>
              <a:t>млрд</a:t>
            </a:r>
            <a:endParaRPr lang="en-US" sz="3600" dirty="0"/>
          </a:p>
          <a:p>
            <a:r>
              <a:rPr lang="ru-RU" sz="3600" dirty="0"/>
              <a:t>Развитая инфраструктура и богатая</a:t>
            </a:r>
          </a:p>
          <a:p>
            <a:r>
              <a:rPr lang="ru-RU" sz="3600" dirty="0"/>
              <a:t>П</a:t>
            </a:r>
            <a:r>
              <a:rPr lang="ru-RU" sz="3600" dirty="0" smtClean="0"/>
              <a:t>отребительская </a:t>
            </a:r>
            <a:r>
              <a:rPr lang="ru-RU" sz="3600" dirty="0"/>
              <a:t>база</a:t>
            </a:r>
            <a:r>
              <a:rPr lang="ru-RU" sz="3600" dirty="0" smtClean="0"/>
              <a:t>: </a:t>
            </a:r>
            <a:r>
              <a:rPr lang="ru-RU" sz="3600" dirty="0"/>
              <a:t>80% </a:t>
            </a:r>
            <a:r>
              <a:rPr lang="ru-RU" sz="3600" dirty="0" smtClean="0"/>
              <a:t>интернет пользователей совершают </a:t>
            </a:r>
            <a:r>
              <a:rPr lang="ru-RU" sz="3600" dirty="0"/>
              <a:t>онлайн </a:t>
            </a:r>
            <a:r>
              <a:rPr lang="ru-RU" sz="3600" dirty="0" smtClean="0"/>
              <a:t>покупки</a:t>
            </a:r>
          </a:p>
        </p:txBody>
      </p:sp>
    </p:spTree>
    <p:extLst>
      <p:ext uri="{BB962C8B-B14F-4D97-AF65-F5344CB8AC3E}">
        <p14:creationId xmlns:p14="http://schemas.microsoft.com/office/powerpoint/2010/main" val="998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624536"/>
            <a:ext cx="8229600" cy="197281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6-е </a:t>
            </a:r>
            <a:r>
              <a:rPr lang="ru-RU" sz="3200" dirty="0"/>
              <a:t>место в рейтинге</a:t>
            </a:r>
          </a:p>
          <a:p>
            <a:r>
              <a:rPr lang="ru-RU" sz="3200" dirty="0"/>
              <a:t>Размер рынка: </a:t>
            </a:r>
            <a:r>
              <a:rPr lang="en-US" sz="3200" dirty="0" smtClean="0"/>
              <a:t>$</a:t>
            </a:r>
            <a:r>
              <a:rPr lang="ru-RU" sz="3200" dirty="0"/>
              <a:t>27</a:t>
            </a:r>
            <a:r>
              <a:rPr lang="ru-RU" sz="3200" dirty="0" smtClean="0"/>
              <a:t> </a:t>
            </a:r>
            <a:r>
              <a:rPr lang="ru-RU" sz="3200" dirty="0"/>
              <a:t>млрд</a:t>
            </a:r>
            <a:endParaRPr lang="en-US" sz="3200" dirty="0"/>
          </a:p>
          <a:p>
            <a:r>
              <a:rPr lang="ru-RU" sz="3200" dirty="0" smtClean="0"/>
              <a:t>Интеграция с социальными сетями</a:t>
            </a:r>
            <a:endParaRPr lang="ru-RU" sz="3200" dirty="0"/>
          </a:p>
        </p:txBody>
      </p:sp>
      <p:pic>
        <p:nvPicPr>
          <p:cNvPr id="1028" name="Picture 4" descr="http://cs538122.vk.me/u10115608/docs/092d19243a79/20476af085916faa30fb98dd26af62ea.jpg?extra=1ODLhvP_qQVRnfbVpmTYhO_Bhsk1kTFQ3ux9OSGeKT865DSZcGXrAK9TZpPkFhkE4apLi9dCLw501W_oE570of36iOGygc2YjFz3OyiPOlDZMiJaTE8CXStk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554" y="1455120"/>
            <a:ext cx="3403646" cy="312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60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Франция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7-е </a:t>
            </a:r>
            <a:r>
              <a:rPr lang="ru-RU" sz="4000" dirty="0"/>
              <a:t>место в рейтинге</a:t>
            </a:r>
          </a:p>
          <a:p>
            <a:r>
              <a:rPr lang="ru-RU" sz="4000" dirty="0"/>
              <a:t>Размер рынка: </a:t>
            </a:r>
            <a:r>
              <a:rPr lang="en-US" sz="4000" dirty="0"/>
              <a:t>$</a:t>
            </a:r>
            <a:r>
              <a:rPr lang="ru-RU" sz="4000" dirty="0" smtClean="0"/>
              <a:t>26 </a:t>
            </a:r>
            <a:r>
              <a:rPr lang="ru-RU" sz="4000" dirty="0"/>
              <a:t>млрд</a:t>
            </a:r>
            <a:endParaRPr lang="en-US" sz="4000" dirty="0"/>
          </a:p>
          <a:p>
            <a:r>
              <a:rPr lang="ru-RU" sz="4000" dirty="0" smtClean="0"/>
              <a:t>Потребительская база: 35млн человек </a:t>
            </a:r>
            <a:r>
              <a:rPr lang="ru-RU" sz="4000" dirty="0"/>
              <a:t>регулярно </a:t>
            </a:r>
            <a:r>
              <a:rPr lang="ru-RU" sz="4000" dirty="0" smtClean="0"/>
              <a:t>совершают </a:t>
            </a:r>
            <a:r>
              <a:rPr lang="ru-RU" sz="4000" dirty="0"/>
              <a:t>онлайн </a:t>
            </a:r>
            <a:r>
              <a:rPr lang="ru-RU" sz="4000" dirty="0" smtClean="0"/>
              <a:t>покупки</a:t>
            </a:r>
          </a:p>
          <a:p>
            <a:r>
              <a:rPr lang="ru-RU" sz="4000" dirty="0" smtClean="0"/>
              <a:t>«</a:t>
            </a:r>
            <a:r>
              <a:rPr lang="en-US" sz="4000" dirty="0" smtClean="0"/>
              <a:t>Drive model</a:t>
            </a:r>
            <a:r>
              <a:rPr lang="ru-RU" sz="4000" dirty="0" smtClean="0"/>
              <a:t>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304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Япония: Эволюция традиций.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100 миллионов </a:t>
            </a:r>
            <a:r>
              <a:rPr lang="ru-RU" dirty="0"/>
              <a:t>интернет-пользователей, 75 </a:t>
            </a:r>
            <a:r>
              <a:rPr lang="ru-RU" dirty="0" smtClean="0"/>
              <a:t>миллионов </a:t>
            </a:r>
            <a:r>
              <a:rPr lang="ru-RU" dirty="0"/>
              <a:t>интернет-покупателей, </a:t>
            </a:r>
            <a:r>
              <a:rPr lang="ru-RU" dirty="0" smtClean="0"/>
              <a:t>$ </a:t>
            </a:r>
            <a:r>
              <a:rPr lang="ru-RU" dirty="0"/>
              <a:t>52 млрд. онлайн-продаж. </a:t>
            </a:r>
            <a:endParaRPr lang="ru-RU" dirty="0" smtClean="0"/>
          </a:p>
          <a:p>
            <a:r>
              <a:rPr lang="ru-RU" dirty="0" smtClean="0"/>
              <a:t>Ожидается</a:t>
            </a:r>
            <a:r>
              <a:rPr lang="ru-RU" dirty="0"/>
              <a:t>, что в течение ближайших пяти лет, онлайн-рынок Японии достигнет $ </a:t>
            </a:r>
            <a:r>
              <a:rPr lang="ru-RU" dirty="0" smtClean="0"/>
              <a:t>80 </a:t>
            </a:r>
            <a:r>
              <a:rPr lang="ru-RU" dirty="0"/>
              <a:t>млрд. </a:t>
            </a:r>
          </a:p>
          <a:p>
            <a:r>
              <a:rPr lang="ru-RU" dirty="0" err="1" smtClean="0"/>
              <a:t>Rakuten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Amazon</a:t>
            </a:r>
            <a:r>
              <a:rPr lang="ru-RU" dirty="0"/>
              <a:t> вместе занимают 40 процентов рынка.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350" y="5229200"/>
            <a:ext cx="3744416" cy="1363583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33056"/>
            <a:ext cx="4680520" cy="1168915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9385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этом быстро меняющемся мире, ясно одно: </a:t>
            </a:r>
            <a:endParaRPr lang="ru-RU" dirty="0" smtClean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ИНТЕРНЕТ-ТОРГОВЛЯ – ЦЕНТР БОРЬБЫ ЗА ЭКОНОМИЧЕСКОЕ РАЗВИТИЕ.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1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579296" cy="41464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Презентацию подготовили: </a:t>
            </a:r>
            <a:r>
              <a:rPr lang="ru-RU" dirty="0"/>
              <a:t>Калинина Юлия, </a:t>
            </a:r>
            <a:r>
              <a:rPr lang="ru-RU" dirty="0" err="1"/>
              <a:t>Каюмова</a:t>
            </a:r>
            <a:r>
              <a:rPr lang="ru-RU" dirty="0"/>
              <a:t> </a:t>
            </a:r>
            <a:r>
              <a:rPr lang="ru-RU" dirty="0" err="1"/>
              <a:t>Камила</a:t>
            </a:r>
            <a:r>
              <a:rPr lang="ru-RU" dirty="0"/>
              <a:t>, Шагдарова </a:t>
            </a:r>
            <a:r>
              <a:rPr lang="ru-RU" dirty="0" err="1"/>
              <a:t>Аяна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59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Мировой Индекс Электронной </a:t>
            </a:r>
            <a:r>
              <a:rPr lang="ru-RU" dirty="0" smtClean="0"/>
              <a:t>Торговли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Фирма </a:t>
            </a:r>
            <a:r>
              <a:rPr lang="ru-RU" dirty="0"/>
              <a:t>А.Т. </a:t>
            </a:r>
            <a:r>
              <a:rPr lang="en-US" dirty="0" err="1" smtClean="0"/>
              <a:t>Kearn</a:t>
            </a:r>
            <a:r>
              <a:rPr lang="ru-RU" dirty="0" smtClean="0"/>
              <a:t>е</a:t>
            </a:r>
            <a:r>
              <a:rPr lang="en-US" dirty="0" smtClean="0"/>
              <a:t>y</a:t>
            </a:r>
            <a:r>
              <a:rPr lang="ru-RU" dirty="0" smtClean="0"/>
              <a:t> </a:t>
            </a:r>
            <a:r>
              <a:rPr lang="ru-RU" dirty="0"/>
              <a:t>представила первый индекс Электронной </a:t>
            </a:r>
            <a:r>
              <a:rPr lang="ru-RU" dirty="0" smtClean="0"/>
              <a:t>Торговли </a:t>
            </a:r>
            <a:r>
              <a:rPr lang="ru-RU" dirty="0"/>
              <a:t>в 2012 году, </a:t>
            </a:r>
            <a:endParaRPr lang="ru-RU" dirty="0" smtClean="0"/>
          </a:p>
          <a:p>
            <a:r>
              <a:rPr lang="ru-RU" dirty="0" smtClean="0"/>
              <a:t>Топ 10 развивающихся </a:t>
            </a:r>
            <a:r>
              <a:rPr lang="ru-RU" dirty="0"/>
              <a:t>стран для инвестирования в онлайн-торговлю. </a:t>
            </a:r>
            <a:endParaRPr lang="ru-RU" dirty="0" smtClean="0"/>
          </a:p>
          <a:p>
            <a:r>
              <a:rPr lang="ru-RU" dirty="0" smtClean="0"/>
              <a:t>Рейтинг </a:t>
            </a:r>
            <a:r>
              <a:rPr lang="ru-RU" dirty="0"/>
              <a:t>составлен на основе </a:t>
            </a:r>
            <a:r>
              <a:rPr lang="ru-RU" dirty="0" smtClean="0"/>
              <a:t>9 </a:t>
            </a:r>
            <a:r>
              <a:rPr lang="ru-RU" dirty="0"/>
              <a:t>переменных, в том числе некоторых макроэкономических </a:t>
            </a:r>
            <a:r>
              <a:rPr lang="ru-RU" dirty="0" smtClean="0"/>
              <a:t>факторов. </a:t>
            </a:r>
          </a:p>
          <a:p>
            <a:r>
              <a:rPr lang="ru-RU" dirty="0" smtClean="0"/>
              <a:t>Индекс </a:t>
            </a:r>
            <a:r>
              <a:rPr lang="ru-RU" dirty="0"/>
              <a:t>уравновешивает текущие показатели онлайн-рынка с теми показателями, у которых есть потенциал для дальнейшего роста.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исследование предназначено для того, чтобы разработать успешные </a:t>
            </a:r>
            <a:r>
              <a:rPr lang="ru-RU" dirty="0" smtClean="0"/>
              <a:t>стратегии </a:t>
            </a:r>
            <a:r>
              <a:rPr lang="ru-RU" dirty="0"/>
              <a:t>мирового масштаба для онлайн-торговли и определить рынок инвестиционных </a:t>
            </a:r>
            <a:r>
              <a:rPr lang="ru-RU" dirty="0" smtClean="0"/>
              <a:t>возможностей.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23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348880"/>
            <a:ext cx="2051720" cy="2016224"/>
          </a:xfrm>
        </p:spPr>
        <p:txBody>
          <a:bodyPr vert="horz">
            <a:noAutofit/>
          </a:bodyPr>
          <a:lstStyle/>
          <a:p>
            <a:pPr algn="ctr"/>
            <a:r>
              <a:rPr lang="ru-RU" sz="2700" spc="-150" dirty="0"/>
              <a:t>Мировой Индекс Электронной </a:t>
            </a:r>
            <a:r>
              <a:rPr lang="ru-RU" sz="2700" spc="-150" dirty="0" smtClean="0"/>
              <a:t>Торговли 2013</a:t>
            </a:r>
            <a:endParaRPr lang="ru-RU" sz="2700" spc="-15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44" y="304514"/>
            <a:ext cx="6930025" cy="6148822"/>
          </a:xfr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2346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Среднегодовой темп роста онлайн-торговли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84" y="1844824"/>
            <a:ext cx="7946937" cy="4392488"/>
          </a:xfr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225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Вкусы и предпочтения потребителей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8284224" cy="4104456"/>
          </a:xfr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906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типа рынков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7700205" cy="4781128"/>
          </a:xfr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66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Рынки Следующего Поколения</a:t>
            </a:r>
            <a:endParaRPr lang="ru-RU" b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65773533"/>
              </p:ext>
            </p:extLst>
          </p:nvPr>
        </p:nvGraphicFramePr>
        <p:xfrm>
          <a:off x="1331640" y="1844824"/>
          <a:ext cx="6456040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Рынки Следующего Поколения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79001"/>
              </p:ext>
            </p:extLst>
          </p:nvPr>
        </p:nvGraphicFramePr>
        <p:xfrm>
          <a:off x="467544" y="1988840"/>
          <a:ext cx="8136903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717"/>
                <a:gridCol w="788335"/>
                <a:gridCol w="1117604"/>
                <a:gridCol w="1832638"/>
                <a:gridCol w="1518387"/>
                <a:gridCol w="1267222"/>
              </a:tblGrid>
              <a:tr h="62174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Название рынка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Место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Размер рынка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Среднегодовой темп роста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Интернет-пользователи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Online-</a:t>
                      </a:r>
                      <a:r>
                        <a:rPr lang="ru-RU" sz="1600" dirty="0" smtClean="0"/>
                        <a:t>покупатели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</a:tr>
              <a:tr h="74640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КИТАЙ</a:t>
                      </a:r>
                      <a:endParaRPr lang="ru-RU" sz="1600" b="1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$ 64 </a:t>
                      </a:r>
                      <a:r>
                        <a:rPr lang="ru-RU" sz="1600" dirty="0" err="1" smtClean="0"/>
                        <a:t>млрд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33%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517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220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БРАЗИЛИЯ</a:t>
                      </a:r>
                      <a:endParaRPr lang="ru-RU" sz="1600" b="1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$ 11 млрд</a:t>
                      </a:r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20%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90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51,3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РОССИЯ</a:t>
                      </a:r>
                      <a:endParaRPr lang="ru-RU" sz="1600" b="1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$ 10 млрд</a:t>
                      </a:r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18%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 млн</a:t>
                      </a:r>
                      <a:endParaRPr lang="ru-RU" sz="1600" dirty="0"/>
                    </a:p>
                  </a:txBody>
                  <a:tcPr marL="84694" marR="84694" marT="42347" marB="42347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«США – инновационный гигант»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3490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3-е место в рейтинге</a:t>
            </a:r>
          </a:p>
          <a:p>
            <a:r>
              <a:rPr lang="ru-RU" sz="2800" dirty="0" smtClean="0"/>
              <a:t>Размер рынка: </a:t>
            </a:r>
            <a:r>
              <a:rPr lang="en-US" sz="2800" dirty="0" smtClean="0"/>
              <a:t>$</a:t>
            </a:r>
            <a:r>
              <a:rPr lang="ru-RU" sz="2800" dirty="0" smtClean="0"/>
              <a:t>177 млрд</a:t>
            </a:r>
            <a:endParaRPr lang="en-US" sz="2800" dirty="0" smtClean="0"/>
          </a:p>
          <a:p>
            <a:r>
              <a:rPr lang="ru-RU" sz="2800" dirty="0" smtClean="0"/>
              <a:t>Развитая инфраструктура и богатая</a:t>
            </a:r>
          </a:p>
          <a:p>
            <a:r>
              <a:rPr lang="ru-RU" sz="2800" dirty="0" smtClean="0"/>
              <a:t>Огромная </a:t>
            </a:r>
            <a:r>
              <a:rPr lang="ru-RU" sz="2800" dirty="0"/>
              <a:t>и динамичная потребительская </a:t>
            </a:r>
            <a:r>
              <a:rPr lang="ru-RU" sz="2800" dirty="0" smtClean="0"/>
              <a:t>база: </a:t>
            </a:r>
            <a:r>
              <a:rPr lang="ru-RU" sz="2800" dirty="0"/>
              <a:t>177 </a:t>
            </a:r>
            <a:r>
              <a:rPr lang="ru-RU" sz="2800" dirty="0" smtClean="0"/>
              <a:t>млн американцев </a:t>
            </a:r>
            <a:r>
              <a:rPr lang="ru-RU" sz="2800" dirty="0"/>
              <a:t>регулярно совершают онлайн </a:t>
            </a:r>
            <a:r>
              <a:rPr lang="ru-RU" sz="2800" dirty="0" smtClean="0"/>
              <a:t>покупки</a:t>
            </a:r>
          </a:p>
          <a:p>
            <a:r>
              <a:rPr lang="ru-RU" sz="2800" dirty="0" smtClean="0"/>
              <a:t>Создание инновационных, персонализированных бизнес-моделей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53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224</TotalTime>
  <Words>333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Паркет</vt:lpstr>
      <vt:lpstr>Рынок электронной торговли в 2013г. </vt:lpstr>
      <vt:lpstr>Мировой Индекс Электронной Торговли</vt:lpstr>
      <vt:lpstr>Мировой Индекс Электронной Торговли 2013</vt:lpstr>
      <vt:lpstr>Среднегодовой темп роста онлайн-торговли</vt:lpstr>
      <vt:lpstr>Вкусы и предпочтения потребителей</vt:lpstr>
      <vt:lpstr>3 типа рынков</vt:lpstr>
      <vt:lpstr>Рынки Следующего Поколения</vt:lpstr>
      <vt:lpstr>Рынки Следующего Поколения</vt:lpstr>
      <vt:lpstr>«США – инновационный гигант»</vt:lpstr>
      <vt:lpstr>Великобритания</vt:lpstr>
      <vt:lpstr>Германия</vt:lpstr>
      <vt:lpstr>Франция</vt:lpstr>
      <vt:lpstr>Япония: Эволюция традиций.</vt:lpstr>
      <vt:lpstr>Вывод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Следующего Поколения</dc:title>
  <dc:creator>Жулик</dc:creator>
  <cp:lastModifiedBy>Student</cp:lastModifiedBy>
  <cp:revision>16</cp:revision>
  <dcterms:created xsi:type="dcterms:W3CDTF">2014-03-26T19:41:29Z</dcterms:created>
  <dcterms:modified xsi:type="dcterms:W3CDTF">2014-03-27T12:26:40Z</dcterms:modified>
</cp:coreProperties>
</file>