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6" r:id="rId6"/>
    <p:sldId id="284" r:id="rId7"/>
    <p:sldId id="277" r:id="rId8"/>
    <p:sldId id="278" r:id="rId9"/>
    <p:sldId id="281" r:id="rId10"/>
    <p:sldId id="28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57" r:id="rId24"/>
    <p:sldId id="275" r:id="rId25"/>
    <p:sldId id="274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48F0-4A0F-45A6-BEA8-D508798020D3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9424-A8E1-435A-893C-2A6CB9D06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bit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de.schildbach.walle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6864" cy="2016224"/>
          </a:xfrm>
        </p:spPr>
        <p:txBody>
          <a:bodyPr>
            <a:noAutofit/>
          </a:bodyPr>
          <a:lstStyle/>
          <a:p>
            <a:r>
              <a:rPr lang="ru-RU" sz="8000" b="1" dirty="0" err="1" smtClean="0"/>
              <a:t>Биткоины</a:t>
            </a:r>
            <a:r>
              <a:rPr lang="en-US" sz="8000" b="1" dirty="0">
                <a:latin typeface="Algerian" pitchFamily="82" charset="0"/>
              </a:rPr>
              <a:t> </a:t>
            </a:r>
            <a:r>
              <a:rPr lang="en-US" sz="8000" dirty="0" smtClean="0">
                <a:latin typeface="Algerian" pitchFamily="82" charset="0"/>
              </a:rPr>
              <a:t>(</a:t>
            </a:r>
            <a:r>
              <a:rPr lang="en-US" sz="8000" dirty="0" err="1" smtClean="0">
                <a:latin typeface="Algerian" pitchFamily="82" charset="0"/>
              </a:rPr>
              <a:t>Bitcoins</a:t>
            </a:r>
            <a:r>
              <a:rPr lang="en-US" sz="8000" dirty="0" smtClean="0">
                <a:latin typeface="Algerian" pitchFamily="82" charset="0"/>
              </a:rPr>
              <a:t>)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93305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Подготовили: Семёнова Юлия, Алфёрова Валерия,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группа </a:t>
            </a:r>
            <a:r>
              <a:rPr lang="ru-RU" dirty="0" smtClean="0">
                <a:solidFill>
                  <a:schemeClr val="tx1"/>
                </a:solidFill>
              </a:rPr>
              <a:t>306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Москва, 2014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ru-RU" dirty="0" smtClean="0"/>
              <a:t>Техническое 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328592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Майнинг</a:t>
            </a:r>
            <a:r>
              <a:rPr lang="ru-RU" dirty="0" smtClean="0"/>
              <a:t> - деятельность по созданию новых блоков с возможностью получить вознаграждение в форме эмитированных </a:t>
            </a:r>
            <a:r>
              <a:rPr lang="ru-RU" dirty="0" err="1" smtClean="0"/>
              <a:t>bitcoin</a:t>
            </a:r>
            <a:r>
              <a:rPr lang="ru-RU" dirty="0" smtClean="0"/>
              <a:t> и комиссионных сборов</a:t>
            </a:r>
          </a:p>
          <a:p>
            <a:r>
              <a:rPr lang="ru-RU" dirty="0" err="1" smtClean="0"/>
              <a:t>Соло-майнинг</a:t>
            </a:r>
            <a:r>
              <a:rPr lang="ru-RU" dirty="0" smtClean="0"/>
              <a:t> и «пулы»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352928" cy="1080120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Как пользоваться </a:t>
            </a:r>
            <a:r>
              <a:rPr lang="en-US" sz="6700" dirty="0" err="1" smtClean="0"/>
              <a:t>Bitcoins</a:t>
            </a:r>
            <a:r>
              <a:rPr lang="en-US" sz="6700" dirty="0" smtClean="0"/>
              <a:t>?</a:t>
            </a:r>
            <a:r>
              <a:rPr lang="ru-RU" sz="6700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1 – заведите </a:t>
            </a:r>
            <a:r>
              <a:rPr lang="ru-RU" dirty="0" err="1" smtClean="0"/>
              <a:t>биткоин-бумажник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ru-RU" u="sng" dirty="0" err="1" smtClean="0"/>
              <a:t>Десктопные</a:t>
            </a:r>
            <a:r>
              <a:rPr lang="ru-RU" u="sng" dirty="0" smtClean="0"/>
              <a:t> кошельки (устанавливаются на компьютер)</a:t>
            </a:r>
            <a:r>
              <a:rPr lang="ru-RU" dirty="0" smtClean="0"/>
              <a:t>:</a:t>
            </a:r>
          </a:p>
          <a:p>
            <a:pPr marL="514350" indent="-514350"/>
            <a:r>
              <a:rPr lang="ru-RU" sz="2600" dirty="0" err="1" smtClean="0"/>
              <a:t>open-source</a:t>
            </a:r>
            <a:r>
              <a:rPr lang="ru-RU" sz="2600" dirty="0" smtClean="0"/>
              <a:t> </a:t>
            </a:r>
            <a:r>
              <a:rPr lang="ru-RU" sz="2600" dirty="0"/>
              <a:t>программное </a:t>
            </a:r>
            <a:r>
              <a:rPr lang="ru-RU" sz="2600" dirty="0" smtClean="0"/>
              <a:t>обеспечение, бесплатно</a:t>
            </a:r>
          </a:p>
          <a:p>
            <a:pPr marL="514350" indent="-514350"/>
            <a:r>
              <a:rPr lang="ru-RU" sz="2600" dirty="0" smtClean="0"/>
              <a:t>Текущая </a:t>
            </a:r>
            <a:r>
              <a:rPr lang="ru-RU" sz="2600" dirty="0"/>
              <a:t>версия </a:t>
            </a:r>
            <a:r>
              <a:rPr lang="ru-RU" sz="2600" dirty="0" smtClean="0"/>
              <a:t>0.8.5</a:t>
            </a:r>
          </a:p>
          <a:p>
            <a:pPr marL="514350" indent="-514350"/>
            <a:r>
              <a:rPr lang="ru-RU" sz="2600" dirty="0" smtClean="0"/>
              <a:t>После </a:t>
            </a:r>
            <a:r>
              <a:rPr lang="ru-RU" sz="2600" dirty="0"/>
              <a:t>загрузки, просто установите клиент на ваш </a:t>
            </a:r>
            <a:r>
              <a:rPr lang="ru-RU" sz="2600" dirty="0" err="1"/>
              <a:t>компютер</a:t>
            </a:r>
            <a:r>
              <a:rPr lang="ru-RU" sz="2600" dirty="0"/>
              <a:t> с </a:t>
            </a:r>
            <a:r>
              <a:rPr lang="ru-RU" sz="2600" dirty="0" err="1"/>
              <a:t>Windows</a:t>
            </a:r>
            <a:r>
              <a:rPr lang="ru-RU" sz="2600" dirty="0"/>
              <a:t>, </a:t>
            </a:r>
            <a:r>
              <a:rPr lang="ru-RU" sz="2600" dirty="0" err="1"/>
              <a:t>Mac</a:t>
            </a:r>
            <a:r>
              <a:rPr lang="ru-RU" sz="2600" dirty="0"/>
              <a:t> или </a:t>
            </a:r>
            <a:r>
              <a:rPr lang="ru-RU" sz="2600" dirty="0" err="1"/>
              <a:t>Linux</a:t>
            </a:r>
            <a:r>
              <a:rPr lang="ru-RU" sz="2600" dirty="0"/>
              <a:t>. При этом автоматически будет создан кошелек и начнется загрузка истории транзакций. </a:t>
            </a:r>
            <a:endParaRPr lang="ru-RU" sz="2600" dirty="0" smtClean="0"/>
          </a:p>
          <a:p>
            <a:pPr marL="514350" indent="-514350"/>
            <a:endParaRPr lang="ru-RU" sz="2600" dirty="0" smtClean="0"/>
          </a:p>
          <a:p>
            <a:r>
              <a:rPr lang="en-GB" b="1" dirty="0" err="1">
                <a:hlinkClick r:id="rId2"/>
              </a:rPr>
              <a:t>MultiBit</a:t>
            </a:r>
            <a:r>
              <a:rPr lang="en-GB" dirty="0"/>
              <a:t> - </a:t>
            </a:r>
            <a:r>
              <a:rPr lang="ru-RU" dirty="0"/>
              <a:t>приложение для </a:t>
            </a:r>
            <a:r>
              <a:rPr lang="en-GB" dirty="0"/>
              <a:t>Windows, Mac </a:t>
            </a:r>
            <a:r>
              <a:rPr lang="ru-RU" dirty="0"/>
              <a:t>и </a:t>
            </a:r>
            <a:r>
              <a:rPr lang="en-GB" dirty="0"/>
              <a:t>Linux.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1 – заведите </a:t>
            </a:r>
            <a:r>
              <a:rPr lang="ru-RU" dirty="0" err="1" smtClean="0"/>
              <a:t>биткоин-бумажник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2) </a:t>
            </a:r>
            <a:r>
              <a:rPr lang="ru-RU" u="sng" dirty="0" smtClean="0"/>
              <a:t>Мобильные кошельки </a:t>
            </a:r>
            <a:r>
              <a:rPr lang="ru-RU" dirty="0" smtClean="0"/>
              <a:t>- носите </a:t>
            </a:r>
            <a:r>
              <a:rPr lang="ru-RU" dirty="0" err="1"/>
              <a:t>биткоины</a:t>
            </a:r>
            <a:r>
              <a:rPr lang="ru-RU" dirty="0"/>
              <a:t> с собой. Вы можете с легкостью обменять </a:t>
            </a:r>
            <a:r>
              <a:rPr lang="ru-RU" dirty="0" err="1"/>
              <a:t>биткоины</a:t>
            </a:r>
            <a:r>
              <a:rPr lang="ru-RU" dirty="0"/>
              <a:t> и оплачивать товары в реальных магазинах, сканируя QR-код или использовать для этого технологию NFC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err="1">
                <a:hlinkClick r:id="rId2"/>
              </a:rPr>
              <a:t>Bitcoin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Wallet</a:t>
            </a:r>
            <a:r>
              <a:rPr lang="ru-RU" dirty="0"/>
              <a:t> - </a:t>
            </a:r>
            <a:r>
              <a:rPr lang="ru-RU" dirty="0" smtClean="0"/>
              <a:t>приложение для </a:t>
            </a:r>
            <a:r>
              <a:rPr lang="ru-RU" dirty="0"/>
              <a:t>телефона или планшета на </a:t>
            </a:r>
            <a:r>
              <a:rPr lang="ru-RU" dirty="0" err="1"/>
              <a:t>Android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1 – заведите </a:t>
            </a:r>
            <a:r>
              <a:rPr lang="ru-RU" dirty="0" err="1" smtClean="0"/>
              <a:t>биткоин-бумажник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u="sng" dirty="0" smtClean="0"/>
              <a:t>Интернет – кошельки: </a:t>
            </a:r>
            <a:r>
              <a:rPr lang="ru-RU" dirty="0" smtClean="0"/>
              <a:t>получите </a:t>
            </a:r>
            <a:r>
              <a:rPr lang="ru-RU" dirty="0" err="1" smtClean="0"/>
              <a:t>онлайн</a:t>
            </a:r>
            <a:r>
              <a:rPr lang="ru-RU" dirty="0" smtClean="0"/>
              <a:t> </a:t>
            </a:r>
            <a:r>
              <a:rPr lang="ru-RU" dirty="0"/>
              <a:t>версию на </a:t>
            </a:r>
            <a:r>
              <a:rPr lang="ru-RU" dirty="0" err="1"/>
              <a:t>Coinbase</a:t>
            </a:r>
            <a:r>
              <a:rPr lang="ru-RU" dirty="0"/>
              <a:t>, </a:t>
            </a:r>
            <a:r>
              <a:rPr lang="ru-RU" dirty="0" err="1"/>
              <a:t>Blockchain</a:t>
            </a:r>
            <a:r>
              <a:rPr lang="ru-RU" dirty="0"/>
              <a:t> или других подобных сервисах.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2 - Как получить </a:t>
            </a:r>
            <a:r>
              <a:rPr lang="ru-RU" dirty="0" err="1" smtClean="0"/>
              <a:t>биткоины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</a:t>
            </a:r>
            <a:r>
              <a:rPr lang="ru-RU" dirty="0" smtClean="0"/>
              <a:t>упить у людей, у которых они есть. Главная проблема- надо доверять продавцу, и не нарваться на мошенников.</a:t>
            </a:r>
          </a:p>
          <a:p>
            <a:r>
              <a:rPr lang="ru-RU" dirty="0" smtClean="0"/>
              <a:t>воспользоваться специальными </a:t>
            </a:r>
            <a:r>
              <a:rPr lang="ru-RU" dirty="0" err="1" smtClean="0"/>
              <a:t>обменниками</a:t>
            </a:r>
            <a:r>
              <a:rPr lang="ru-RU" dirty="0" smtClean="0"/>
              <a:t> типа </a:t>
            </a:r>
            <a:r>
              <a:rPr lang="ru-RU" dirty="0" err="1" smtClean="0"/>
              <a:t>metabank.ru</a:t>
            </a:r>
            <a:r>
              <a:rPr lang="ru-RU" dirty="0" smtClean="0"/>
              <a:t>, </a:t>
            </a:r>
            <a:r>
              <a:rPr lang="ru-RU" dirty="0" err="1" smtClean="0"/>
              <a:t>ALFAcashier.com</a:t>
            </a:r>
            <a:r>
              <a:rPr lang="ru-RU" dirty="0" smtClean="0"/>
              <a:t> и др.</a:t>
            </a:r>
          </a:p>
          <a:p>
            <a:r>
              <a:rPr lang="ru-RU" dirty="0" smtClean="0"/>
              <a:t>обменять ваши средства на </a:t>
            </a:r>
            <a:r>
              <a:rPr lang="ru-RU" dirty="0" err="1" smtClean="0"/>
              <a:t>биткоины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биржах, типа </a:t>
            </a:r>
            <a:r>
              <a:rPr lang="ru-RU" dirty="0" err="1" smtClean="0"/>
              <a:t>mtgox.com</a:t>
            </a:r>
            <a:r>
              <a:rPr lang="ru-RU" dirty="0" smtClean="0"/>
              <a:t>, </a:t>
            </a:r>
            <a:r>
              <a:rPr lang="ru-RU" dirty="0" err="1" smtClean="0"/>
              <a:t>btc-e.com</a:t>
            </a:r>
            <a:r>
              <a:rPr lang="ru-RU" dirty="0" smtClean="0"/>
              <a:t> и др.</a:t>
            </a:r>
          </a:p>
          <a:p>
            <a:r>
              <a:rPr lang="ru-RU" dirty="0" smtClean="0"/>
              <a:t>начать принимать BTC за свои услуги или товары</a:t>
            </a:r>
          </a:p>
          <a:p>
            <a:r>
              <a:rPr lang="ru-RU" dirty="0" smtClean="0"/>
              <a:t>с помощью своих вычислительных мощностей поучаствовать в </a:t>
            </a:r>
            <a:r>
              <a:rPr lang="ru-RU" dirty="0" err="1" smtClean="0"/>
              <a:t>майнинге</a:t>
            </a:r>
            <a:r>
              <a:rPr lang="ru-RU" dirty="0" smtClean="0"/>
              <a:t> (</a:t>
            </a:r>
            <a:r>
              <a:rPr lang="ru-RU" dirty="0" err="1" smtClean="0"/>
              <a:t>bitcoin</a:t>
            </a:r>
            <a:r>
              <a:rPr lang="ru-RU" dirty="0" smtClean="0"/>
              <a:t> </a:t>
            </a:r>
            <a:r>
              <a:rPr lang="ru-RU" dirty="0" err="1" smtClean="0"/>
              <a:t>mining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1.jpg"/>
          <p:cNvPicPr>
            <a:picLocks noChangeAspect="1" noChangeArrowheads="1"/>
          </p:cNvPicPr>
          <p:nvPr/>
        </p:nvPicPr>
        <p:blipFill>
          <a:blip r:embed="rId2" cstate="print"/>
          <a:srcRect l="21989" t="9844" r="13178" b="12392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2.jpg"/>
          <p:cNvPicPr>
            <a:picLocks noChangeAspect="1" noChangeArrowheads="1"/>
          </p:cNvPicPr>
          <p:nvPr/>
        </p:nvPicPr>
        <p:blipFill>
          <a:blip r:embed="rId2" cstate="print"/>
          <a:srcRect l="14779" t="13027" r="13815" b="9208"/>
          <a:stretch>
            <a:fillRect/>
          </a:stretch>
        </p:blipFill>
        <p:spPr bwMode="auto">
          <a:xfrm>
            <a:off x="-612577" y="0"/>
            <a:ext cx="106571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4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3149" t="13745" r="38702" b="4554"/>
          <a:stretch>
            <a:fillRect/>
          </a:stretch>
        </p:blipFill>
        <p:spPr bwMode="auto">
          <a:xfrm>
            <a:off x="395536" y="0"/>
            <a:ext cx="8028103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3109" t="18324" r="39257" b="22085"/>
          <a:stretch>
            <a:fillRect/>
          </a:stretch>
        </p:blipFill>
        <p:spPr bwMode="auto">
          <a:xfrm>
            <a:off x="1" y="188640"/>
            <a:ext cx="8964487" cy="6179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err="1" smtClean="0"/>
              <a:t>Bitcoins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Bitcoin</a:t>
            </a:r>
            <a:r>
              <a:rPr lang="ru-RU" dirty="0"/>
              <a:t> (от англ. </a:t>
            </a:r>
            <a:r>
              <a:rPr lang="ru-RU" dirty="0" err="1"/>
              <a:t>bit</a:t>
            </a:r>
            <a:r>
              <a:rPr lang="ru-RU" dirty="0"/>
              <a:t> — бит и </a:t>
            </a:r>
            <a:r>
              <a:rPr lang="ru-RU" dirty="0" err="1"/>
              <a:t>coin</a:t>
            </a:r>
            <a:r>
              <a:rPr lang="ru-RU" dirty="0"/>
              <a:t> — монета) — </a:t>
            </a:r>
            <a:r>
              <a:rPr lang="ru-RU" dirty="0" err="1"/>
              <a:t>пиринговая</a:t>
            </a:r>
            <a:r>
              <a:rPr lang="ru-RU" dirty="0"/>
              <a:t> система электронной наличности, использующая одноимённую цифровую валюту, которую часто называют </a:t>
            </a:r>
            <a:r>
              <a:rPr lang="ru-RU" dirty="0" err="1"/>
              <a:t>криптовалютой</a:t>
            </a:r>
            <a:r>
              <a:rPr lang="ru-RU" dirty="0"/>
              <a:t> или виртуальной валютой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6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12415" t="11432" r="36267" b="16083"/>
          <a:stretch>
            <a:fillRect/>
          </a:stretch>
        </p:blipFill>
        <p:spPr bwMode="auto">
          <a:xfrm>
            <a:off x="0" y="0"/>
            <a:ext cx="9144000" cy="674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Как потратить </a:t>
            </a:r>
            <a:r>
              <a:rPr lang="en-US" sz="4800" dirty="0" err="1" smtClean="0"/>
              <a:t>Bitcoins</a:t>
            </a:r>
            <a:r>
              <a:rPr lang="en-US" sz="4800" dirty="0" smtClean="0"/>
              <a:t>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Существует растущее количество компаний, принимающих </a:t>
            </a:r>
            <a:r>
              <a:rPr lang="ru-RU" dirty="0" err="1"/>
              <a:t>Bitcoin</a:t>
            </a:r>
            <a:r>
              <a:rPr lang="ru-RU" dirty="0"/>
              <a:t> по всему </a:t>
            </a:r>
            <a:r>
              <a:rPr lang="ru-RU" dirty="0" smtClean="0"/>
              <a:t>миру, в настоящий момент 2363</a:t>
            </a:r>
          </a:p>
          <a:p>
            <a:r>
              <a:rPr lang="ru-RU" dirty="0" smtClean="0"/>
              <a:t> </a:t>
            </a:r>
            <a:r>
              <a:rPr lang="ru-RU" dirty="0"/>
              <a:t>Вы можете использовать </a:t>
            </a:r>
            <a:r>
              <a:rPr lang="ru-RU" dirty="0" err="1"/>
              <a:t>Bitcoin</a:t>
            </a:r>
            <a:r>
              <a:rPr lang="ru-RU" dirty="0"/>
              <a:t>, чтобы расплатиться </a:t>
            </a:r>
            <a:r>
              <a:rPr lang="ru-RU" dirty="0" smtClean="0"/>
              <a:t>и помочь </a:t>
            </a:r>
            <a:r>
              <a:rPr lang="ru-RU" dirty="0"/>
              <a:t>честным предпринимателям получить большую узнаваемость.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7.jpg"/>
          <p:cNvPicPr>
            <a:picLocks noChangeAspect="1" noChangeArrowheads="1"/>
          </p:cNvPicPr>
          <p:nvPr/>
        </p:nvPicPr>
        <p:blipFill>
          <a:blip r:embed="rId2" cstate="print"/>
          <a:srcRect l="6682" t="10808" r="10303" b="4537"/>
          <a:stretch>
            <a:fillRect/>
          </a:stretch>
        </p:blipFill>
        <p:spPr bwMode="auto">
          <a:xfrm>
            <a:off x="-540568" y="-171400"/>
            <a:ext cx="9900592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То, что важно знать пользователям </a:t>
            </a:r>
            <a:r>
              <a:rPr lang="en-US" dirty="0" err="1" smtClean="0"/>
              <a:t>Bitcoins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968552"/>
          </a:xfrm>
        </p:spPr>
        <p:txBody>
          <a:bodyPr>
            <a:normAutofit/>
          </a:bodyPr>
          <a:lstStyle/>
          <a:p>
            <a:r>
              <a:rPr lang="ru-RU" i="0" dirty="0" smtClean="0">
                <a:solidFill>
                  <a:srgbClr val="383838"/>
                </a:solidFill>
                <a:latin typeface="Arial"/>
              </a:rPr>
              <a:t>Безопасность вашего кошелька</a:t>
            </a:r>
            <a:endParaRPr lang="en-US" i="0" dirty="0" smtClean="0">
              <a:solidFill>
                <a:srgbClr val="383838"/>
              </a:solidFill>
              <a:latin typeface="Arial"/>
            </a:endParaRPr>
          </a:p>
          <a:p>
            <a:r>
              <a:rPr lang="ru-RU" dirty="0" smtClean="0"/>
              <a:t>Цена </a:t>
            </a:r>
            <a:r>
              <a:rPr lang="ru-RU" dirty="0" err="1" smtClean="0"/>
              <a:t>биткоин</a:t>
            </a:r>
            <a:r>
              <a:rPr lang="ru-RU" dirty="0" smtClean="0"/>
              <a:t> непостоянна</a:t>
            </a:r>
            <a:endParaRPr lang="en-US" dirty="0" smtClean="0"/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активы с высокой степенью риска</a:t>
            </a:r>
          </a:p>
          <a:p>
            <a:r>
              <a:rPr lang="ru-RU" dirty="0" err="1" smtClean="0"/>
              <a:t>Биткоин</a:t>
            </a:r>
            <a:r>
              <a:rPr lang="ru-RU" dirty="0" smtClean="0"/>
              <a:t> платежи нельзя отменить</a:t>
            </a:r>
          </a:p>
          <a:p>
            <a:r>
              <a:rPr lang="ru-RU" dirty="0" err="1" smtClean="0"/>
              <a:t>Биткоин</a:t>
            </a:r>
            <a:r>
              <a:rPr lang="ru-RU" dirty="0" smtClean="0"/>
              <a:t> все еще является экспериментальной валютой</a:t>
            </a:r>
            <a:endParaRPr lang="en-US" dirty="0" smtClean="0"/>
          </a:p>
          <a:p>
            <a:r>
              <a:rPr lang="ru-RU" dirty="0" smtClean="0"/>
              <a:t>Не забывайте про государственные налоги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652120" y="220486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Обменный 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25 апреля 2010 года — были официально проданы первые BTC (1000 за 0,3 цента каждая).</a:t>
            </a:r>
          </a:p>
          <a:p>
            <a:r>
              <a:rPr lang="ru-RU" sz="6400" dirty="0"/>
              <a:t>10 февраля 2011 года — На </a:t>
            </a:r>
            <a:r>
              <a:rPr lang="ru-RU" sz="6400" dirty="0" err="1"/>
              <a:t>Slashdot</a:t>
            </a:r>
            <a:r>
              <a:rPr lang="ru-RU" sz="6400" dirty="0"/>
              <a:t> появилась </a:t>
            </a:r>
            <a:r>
              <a:rPr lang="ru-RU" sz="6400" dirty="0" smtClean="0"/>
              <a:t>новость</a:t>
            </a:r>
            <a:r>
              <a:rPr lang="ru-RU" sz="6400" dirty="0"/>
              <a:t> о достижении паритета между BTC и USD.</a:t>
            </a:r>
          </a:p>
          <a:p>
            <a:r>
              <a:rPr lang="ru-RU" sz="6400" dirty="0" smtClean="0"/>
              <a:t>9 </a:t>
            </a:r>
            <a:r>
              <a:rPr lang="ru-RU" sz="6400" dirty="0"/>
              <a:t>июня 2011 года — курс </a:t>
            </a:r>
            <a:r>
              <a:rPr lang="ru-RU" sz="6400" dirty="0" err="1"/>
              <a:t>Bitcoin</a:t>
            </a:r>
            <a:r>
              <a:rPr lang="ru-RU" sz="6400" dirty="0"/>
              <a:t> достиг 29,57 </a:t>
            </a:r>
            <a:r>
              <a:rPr lang="ru-RU" sz="6400" dirty="0" smtClean="0"/>
              <a:t>доллара</a:t>
            </a:r>
            <a:r>
              <a:rPr lang="ru-RU" sz="6400" baseline="30000" dirty="0" smtClean="0"/>
              <a:t>[</a:t>
            </a:r>
            <a:r>
              <a:rPr lang="ru-RU" sz="6400" dirty="0" smtClean="0"/>
              <a:t>что </a:t>
            </a:r>
            <a:r>
              <a:rPr lang="ru-RU" sz="6400" dirty="0"/>
              <a:t>до 19 февраля 2013 года являлось историческим </a:t>
            </a:r>
            <a:r>
              <a:rPr lang="ru-RU" sz="6400" dirty="0" smtClean="0"/>
              <a:t>максимумом</a:t>
            </a:r>
            <a:endParaRPr lang="ru-RU" sz="6400" dirty="0"/>
          </a:p>
          <a:p>
            <a:r>
              <a:rPr lang="ru-RU" sz="6400" dirty="0"/>
              <a:t>19 июня 2011 года — крупнейшая Bitcoin-биржа </a:t>
            </a:r>
            <a:r>
              <a:rPr lang="en-US" sz="6400" dirty="0" smtClean="0"/>
              <a:t> </a:t>
            </a:r>
            <a:r>
              <a:rPr lang="en-US" sz="6400" dirty="0" err="1" smtClean="0"/>
              <a:t>Mt.Gox</a:t>
            </a:r>
            <a:r>
              <a:rPr lang="en-US" sz="6400" dirty="0" smtClean="0"/>
              <a:t> </a:t>
            </a:r>
            <a:r>
              <a:rPr lang="ru-RU" sz="6400" dirty="0" smtClean="0"/>
              <a:t>была взломана, после </a:t>
            </a:r>
            <a:r>
              <a:rPr lang="ru-RU" sz="6400" dirty="0"/>
              <a:t>чего курс BTC продолжил падение.</a:t>
            </a:r>
          </a:p>
          <a:p>
            <a:r>
              <a:rPr lang="ru-RU" sz="6400" dirty="0"/>
              <a:t>лето 2012 года — после долгого нахождения около отметки в 5 долларов, курс начал расти.</a:t>
            </a:r>
          </a:p>
          <a:p>
            <a:r>
              <a:rPr lang="ru-RU" sz="6400" dirty="0" smtClean="0"/>
              <a:t>10 </a:t>
            </a:r>
            <a:r>
              <a:rPr lang="ru-RU" sz="6400" dirty="0"/>
              <a:t>апреля 2013 года — после очень быстрого роста, курс превысил 266 долларов, после чего произошёл резкий обвал до уровня 50 </a:t>
            </a:r>
            <a:r>
              <a:rPr lang="ru-RU" sz="6400" dirty="0" smtClean="0"/>
              <a:t>долларов</a:t>
            </a:r>
            <a:endParaRPr lang="ru-RU" sz="6400" dirty="0"/>
          </a:p>
          <a:p>
            <a:r>
              <a:rPr lang="ru-RU" sz="6400" dirty="0"/>
              <a:t>19 ноября 2013 года — курс достиг 900 долларов, после чего резко </a:t>
            </a:r>
            <a:r>
              <a:rPr lang="ru-RU" sz="6400" dirty="0" smtClean="0"/>
              <a:t>снизился. </a:t>
            </a:r>
            <a:r>
              <a:rPr lang="ru-RU" sz="6400" dirty="0"/>
              <a:t>Стоит отметить, что цена одного BTC на различных биржах в момент пика значительно отличалась. На </a:t>
            </a:r>
            <a:r>
              <a:rPr lang="ru-RU" sz="6400" dirty="0" err="1"/>
              <a:t>BTC-e</a:t>
            </a:r>
            <a:r>
              <a:rPr lang="ru-RU" sz="6400" dirty="0"/>
              <a:t> курс достиг лишь отметки в 823 доллара, а на китайских биржах достигал эквивалента 1200 долларам.</a:t>
            </a:r>
          </a:p>
          <a:p>
            <a:r>
              <a:rPr lang="ru-RU" sz="6400" dirty="0"/>
              <a:t>28 ноября 2013 года — курс превысил отметку в 1000 долларов</a:t>
            </a:r>
            <a:r>
              <a:rPr lang="ru-RU" sz="6400" dirty="0" smtClean="0"/>
              <a:t>.</a:t>
            </a:r>
            <a:endParaRPr lang="ru-RU" sz="6400" dirty="0"/>
          </a:p>
          <a:p>
            <a:r>
              <a:rPr lang="ru-RU" sz="6400" dirty="0"/>
              <a:t>5-8 декабря 2013 года — курс упал с 980 до 576 долларов после того, как ЦБ Китая запретил китайским банкам и другими финансовым учреждениям осуществлять операции с </a:t>
            </a:r>
            <a:r>
              <a:rPr lang="ru-RU" sz="6400" dirty="0" err="1"/>
              <a:t>Bitcoin</a:t>
            </a:r>
            <a:r>
              <a:rPr lang="ru-RU" sz="6400" dirty="0"/>
              <a:t>, после чего сразу же восстановился до 800$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Bitcoin_exchange_BTC-e_log_scale (1)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3571"/>
          <a:stretch>
            <a:fillRect/>
          </a:stretch>
        </p:blipFill>
        <p:spPr bwMode="auto">
          <a:xfrm>
            <a:off x="-252536" y="0"/>
            <a:ext cx="96287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16624" cy="1858218"/>
          </a:xfrm>
        </p:spPr>
        <p:txBody>
          <a:bodyPr>
            <a:normAutofit/>
          </a:bodyPr>
          <a:lstStyle/>
          <a:p>
            <a:r>
              <a:rPr lang="ru-RU" dirty="0" smtClean="0"/>
              <a:t>Уоррен </a:t>
            </a:r>
            <a:r>
              <a:rPr lang="ru-RU" dirty="0" err="1" smtClean="0"/>
              <a:t>Баффет</a:t>
            </a:r>
            <a:r>
              <a:rPr lang="ru-RU" dirty="0" smtClean="0"/>
              <a:t>: </a:t>
            </a:r>
            <a:r>
              <a:rPr lang="ru-RU" dirty="0" err="1" smtClean="0"/>
              <a:t>Bitcoin</a:t>
            </a:r>
            <a:r>
              <a:rPr lang="ru-RU" dirty="0" smtClean="0"/>
              <a:t> – не валюта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4644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«Через 50 лет Вы будете в выигрыше, владея продуктивными активами, в отличие от каких-то бумажек или </a:t>
            </a:r>
            <a:r>
              <a:rPr lang="ru-RU" dirty="0" err="1" smtClean="0"/>
              <a:t>биткойнов</a:t>
            </a:r>
            <a:r>
              <a:rPr lang="ru-RU" dirty="0" smtClean="0"/>
              <a:t>», – говорит бизнесмен улыбаясь.</a:t>
            </a:r>
          </a:p>
          <a:p>
            <a:r>
              <a:rPr lang="ru-RU" dirty="0" err="1" smtClean="0"/>
              <a:t>Баффет</a:t>
            </a:r>
            <a:r>
              <a:rPr lang="ru-RU" dirty="0" smtClean="0"/>
              <a:t> вообще не рассматривает </a:t>
            </a:r>
            <a:r>
              <a:rPr lang="ru-RU" dirty="0" err="1" smtClean="0"/>
              <a:t>Bitcoin</a:t>
            </a:r>
            <a:r>
              <a:rPr lang="ru-RU" dirty="0" smtClean="0"/>
              <a:t> в качестве валюты:</a:t>
            </a:r>
          </a:p>
          <a:p>
            <a:r>
              <a:rPr lang="ru-RU" dirty="0" smtClean="0"/>
              <a:t>«Это не валюта. Я не удивлюсь, если через 10-20 лет </a:t>
            </a:r>
            <a:r>
              <a:rPr lang="ru-RU" dirty="0" err="1" smtClean="0"/>
              <a:t>биткойнов</a:t>
            </a:r>
            <a:r>
              <a:rPr lang="ru-RU" dirty="0" smtClean="0"/>
              <a:t> не будет».</a:t>
            </a:r>
          </a:p>
          <a:p>
            <a:r>
              <a:rPr lang="ru-RU" dirty="0" err="1" smtClean="0"/>
              <a:t>Баффет</a:t>
            </a:r>
            <a:r>
              <a:rPr lang="ru-RU" dirty="0" smtClean="0"/>
              <a:t> отмечает, что ценовой курс </a:t>
            </a:r>
            <a:r>
              <a:rPr lang="ru-RU" dirty="0" err="1" smtClean="0"/>
              <a:t>биткойнов</a:t>
            </a:r>
            <a:r>
              <a:rPr lang="ru-RU" dirty="0" smtClean="0"/>
              <a:t> ориентируется на доллар, и это не очень стабильный способ обмена.</a:t>
            </a:r>
          </a:p>
          <a:p>
            <a:endParaRPr lang="ru-RU" dirty="0"/>
          </a:p>
        </p:txBody>
      </p:sp>
      <p:pic>
        <p:nvPicPr>
          <p:cNvPr id="2050" name="Picture 2" descr="C:\Users\Ирина\Desktop\warren_buffett.top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6304" cy="186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err="1" smtClean="0"/>
              <a:t>Bitcoins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Электронная наличность</a:t>
            </a:r>
          </a:p>
          <a:p>
            <a:r>
              <a:rPr lang="ru-RU" dirty="0"/>
              <a:t>П</a:t>
            </a:r>
            <a:r>
              <a:rPr lang="ru-RU" dirty="0" smtClean="0"/>
              <a:t>рограммное обеспечение </a:t>
            </a:r>
            <a:r>
              <a:rPr lang="ru-RU" dirty="0"/>
              <a:t>открытого доступа, которое было им предложено для использования этой валютной единицы</a:t>
            </a:r>
            <a:endParaRPr lang="ru-RU" dirty="0" smtClean="0"/>
          </a:p>
          <a:p>
            <a:r>
              <a:rPr lang="ru-RU" dirty="0" smtClean="0"/>
              <a:t>Глобальная, коллективно регулируемая сеть сформированная </a:t>
            </a:r>
            <a:r>
              <a:rPr lang="ru-RU" dirty="0"/>
              <a:t>для поддержки этого программного обеспечения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r>
              <a:rPr lang="en-US" dirty="0" err="1" smtClean="0"/>
              <a:t>Bitcoins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/>
              <a:t>Принцип  </a:t>
            </a:r>
            <a:r>
              <a:rPr lang="ru-RU" i="1" dirty="0" err="1" smtClean="0"/>
              <a:t>peer-to-peer</a:t>
            </a:r>
            <a:r>
              <a:rPr lang="en-US" i="1" dirty="0" smtClean="0"/>
              <a:t> (P2P)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нет </a:t>
            </a:r>
            <a:r>
              <a:rPr lang="ru-RU" dirty="0" smtClean="0">
                <a:ea typeface="Calibri"/>
                <a:cs typeface="Times New Roman"/>
              </a:rPr>
              <a:t>центрального </a:t>
            </a:r>
            <a:r>
              <a:rPr lang="ru-RU" dirty="0">
                <a:ea typeface="Calibri"/>
                <a:cs typeface="Times New Roman"/>
              </a:rPr>
              <a:t>контролирующего органа или банка; обработка транзакций и эмиссия производятся коллективно, усилиями сети. </a:t>
            </a:r>
            <a:r>
              <a:rPr lang="ru-RU" dirty="0" err="1">
                <a:ea typeface="Calibri"/>
                <a:cs typeface="Times New Roman"/>
              </a:rPr>
              <a:t>Bitcoin</a:t>
            </a:r>
            <a:r>
              <a:rPr lang="ru-RU" dirty="0">
                <a:ea typeface="Calibri"/>
                <a:cs typeface="Times New Roman"/>
              </a:rPr>
              <a:t> имеет открытый код; его устройство открыто всем, никто не владеет и не контролирует </a:t>
            </a:r>
            <a:r>
              <a:rPr lang="ru-RU" dirty="0" err="1">
                <a:ea typeface="Calibri"/>
                <a:cs typeface="Times New Roman"/>
              </a:rPr>
              <a:t>Bitcoin</a:t>
            </a:r>
            <a:r>
              <a:rPr lang="ru-RU" dirty="0">
                <a:ea typeface="Calibri"/>
                <a:cs typeface="Times New Roman"/>
              </a:rPr>
              <a:t> и все могут участвовать. 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/>
              <a:t>Принцип </a:t>
            </a:r>
            <a:r>
              <a:rPr lang="ru-RU" i="1" dirty="0" err="1" smtClean="0"/>
              <a:t>proof-of-work</a:t>
            </a:r>
            <a:r>
              <a:rPr lang="ru-RU" dirty="0"/>
              <a:t>: каждая платежная транзакция в сети </a:t>
            </a:r>
            <a:r>
              <a:rPr lang="ru-RU" dirty="0" err="1"/>
              <a:t>биткойн</a:t>
            </a:r>
            <a:r>
              <a:rPr lang="ru-RU" dirty="0"/>
              <a:t> распространяется между всеми участниками сети и признается действительной только после подтверждения другими участниками.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/>
          <a:lstStyle/>
          <a:p>
            <a:r>
              <a:rPr lang="ru-RU" dirty="0" smtClean="0"/>
              <a:t>Техническое 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686800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Эмиссия и оборот </a:t>
            </a:r>
            <a:r>
              <a:rPr lang="ru-RU" dirty="0" err="1" smtClean="0"/>
              <a:t>bitcoin</a:t>
            </a:r>
            <a:r>
              <a:rPr lang="ru-RU" dirty="0" smtClean="0"/>
              <a:t> полностью децентрализованы</a:t>
            </a:r>
          </a:p>
          <a:p>
            <a:r>
              <a:rPr lang="ru-RU" dirty="0" smtClean="0"/>
              <a:t>Объём эмиссии известен заранее</a:t>
            </a:r>
          </a:p>
          <a:p>
            <a:r>
              <a:rPr lang="ru-RU" dirty="0" smtClean="0"/>
              <a:t>Транзакции находятся в открытом доступе</a:t>
            </a:r>
          </a:p>
          <a:p>
            <a:r>
              <a:rPr lang="ru-RU" dirty="0" smtClean="0"/>
              <a:t>Информация о владельце не раскрывается</a:t>
            </a:r>
          </a:p>
          <a:p>
            <a:r>
              <a:rPr lang="ru-RU" dirty="0" smtClean="0"/>
              <a:t>Объём эмиссии алгоритмически ограничен так, чтобы общее количество эмитированных </a:t>
            </a:r>
            <a:r>
              <a:rPr lang="ru-RU" dirty="0" err="1" smtClean="0"/>
              <a:t>bitcoin</a:t>
            </a:r>
            <a:r>
              <a:rPr lang="ru-RU" dirty="0" smtClean="0"/>
              <a:t> не превысило 21 миллиона.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507288" cy="21462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Bitcoins</a:t>
            </a:r>
            <a:r>
              <a:rPr lang="en-US" dirty="0" smtClean="0"/>
              <a:t> VS </a:t>
            </a:r>
            <a:r>
              <a:rPr lang="ru-RU" dirty="0" smtClean="0"/>
              <a:t>безналичный расчет и электронные деньги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/>
          <a:lstStyle/>
          <a:p>
            <a:r>
              <a:rPr lang="ru-RU" dirty="0" smtClean="0"/>
              <a:t>Техническое 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Блок — запись в цепочке блоков(базе данных), которая содержит в себе множество ожидающих подтверждения транзакций и подтверждает их</a:t>
            </a:r>
          </a:p>
          <a:p>
            <a:r>
              <a:rPr lang="ru-RU" dirty="0" smtClean="0"/>
              <a:t>Транзакция — запись о переводе BTC с одной группы адресов (0 и более) на другую группу адресов (1 и более). Содержит подписанный отправителем </a:t>
            </a:r>
            <a:r>
              <a:rPr lang="ru-RU" dirty="0" err="1" smtClean="0"/>
              <a:t>хеш</a:t>
            </a:r>
            <a:r>
              <a:rPr lang="ru-RU" dirty="0" smtClean="0"/>
              <a:t> транзакции с помощью которой отправитель ранее получил BTC и адреса получателей BTC</a:t>
            </a:r>
          </a:p>
          <a:p>
            <a:r>
              <a:rPr lang="ru-RU" dirty="0" smtClean="0"/>
              <a:t>Ключи – публичный и приватный. Используется для генерации адреса и </a:t>
            </a:r>
            <a:r>
              <a:rPr lang="ru-RU" dirty="0" err="1" smtClean="0"/>
              <a:t>подписывания</a:t>
            </a:r>
            <a:r>
              <a:rPr lang="ru-RU" dirty="0" smtClean="0"/>
              <a:t> транзакции на перевод BTC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/>
          <a:lstStyle/>
          <a:p>
            <a:r>
              <a:rPr lang="ru-RU" dirty="0" smtClean="0"/>
              <a:t>Техническое 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Цепочка блоков -  это </a:t>
            </a:r>
            <a:r>
              <a:rPr lang="ru-RU" b="1" dirty="0" smtClean="0"/>
              <a:t>публичная запись </a:t>
            </a:r>
            <a:r>
              <a:rPr lang="ru-RU" b="1" dirty="0" err="1" smtClean="0"/>
              <a:t>Bitcoin</a:t>
            </a:r>
            <a:r>
              <a:rPr lang="ru-RU" b="1" dirty="0" smtClean="0"/>
              <a:t> транзакций</a:t>
            </a:r>
            <a:r>
              <a:rPr lang="ru-RU" dirty="0" smtClean="0"/>
              <a:t> в хронологическом порядке</a:t>
            </a:r>
          </a:p>
          <a:p>
            <a:r>
              <a:rPr lang="ru-RU" dirty="0" err="1" smtClean="0"/>
              <a:t>Хэшрейт</a:t>
            </a:r>
            <a:r>
              <a:rPr lang="ru-RU" dirty="0" smtClean="0"/>
              <a:t> - это </a:t>
            </a:r>
            <a:r>
              <a:rPr lang="ru-RU" b="1" dirty="0" smtClean="0"/>
              <a:t>единица измерения вычислительной мощности сети </a:t>
            </a:r>
            <a:r>
              <a:rPr lang="ru-RU" b="1" dirty="0" err="1" smtClean="0"/>
              <a:t>Биткоин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650px-Транзакции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194"/>
          <a:stretch>
            <a:fillRect/>
          </a:stretch>
        </p:blipFill>
        <p:spPr bwMode="auto">
          <a:xfrm>
            <a:off x="-684584" y="0"/>
            <a:ext cx="102430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537</Words>
  <Application>Microsoft Office PowerPoint</Application>
  <PresentationFormat>Экран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Биткоины (Bitcoins)</vt:lpstr>
      <vt:lpstr>Что такое Bitcoins?</vt:lpstr>
      <vt:lpstr>Что такое Bitcoins?</vt:lpstr>
      <vt:lpstr>Принципы Bitcoins</vt:lpstr>
      <vt:lpstr>Техническое описание</vt:lpstr>
      <vt:lpstr>Bitcoins VS безналичный расчет и электронные деньги?</vt:lpstr>
      <vt:lpstr>Техническое описание</vt:lpstr>
      <vt:lpstr>Техническое описание</vt:lpstr>
      <vt:lpstr>Презентация PowerPoint</vt:lpstr>
      <vt:lpstr>Техническое описание</vt:lpstr>
      <vt:lpstr>Как пользоваться Bitcoins?   </vt:lpstr>
      <vt:lpstr>Шаг 1 – заведите биткоин-бумажник</vt:lpstr>
      <vt:lpstr>Шаг 1 – заведите биткоин-бумажник</vt:lpstr>
      <vt:lpstr>Шаг 1 – заведите биткоин-бумажник</vt:lpstr>
      <vt:lpstr>Шаг 2 - Как получить биткоины?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потратить Bitcoins?</vt:lpstr>
      <vt:lpstr>Презентация PowerPoint</vt:lpstr>
      <vt:lpstr>То, что важно знать пользователям Bitcoins</vt:lpstr>
      <vt:lpstr>Обменный курс</vt:lpstr>
      <vt:lpstr>Презентация PowerPoint</vt:lpstr>
      <vt:lpstr>Уоррен Баффет: Bitcoin – не валюта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Биткоины (Bitcoins)</dc:title>
  <dc:creator>С емёнова</dc:creator>
  <cp:lastModifiedBy>Саша</cp:lastModifiedBy>
  <cp:revision>16</cp:revision>
  <dcterms:created xsi:type="dcterms:W3CDTF">2014-03-26T18:27:46Z</dcterms:created>
  <dcterms:modified xsi:type="dcterms:W3CDTF">2014-05-18T18:47:35Z</dcterms:modified>
</cp:coreProperties>
</file>