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10" r:id="rId2"/>
    <p:sldId id="315" r:id="rId3"/>
    <p:sldId id="339" r:id="rId4"/>
    <p:sldId id="340" r:id="rId5"/>
    <p:sldId id="326" r:id="rId6"/>
    <p:sldId id="327" r:id="rId7"/>
    <p:sldId id="330" r:id="rId8"/>
    <p:sldId id="331" r:id="rId9"/>
    <p:sldId id="352" r:id="rId10"/>
    <p:sldId id="261" r:id="rId11"/>
    <p:sldId id="262" r:id="rId12"/>
    <p:sldId id="268" r:id="rId13"/>
    <p:sldId id="270" r:id="rId14"/>
    <p:sldId id="271" r:id="rId15"/>
    <p:sldId id="272" r:id="rId16"/>
    <p:sldId id="378" r:id="rId17"/>
    <p:sldId id="292" r:id="rId18"/>
    <p:sldId id="349" r:id="rId19"/>
    <p:sldId id="381" r:id="rId20"/>
    <p:sldId id="383" r:id="rId21"/>
    <p:sldId id="354" r:id="rId22"/>
    <p:sldId id="359" r:id="rId23"/>
    <p:sldId id="300" r:id="rId24"/>
    <p:sldId id="362" r:id="rId25"/>
    <p:sldId id="364" r:id="rId26"/>
    <p:sldId id="320" r:id="rId27"/>
    <p:sldId id="387" r:id="rId28"/>
    <p:sldId id="321" r:id="rId29"/>
    <p:sldId id="384" r:id="rId30"/>
    <p:sldId id="385" r:id="rId31"/>
    <p:sldId id="388" r:id="rId32"/>
    <p:sldId id="283" r:id="rId33"/>
    <p:sldId id="285" r:id="rId34"/>
    <p:sldId id="391" r:id="rId35"/>
    <p:sldId id="291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76" autoAdjust="0"/>
  </p:normalViewPr>
  <p:slideViewPr>
    <p:cSldViewPr>
      <p:cViewPr>
        <p:scale>
          <a:sx n="110" d="100"/>
          <a:sy n="110" d="100"/>
        </p:scale>
        <p:origin x="-164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Экспорт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топливно-энергетические товары</c:v>
                </c:pt>
                <c:pt idx="1">
                  <c:v>металлы и изделия из них</c:v>
                </c:pt>
                <c:pt idx="2">
                  <c:v>продукция химической пром.</c:v>
                </c:pt>
                <c:pt idx="3">
                  <c:v>древесина и целлюл-бум. изд.</c:v>
                </c:pt>
                <c:pt idx="4">
                  <c:v>продовольственные товары</c:v>
                </c:pt>
                <c:pt idx="5">
                  <c:v>машины, оборуд. и трансп. средства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71.3</c:v>
                </c:pt>
                <c:pt idx="1">
                  <c:v>8.1</c:v>
                </c:pt>
                <c:pt idx="2">
                  <c:v>6</c:v>
                </c:pt>
                <c:pt idx="3">
                  <c:v>2</c:v>
                </c:pt>
                <c:pt idx="4">
                  <c:v>2.4</c:v>
                </c:pt>
                <c:pt idx="5">
                  <c:v>5.0999999999999996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Импорт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топливно-энергетические товары</c:v>
                </c:pt>
                <c:pt idx="1">
                  <c:v>металлы и изделия из них</c:v>
                </c:pt>
                <c:pt idx="2">
                  <c:v>продукция химической пром.</c:v>
                </c:pt>
                <c:pt idx="3">
                  <c:v>древесина и целлюл-бум. изд.</c:v>
                </c:pt>
                <c:pt idx="4">
                  <c:v>продовольственные товары</c:v>
                </c:pt>
                <c:pt idx="5">
                  <c:v>машины, оборуд. и трансп. средства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15.8</c:v>
                </c:pt>
                <c:pt idx="3">
                  <c:v>0</c:v>
                </c:pt>
                <c:pt idx="4">
                  <c:v>13.4</c:v>
                </c:pt>
                <c:pt idx="5">
                  <c:v>48.8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топливно-энергетические товары</c:v>
                </c:pt>
                <c:pt idx="1">
                  <c:v>металлы и изделия из них</c:v>
                </c:pt>
                <c:pt idx="2">
                  <c:v>продукция химической пром.</c:v>
                </c:pt>
                <c:pt idx="3">
                  <c:v>древесина и целлюл-бум. изд.</c:v>
                </c:pt>
                <c:pt idx="4">
                  <c:v>продовольственные товары</c:v>
                </c:pt>
                <c:pt idx="5">
                  <c:v>машины, оборуд. и трансп. средства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296960"/>
        <c:axId val="78298496"/>
      </c:barChart>
      <c:catAx>
        <c:axId val="78296960"/>
        <c:scaling>
          <c:orientation val="minMax"/>
        </c:scaling>
        <c:delete val="0"/>
        <c:axPos val="l"/>
        <c:majorTickMark val="out"/>
        <c:minorTickMark val="none"/>
        <c:tickLblPos val="nextTo"/>
        <c:crossAx val="78298496"/>
        <c:crosses val="autoZero"/>
        <c:auto val="1"/>
        <c:lblAlgn val="ctr"/>
        <c:lblOffset val="100"/>
        <c:noMultiLvlLbl val="0"/>
      </c:catAx>
      <c:valAx>
        <c:axId val="782984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8296960"/>
        <c:crosses val="autoZero"/>
        <c:crossBetween val="between"/>
      </c:valAx>
    </c:plotArea>
    <c:legend>
      <c:legendPos val="r"/>
      <c:legendEntry>
        <c:idx val="0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39E5E3-C23D-489A-BED7-91C274B6543A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BB06EBB-B31A-4581-BD9D-3A2A1EA3229D}">
      <dgm:prSet phldrT="[Текст]" custT="1"/>
      <dgm:spPr/>
      <dgm:t>
        <a:bodyPr/>
        <a:lstStyle/>
        <a:p>
          <a:r>
            <a:rPr lang="ru-RU" sz="2000" b="1" dirty="0" smtClean="0"/>
            <a:t>содействие формированию многосторонней системы правил международной торговли, основанной на равенстве прав и обязательств ее участников;</a:t>
          </a:r>
          <a:endParaRPr lang="ru-RU" sz="2000" b="1" dirty="0"/>
        </a:p>
      </dgm:t>
    </dgm:pt>
    <dgm:pt modelId="{0DCC0627-8E3C-48E9-A596-11D91D88CBC1}" type="parTrans" cxnId="{A31F7F90-0B90-4EA9-B4D0-25581503816D}">
      <dgm:prSet/>
      <dgm:spPr/>
      <dgm:t>
        <a:bodyPr/>
        <a:lstStyle/>
        <a:p>
          <a:endParaRPr lang="ru-RU"/>
        </a:p>
      </dgm:t>
    </dgm:pt>
    <dgm:pt modelId="{01D6E07A-E26A-4860-9761-CF58B11CA750}" type="sibTrans" cxnId="{A31F7F90-0B90-4EA9-B4D0-25581503816D}">
      <dgm:prSet/>
      <dgm:spPr/>
      <dgm:t>
        <a:bodyPr/>
        <a:lstStyle/>
        <a:p>
          <a:endParaRPr lang="ru-RU"/>
        </a:p>
      </dgm:t>
    </dgm:pt>
    <dgm:pt modelId="{FEBD6594-D785-4530-B847-F19B7276A9B7}">
      <dgm:prSet custT="1"/>
      <dgm:spPr/>
      <dgm:t>
        <a:bodyPr/>
        <a:lstStyle/>
        <a:p>
          <a:r>
            <a:rPr lang="ru-RU" sz="2000" b="1" dirty="0" smtClean="0"/>
            <a:t>получение недискриминационных условий для доступа российских товаров, услуг и капиталовложений на внешние рынки, защита прав российских поставщиков и инвесторов;</a:t>
          </a:r>
          <a:endParaRPr lang="ru-RU" sz="2000" b="1" dirty="0"/>
        </a:p>
      </dgm:t>
    </dgm:pt>
    <dgm:pt modelId="{9B38E3EE-35EE-40EF-9B4E-FC999759889B}" type="parTrans" cxnId="{FEEB6D81-C5BD-4200-A0E6-D2E194BCD0F7}">
      <dgm:prSet/>
      <dgm:spPr/>
      <dgm:t>
        <a:bodyPr/>
        <a:lstStyle/>
        <a:p>
          <a:endParaRPr lang="ru-RU"/>
        </a:p>
      </dgm:t>
    </dgm:pt>
    <dgm:pt modelId="{E641C759-2BC8-444A-B534-B6BAB649F262}" type="sibTrans" cxnId="{FEEB6D81-C5BD-4200-A0E6-D2E194BCD0F7}">
      <dgm:prSet/>
      <dgm:spPr/>
      <dgm:t>
        <a:bodyPr/>
        <a:lstStyle/>
        <a:p>
          <a:endParaRPr lang="ru-RU"/>
        </a:p>
      </dgm:t>
    </dgm:pt>
    <dgm:pt modelId="{A47EF627-4C6B-45E0-9827-4C8DC64ABEF8}">
      <dgm:prSet custT="1"/>
      <dgm:spPr/>
      <dgm:t>
        <a:bodyPr/>
        <a:lstStyle/>
        <a:p>
          <a:r>
            <a:rPr lang="ru-RU" sz="2000" b="1" dirty="0" smtClean="0"/>
            <a:t>контроль за выполнением обязательств членами ВТО по направлениям, представляющим системный, текущий или потенциальный интерес для России и ее бизнеса;</a:t>
          </a:r>
          <a:endParaRPr lang="ru-RU" sz="2000" b="1" dirty="0"/>
        </a:p>
      </dgm:t>
    </dgm:pt>
    <dgm:pt modelId="{8B7AE8C2-4DE7-4E67-BC39-F8A99BC3A7F3}" type="parTrans" cxnId="{53BCA493-2E09-44DA-A4BE-26EB2308A7DD}">
      <dgm:prSet/>
      <dgm:spPr/>
      <dgm:t>
        <a:bodyPr/>
        <a:lstStyle/>
        <a:p>
          <a:endParaRPr lang="ru-RU"/>
        </a:p>
      </dgm:t>
    </dgm:pt>
    <dgm:pt modelId="{753C6473-7905-4CCF-9D00-DF6DA1C5ABB1}" type="sibTrans" cxnId="{53BCA493-2E09-44DA-A4BE-26EB2308A7DD}">
      <dgm:prSet/>
      <dgm:spPr/>
      <dgm:t>
        <a:bodyPr/>
        <a:lstStyle/>
        <a:p>
          <a:endParaRPr lang="ru-RU"/>
        </a:p>
      </dgm:t>
    </dgm:pt>
    <dgm:pt modelId="{9BC66015-07C9-42EB-9A0A-F046BABCFC00}">
      <dgm:prSet custT="1"/>
      <dgm:spPr/>
      <dgm:t>
        <a:bodyPr/>
        <a:lstStyle/>
        <a:p>
          <a:r>
            <a:rPr lang="ru-RU" sz="2000" b="1" dirty="0" smtClean="0"/>
            <a:t>обеспечение выполнения обязательств России, принятых в процессе присоединения;</a:t>
          </a:r>
          <a:endParaRPr lang="ru-RU" sz="2000" b="1" dirty="0"/>
        </a:p>
      </dgm:t>
    </dgm:pt>
    <dgm:pt modelId="{D00834AC-637E-4924-A351-8C6B4A5C3314}" type="parTrans" cxnId="{CE1D1A83-B022-494C-BDDB-E1BA00889CB9}">
      <dgm:prSet/>
      <dgm:spPr/>
      <dgm:t>
        <a:bodyPr/>
        <a:lstStyle/>
        <a:p>
          <a:endParaRPr lang="ru-RU"/>
        </a:p>
      </dgm:t>
    </dgm:pt>
    <dgm:pt modelId="{F524D8EC-BBEF-4B19-889F-B1AB9546CBFA}" type="sibTrans" cxnId="{CE1D1A83-B022-494C-BDDB-E1BA00889CB9}">
      <dgm:prSet/>
      <dgm:spPr/>
      <dgm:t>
        <a:bodyPr/>
        <a:lstStyle/>
        <a:p>
          <a:endParaRPr lang="ru-RU"/>
        </a:p>
      </dgm:t>
    </dgm:pt>
    <dgm:pt modelId="{2343A96C-04ED-4367-8D0B-8202420B7C59}">
      <dgm:prSet custT="1"/>
      <dgm:spPr/>
      <dgm:t>
        <a:bodyPr/>
        <a:lstStyle/>
        <a:p>
          <a:r>
            <a:rPr lang="ru-RU" sz="2000" b="1" dirty="0" smtClean="0"/>
            <a:t>выработка мер по нейтрализации возможного отрицательного воздействия членства в ВТО на экономику на макро- и секторальном уровнях</a:t>
          </a:r>
          <a:r>
            <a:rPr lang="ru-RU" sz="2000" dirty="0" smtClean="0"/>
            <a:t>;</a:t>
          </a:r>
          <a:endParaRPr lang="ru-RU" sz="2000" dirty="0"/>
        </a:p>
      </dgm:t>
    </dgm:pt>
    <dgm:pt modelId="{F64BDA1F-B163-4EEB-8EBC-E0C7EE99BB5B}" type="parTrans" cxnId="{6BD56D88-CDC7-455C-9D1A-015DE660A7C9}">
      <dgm:prSet/>
      <dgm:spPr/>
      <dgm:t>
        <a:bodyPr/>
        <a:lstStyle/>
        <a:p>
          <a:endParaRPr lang="ru-RU"/>
        </a:p>
      </dgm:t>
    </dgm:pt>
    <dgm:pt modelId="{885E6DBD-F37D-4A18-9C09-77591BB33BD4}" type="sibTrans" cxnId="{6BD56D88-CDC7-455C-9D1A-015DE660A7C9}">
      <dgm:prSet/>
      <dgm:spPr/>
      <dgm:t>
        <a:bodyPr/>
        <a:lstStyle/>
        <a:p>
          <a:endParaRPr lang="ru-RU"/>
        </a:p>
      </dgm:t>
    </dgm:pt>
    <dgm:pt modelId="{B3154CA0-0EF4-43B0-B5C2-BAC526C0E2B9}" type="pres">
      <dgm:prSet presAssocID="{8339E5E3-C23D-489A-BED7-91C274B654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0875ED-7701-4D66-85FA-3CEC64C511BC}" type="pres">
      <dgm:prSet presAssocID="{BBB06EBB-B31A-4581-BD9D-3A2A1EA3229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53BB0B-06A1-4990-B0C8-45CCC0945E3B}" type="pres">
      <dgm:prSet presAssocID="{01D6E07A-E26A-4860-9761-CF58B11CA750}" presName="spacer" presStyleCnt="0"/>
      <dgm:spPr/>
    </dgm:pt>
    <dgm:pt modelId="{8E4A322F-D898-448D-B250-C9917D373324}" type="pres">
      <dgm:prSet presAssocID="{FEBD6594-D785-4530-B847-F19B7276A9B7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A0B41-683B-4F8F-AC99-0074615F06C5}" type="pres">
      <dgm:prSet presAssocID="{E641C759-2BC8-444A-B534-B6BAB649F262}" presName="spacer" presStyleCnt="0"/>
      <dgm:spPr/>
    </dgm:pt>
    <dgm:pt modelId="{96C8A4D5-4BC5-4112-9AE4-53C605FA78CB}" type="pres">
      <dgm:prSet presAssocID="{A47EF627-4C6B-45E0-9827-4C8DC64ABEF8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919F9C-8653-4AAF-B176-C237B0608D02}" type="pres">
      <dgm:prSet presAssocID="{753C6473-7905-4CCF-9D00-DF6DA1C5ABB1}" presName="spacer" presStyleCnt="0"/>
      <dgm:spPr/>
    </dgm:pt>
    <dgm:pt modelId="{74C259B5-F459-4ED0-8DA9-C80AC0FA039B}" type="pres">
      <dgm:prSet presAssocID="{9BC66015-07C9-42EB-9A0A-F046BABCFC0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A779C3-1F2C-4E83-A7CD-D37EC8C7F3B5}" type="pres">
      <dgm:prSet presAssocID="{F524D8EC-BBEF-4B19-889F-B1AB9546CBFA}" presName="spacer" presStyleCnt="0"/>
      <dgm:spPr/>
    </dgm:pt>
    <dgm:pt modelId="{EA50FB8D-AD39-454B-873D-83016A14E6F2}" type="pres">
      <dgm:prSet presAssocID="{2343A96C-04ED-4367-8D0B-8202420B7C5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1F7F90-0B90-4EA9-B4D0-25581503816D}" srcId="{8339E5E3-C23D-489A-BED7-91C274B6543A}" destId="{BBB06EBB-B31A-4581-BD9D-3A2A1EA3229D}" srcOrd="0" destOrd="0" parTransId="{0DCC0627-8E3C-48E9-A596-11D91D88CBC1}" sibTransId="{01D6E07A-E26A-4860-9761-CF58B11CA750}"/>
    <dgm:cxn modelId="{6BD56D88-CDC7-455C-9D1A-015DE660A7C9}" srcId="{8339E5E3-C23D-489A-BED7-91C274B6543A}" destId="{2343A96C-04ED-4367-8D0B-8202420B7C59}" srcOrd="4" destOrd="0" parTransId="{F64BDA1F-B163-4EEB-8EBC-E0C7EE99BB5B}" sibTransId="{885E6DBD-F37D-4A18-9C09-77591BB33BD4}"/>
    <dgm:cxn modelId="{C45410BF-C0C7-4367-AE86-4E924BB34087}" type="presOf" srcId="{A47EF627-4C6B-45E0-9827-4C8DC64ABEF8}" destId="{96C8A4D5-4BC5-4112-9AE4-53C605FA78CB}" srcOrd="0" destOrd="0" presId="urn:microsoft.com/office/officeart/2005/8/layout/vList2"/>
    <dgm:cxn modelId="{41C8DB77-8F25-4538-9295-9EE7DEC0670E}" type="presOf" srcId="{BBB06EBB-B31A-4581-BD9D-3A2A1EA3229D}" destId="{D70875ED-7701-4D66-85FA-3CEC64C511BC}" srcOrd="0" destOrd="0" presId="urn:microsoft.com/office/officeart/2005/8/layout/vList2"/>
    <dgm:cxn modelId="{CE1D1A83-B022-494C-BDDB-E1BA00889CB9}" srcId="{8339E5E3-C23D-489A-BED7-91C274B6543A}" destId="{9BC66015-07C9-42EB-9A0A-F046BABCFC00}" srcOrd="3" destOrd="0" parTransId="{D00834AC-637E-4924-A351-8C6B4A5C3314}" sibTransId="{F524D8EC-BBEF-4B19-889F-B1AB9546CBFA}"/>
    <dgm:cxn modelId="{0FA7615E-5376-4EC9-B9E8-8A8782712C5C}" type="presOf" srcId="{2343A96C-04ED-4367-8D0B-8202420B7C59}" destId="{EA50FB8D-AD39-454B-873D-83016A14E6F2}" srcOrd="0" destOrd="0" presId="urn:microsoft.com/office/officeart/2005/8/layout/vList2"/>
    <dgm:cxn modelId="{46086265-B693-4B5D-A312-8E0BC08AD3C4}" type="presOf" srcId="{9BC66015-07C9-42EB-9A0A-F046BABCFC00}" destId="{74C259B5-F459-4ED0-8DA9-C80AC0FA039B}" srcOrd="0" destOrd="0" presId="urn:microsoft.com/office/officeart/2005/8/layout/vList2"/>
    <dgm:cxn modelId="{FEEB6D81-C5BD-4200-A0E6-D2E194BCD0F7}" srcId="{8339E5E3-C23D-489A-BED7-91C274B6543A}" destId="{FEBD6594-D785-4530-B847-F19B7276A9B7}" srcOrd="1" destOrd="0" parTransId="{9B38E3EE-35EE-40EF-9B4E-FC999759889B}" sibTransId="{E641C759-2BC8-444A-B534-B6BAB649F262}"/>
    <dgm:cxn modelId="{61FC6A85-77AC-4FD8-933C-C2AACF2A98A2}" type="presOf" srcId="{FEBD6594-D785-4530-B847-F19B7276A9B7}" destId="{8E4A322F-D898-448D-B250-C9917D373324}" srcOrd="0" destOrd="0" presId="urn:microsoft.com/office/officeart/2005/8/layout/vList2"/>
    <dgm:cxn modelId="{1767FB07-26B0-441E-A90F-130CCAF0BE6C}" type="presOf" srcId="{8339E5E3-C23D-489A-BED7-91C274B6543A}" destId="{B3154CA0-0EF4-43B0-B5C2-BAC526C0E2B9}" srcOrd="0" destOrd="0" presId="urn:microsoft.com/office/officeart/2005/8/layout/vList2"/>
    <dgm:cxn modelId="{53BCA493-2E09-44DA-A4BE-26EB2308A7DD}" srcId="{8339E5E3-C23D-489A-BED7-91C274B6543A}" destId="{A47EF627-4C6B-45E0-9827-4C8DC64ABEF8}" srcOrd="2" destOrd="0" parTransId="{8B7AE8C2-4DE7-4E67-BC39-F8A99BC3A7F3}" sibTransId="{753C6473-7905-4CCF-9D00-DF6DA1C5ABB1}"/>
    <dgm:cxn modelId="{3B898C46-C676-4489-87D0-9A35FC5BB3BA}" type="presParOf" srcId="{B3154CA0-0EF4-43B0-B5C2-BAC526C0E2B9}" destId="{D70875ED-7701-4D66-85FA-3CEC64C511BC}" srcOrd="0" destOrd="0" presId="urn:microsoft.com/office/officeart/2005/8/layout/vList2"/>
    <dgm:cxn modelId="{147E8C7B-1429-4DA7-B530-5895F078272E}" type="presParOf" srcId="{B3154CA0-0EF4-43B0-B5C2-BAC526C0E2B9}" destId="{2B53BB0B-06A1-4990-B0C8-45CCC0945E3B}" srcOrd="1" destOrd="0" presId="urn:microsoft.com/office/officeart/2005/8/layout/vList2"/>
    <dgm:cxn modelId="{13A6CCD6-CED5-4061-8C28-39331E598F13}" type="presParOf" srcId="{B3154CA0-0EF4-43B0-B5C2-BAC526C0E2B9}" destId="{8E4A322F-D898-448D-B250-C9917D373324}" srcOrd="2" destOrd="0" presId="urn:microsoft.com/office/officeart/2005/8/layout/vList2"/>
    <dgm:cxn modelId="{402D42A6-CC9C-4C4C-AC22-8A6F27BFE821}" type="presParOf" srcId="{B3154CA0-0EF4-43B0-B5C2-BAC526C0E2B9}" destId="{3AFA0B41-683B-4F8F-AC99-0074615F06C5}" srcOrd="3" destOrd="0" presId="urn:microsoft.com/office/officeart/2005/8/layout/vList2"/>
    <dgm:cxn modelId="{F0A37157-8C6A-4D38-865E-0008640057FA}" type="presParOf" srcId="{B3154CA0-0EF4-43B0-B5C2-BAC526C0E2B9}" destId="{96C8A4D5-4BC5-4112-9AE4-53C605FA78CB}" srcOrd="4" destOrd="0" presId="urn:microsoft.com/office/officeart/2005/8/layout/vList2"/>
    <dgm:cxn modelId="{29759689-BEF8-4D21-9110-0B487477C363}" type="presParOf" srcId="{B3154CA0-0EF4-43B0-B5C2-BAC526C0E2B9}" destId="{0D919F9C-8653-4AAF-B176-C237B0608D02}" srcOrd="5" destOrd="0" presId="urn:microsoft.com/office/officeart/2005/8/layout/vList2"/>
    <dgm:cxn modelId="{AE278233-8B6C-4D17-8746-5BE3E005E57C}" type="presParOf" srcId="{B3154CA0-0EF4-43B0-B5C2-BAC526C0E2B9}" destId="{74C259B5-F459-4ED0-8DA9-C80AC0FA039B}" srcOrd="6" destOrd="0" presId="urn:microsoft.com/office/officeart/2005/8/layout/vList2"/>
    <dgm:cxn modelId="{1694FC5D-A0C5-4894-BF0C-A1BBF9F6DAD2}" type="presParOf" srcId="{B3154CA0-0EF4-43B0-B5C2-BAC526C0E2B9}" destId="{8CA779C3-1F2C-4E83-A7CD-D37EC8C7F3B5}" srcOrd="7" destOrd="0" presId="urn:microsoft.com/office/officeart/2005/8/layout/vList2"/>
    <dgm:cxn modelId="{528751AB-852B-4580-A02D-EB7426987FF9}" type="presParOf" srcId="{B3154CA0-0EF4-43B0-B5C2-BAC526C0E2B9}" destId="{EA50FB8D-AD39-454B-873D-83016A14E6F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F35684-55B0-4A3E-B512-B53B66D0E381}" type="doc">
      <dgm:prSet loTypeId="urn:microsoft.com/office/officeart/2005/8/layout/vList2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E0A5DE8-3F81-4BFC-A609-238DEFF3F794}">
      <dgm:prSet phldrT="[Текст]" custT="1"/>
      <dgm:spPr/>
      <dgm:t>
        <a:bodyPr/>
        <a:lstStyle/>
        <a:p>
          <a:r>
            <a:rPr lang="ru-RU" sz="2000" b="1" dirty="0" smtClean="0"/>
            <a:t>доступ к международному механизму разрешения торговых споров;</a:t>
          </a:r>
          <a:endParaRPr lang="ru-RU" sz="2000" b="1" dirty="0"/>
        </a:p>
      </dgm:t>
    </dgm:pt>
    <dgm:pt modelId="{4401471D-C8FE-49B0-9C66-A1F15FCDBEB3}" type="parTrans" cxnId="{0A8C8936-CB25-44A0-B252-682722C4A47C}">
      <dgm:prSet/>
      <dgm:spPr/>
      <dgm:t>
        <a:bodyPr/>
        <a:lstStyle/>
        <a:p>
          <a:endParaRPr lang="ru-RU"/>
        </a:p>
      </dgm:t>
    </dgm:pt>
    <dgm:pt modelId="{A933A353-7057-453C-8E4F-4527DEE21D46}" type="sibTrans" cxnId="{0A8C8936-CB25-44A0-B252-682722C4A47C}">
      <dgm:prSet/>
      <dgm:spPr/>
      <dgm:t>
        <a:bodyPr/>
        <a:lstStyle/>
        <a:p>
          <a:endParaRPr lang="ru-RU"/>
        </a:p>
      </dgm:t>
    </dgm:pt>
    <dgm:pt modelId="{0B58E20E-D56A-4BEF-80FA-7FBEFA7824EC}">
      <dgm:prSet custT="1"/>
      <dgm:spPr/>
      <dgm:t>
        <a:bodyPr/>
        <a:lstStyle/>
        <a:p>
          <a:r>
            <a:rPr lang="ru-RU" sz="2000" b="1" dirty="0" smtClean="0"/>
            <a:t>создание лучших условий для иностранных инвестиций в результате приведения законодательной системы в соответствие с нормами ВТО;</a:t>
          </a:r>
          <a:endParaRPr lang="ru-RU" sz="2000" b="1" dirty="0"/>
        </a:p>
      </dgm:t>
    </dgm:pt>
    <dgm:pt modelId="{695A867B-690F-46FD-947D-FBB73F2CF57F}" type="parTrans" cxnId="{6A635505-911F-46A7-A579-44DB06F45BBE}">
      <dgm:prSet/>
      <dgm:spPr/>
      <dgm:t>
        <a:bodyPr/>
        <a:lstStyle/>
        <a:p>
          <a:endParaRPr lang="ru-RU"/>
        </a:p>
      </dgm:t>
    </dgm:pt>
    <dgm:pt modelId="{B40EA3D3-5316-4430-B6AF-5F7C53461C02}" type="sibTrans" cxnId="{6A635505-911F-46A7-A579-44DB06F45BBE}">
      <dgm:prSet/>
      <dgm:spPr/>
      <dgm:t>
        <a:bodyPr/>
        <a:lstStyle/>
        <a:p>
          <a:endParaRPr lang="ru-RU"/>
        </a:p>
      </dgm:t>
    </dgm:pt>
    <dgm:pt modelId="{11A6E9C3-D9D8-4FB1-9311-AA82B716D10B}">
      <dgm:prSet custT="1"/>
      <dgm:spPr/>
      <dgm:t>
        <a:bodyPr/>
        <a:lstStyle/>
        <a:p>
          <a:r>
            <a:rPr lang="ru-RU" sz="2000" b="1" dirty="0" smtClean="0"/>
            <a:t>расширение возможностей для российских инвесторов в странах — членах ВТО, в частности, в банковской сфере;</a:t>
          </a:r>
          <a:endParaRPr lang="ru-RU" sz="2000" b="1" dirty="0"/>
        </a:p>
      </dgm:t>
    </dgm:pt>
    <dgm:pt modelId="{F80B31C0-B118-4F5A-8697-D6267A3F63B6}" type="parTrans" cxnId="{BC90F3D9-4DAC-4307-AF7D-61E5692F5132}">
      <dgm:prSet/>
      <dgm:spPr/>
      <dgm:t>
        <a:bodyPr/>
        <a:lstStyle/>
        <a:p>
          <a:endParaRPr lang="ru-RU"/>
        </a:p>
      </dgm:t>
    </dgm:pt>
    <dgm:pt modelId="{AE0A053C-07B8-43AB-A493-5ACC2A74D959}" type="sibTrans" cxnId="{BC90F3D9-4DAC-4307-AF7D-61E5692F5132}">
      <dgm:prSet/>
      <dgm:spPr/>
      <dgm:t>
        <a:bodyPr/>
        <a:lstStyle/>
        <a:p>
          <a:endParaRPr lang="ru-RU"/>
        </a:p>
      </dgm:t>
    </dgm:pt>
    <dgm:pt modelId="{055A42EF-6BDC-49FB-ADFC-8AD528F23560}">
      <dgm:prSet custT="1"/>
      <dgm:spPr/>
      <dgm:t>
        <a:bodyPr/>
        <a:lstStyle/>
        <a:p>
          <a:r>
            <a:rPr lang="ru-RU" sz="2000" b="1" dirty="0" smtClean="0"/>
            <a:t>создание условий для повышения качества и конкурентоспособности отечественной продукции в результате увеличения потока иностранных товаров, услуг и инвестиций на российский рынок;</a:t>
          </a:r>
          <a:endParaRPr lang="ru-RU" sz="2000" b="1" dirty="0"/>
        </a:p>
      </dgm:t>
    </dgm:pt>
    <dgm:pt modelId="{A45B25CC-46E0-44A5-A403-75AC19E6A9EC}" type="parTrans" cxnId="{21F66B5B-29EE-4C2A-9416-EA7F1AA8D9CC}">
      <dgm:prSet/>
      <dgm:spPr/>
      <dgm:t>
        <a:bodyPr/>
        <a:lstStyle/>
        <a:p>
          <a:endParaRPr lang="ru-RU"/>
        </a:p>
      </dgm:t>
    </dgm:pt>
    <dgm:pt modelId="{B6EAE9F4-ED09-45E7-BA8A-33C5E0E464B5}" type="sibTrans" cxnId="{21F66B5B-29EE-4C2A-9416-EA7F1AA8D9CC}">
      <dgm:prSet/>
      <dgm:spPr/>
      <dgm:t>
        <a:bodyPr/>
        <a:lstStyle/>
        <a:p>
          <a:endParaRPr lang="ru-RU"/>
        </a:p>
      </dgm:t>
    </dgm:pt>
    <dgm:pt modelId="{240BB9E1-CECA-459A-A057-661A1B0E03C9}">
      <dgm:prSet custT="1"/>
      <dgm:spPr/>
      <dgm:t>
        <a:bodyPr/>
        <a:lstStyle/>
        <a:p>
          <a:r>
            <a:rPr lang="ru-RU" sz="2000" b="1" dirty="0" smtClean="0"/>
            <a:t>участие в выработке правил международной торговли с учетом своих национальных интересов;</a:t>
          </a:r>
          <a:endParaRPr lang="ru-RU" sz="2000" b="1" dirty="0"/>
        </a:p>
      </dgm:t>
    </dgm:pt>
    <dgm:pt modelId="{215607CB-DF5B-4411-82AF-C49296F62EE1}" type="parTrans" cxnId="{E6BEC42B-E1F3-48AC-8811-2DED5221B677}">
      <dgm:prSet/>
      <dgm:spPr/>
      <dgm:t>
        <a:bodyPr/>
        <a:lstStyle/>
        <a:p>
          <a:endParaRPr lang="ru-RU"/>
        </a:p>
      </dgm:t>
    </dgm:pt>
    <dgm:pt modelId="{0E08F3D5-E034-4DB5-AA10-01DAC24D905E}" type="sibTrans" cxnId="{E6BEC42B-E1F3-48AC-8811-2DED5221B677}">
      <dgm:prSet/>
      <dgm:spPr/>
      <dgm:t>
        <a:bodyPr/>
        <a:lstStyle/>
        <a:p>
          <a:endParaRPr lang="ru-RU"/>
        </a:p>
      </dgm:t>
    </dgm:pt>
    <dgm:pt modelId="{F93A8DE2-6322-46A5-8E84-B7B4140F95B1}">
      <dgm:prSet custT="1"/>
      <dgm:spPr/>
      <dgm:t>
        <a:bodyPr/>
        <a:lstStyle/>
        <a:p>
          <a:r>
            <a:rPr lang="ru-RU" sz="2000" b="1" dirty="0" smtClean="0"/>
            <a:t>обязательства перед ВТО облегчают правительству проведение торговой политики, обеспечивающей рост экономики и сокращение бедности;</a:t>
          </a:r>
          <a:endParaRPr lang="ru-RU" sz="2000" b="1" dirty="0"/>
        </a:p>
      </dgm:t>
    </dgm:pt>
    <dgm:pt modelId="{6BC07329-DF36-4B55-9B65-A227335033B5}" type="parTrans" cxnId="{1C69FD4F-DFD8-4AEF-B384-E1852D287258}">
      <dgm:prSet/>
      <dgm:spPr/>
      <dgm:t>
        <a:bodyPr/>
        <a:lstStyle/>
        <a:p>
          <a:endParaRPr lang="ru-RU"/>
        </a:p>
      </dgm:t>
    </dgm:pt>
    <dgm:pt modelId="{240FD404-13EE-4146-8D93-93E0F3CD6266}" type="sibTrans" cxnId="{1C69FD4F-DFD8-4AEF-B384-E1852D287258}">
      <dgm:prSet/>
      <dgm:spPr/>
      <dgm:t>
        <a:bodyPr/>
        <a:lstStyle/>
        <a:p>
          <a:endParaRPr lang="ru-RU"/>
        </a:p>
      </dgm:t>
    </dgm:pt>
    <dgm:pt modelId="{B01C32F4-36CB-4872-809F-7FA2A0D92DEE}">
      <dgm:prSet custT="1"/>
      <dgm:spPr/>
      <dgm:t>
        <a:bodyPr/>
        <a:lstStyle/>
        <a:p>
          <a:r>
            <a:rPr lang="ru-RU" sz="2000" b="1" dirty="0" smtClean="0"/>
            <a:t>улучшение имиджа России в мире как полноправного участника международной торговли.</a:t>
          </a:r>
          <a:endParaRPr lang="ru-RU" sz="2000" b="1" dirty="0"/>
        </a:p>
      </dgm:t>
    </dgm:pt>
    <dgm:pt modelId="{2457896E-BEF5-443C-962B-06624DC4D7E1}" type="parTrans" cxnId="{2445BC96-8457-4856-B79F-EA89B7F1F138}">
      <dgm:prSet/>
      <dgm:spPr/>
      <dgm:t>
        <a:bodyPr/>
        <a:lstStyle/>
        <a:p>
          <a:endParaRPr lang="ru-RU"/>
        </a:p>
      </dgm:t>
    </dgm:pt>
    <dgm:pt modelId="{6EB71B4C-5F4F-4667-92BC-ADB40362EE38}" type="sibTrans" cxnId="{2445BC96-8457-4856-B79F-EA89B7F1F138}">
      <dgm:prSet/>
      <dgm:spPr/>
      <dgm:t>
        <a:bodyPr/>
        <a:lstStyle/>
        <a:p>
          <a:endParaRPr lang="ru-RU"/>
        </a:p>
      </dgm:t>
    </dgm:pt>
    <dgm:pt modelId="{5732912C-C94E-4DC7-994F-B50CDA76FDE1}" type="pres">
      <dgm:prSet presAssocID="{94F35684-55B0-4A3E-B512-B53B66D0E3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296F12-AB4B-4E35-A55C-C0F8674E43F3}" type="pres">
      <dgm:prSet presAssocID="{1E0A5DE8-3F81-4BFC-A609-238DEFF3F794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62E430-0711-4079-A8FE-7A11A926D8F0}" type="pres">
      <dgm:prSet presAssocID="{A933A353-7057-453C-8E4F-4527DEE21D46}" presName="spacer" presStyleCnt="0"/>
      <dgm:spPr/>
    </dgm:pt>
    <dgm:pt modelId="{22BF25B7-BD4C-43EA-81D2-4A5DCF249C9B}" type="pres">
      <dgm:prSet presAssocID="{0B58E20E-D56A-4BEF-80FA-7FBEFA7824EC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34F8CA-A901-4597-8906-D56BE3463541}" type="pres">
      <dgm:prSet presAssocID="{B40EA3D3-5316-4430-B6AF-5F7C53461C02}" presName="spacer" presStyleCnt="0"/>
      <dgm:spPr/>
    </dgm:pt>
    <dgm:pt modelId="{8DE8F684-DFAE-4CCB-92EE-4B4A9B87E73E}" type="pres">
      <dgm:prSet presAssocID="{11A6E9C3-D9D8-4FB1-9311-AA82B716D10B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30596A-FD64-4FA1-8FB9-05357A017082}" type="pres">
      <dgm:prSet presAssocID="{AE0A053C-07B8-43AB-A493-5ACC2A74D959}" presName="spacer" presStyleCnt="0"/>
      <dgm:spPr/>
    </dgm:pt>
    <dgm:pt modelId="{F027FD4B-9374-4F9F-849D-7361A03DCE97}" type="pres">
      <dgm:prSet presAssocID="{055A42EF-6BDC-49FB-ADFC-8AD528F23560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A6C60C-1AA6-4CDB-BB9C-180B5D6A3EA4}" type="pres">
      <dgm:prSet presAssocID="{B6EAE9F4-ED09-45E7-BA8A-33C5E0E464B5}" presName="spacer" presStyleCnt="0"/>
      <dgm:spPr/>
    </dgm:pt>
    <dgm:pt modelId="{391339F2-662E-4B7F-93C7-09847F864234}" type="pres">
      <dgm:prSet presAssocID="{240BB9E1-CECA-459A-A057-661A1B0E03C9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54FEF7-1002-4DCD-BBF8-BE59AA0D7E7A}" type="pres">
      <dgm:prSet presAssocID="{0E08F3D5-E034-4DB5-AA10-01DAC24D905E}" presName="spacer" presStyleCnt="0"/>
      <dgm:spPr/>
    </dgm:pt>
    <dgm:pt modelId="{6BD24D3F-35AF-4DD3-BAF4-D1C95C871EC5}" type="pres">
      <dgm:prSet presAssocID="{F93A8DE2-6322-46A5-8E84-B7B4140F95B1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643C94-1F57-4519-B0A2-558EC4FF0561}" type="pres">
      <dgm:prSet presAssocID="{240FD404-13EE-4146-8D93-93E0F3CD6266}" presName="spacer" presStyleCnt="0"/>
      <dgm:spPr/>
    </dgm:pt>
    <dgm:pt modelId="{AAD4C937-12AC-432C-9389-98E10A7BBDB5}" type="pres">
      <dgm:prSet presAssocID="{B01C32F4-36CB-4872-809F-7FA2A0D92DEE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8C8936-CB25-44A0-B252-682722C4A47C}" srcId="{94F35684-55B0-4A3E-B512-B53B66D0E381}" destId="{1E0A5DE8-3F81-4BFC-A609-238DEFF3F794}" srcOrd="0" destOrd="0" parTransId="{4401471D-C8FE-49B0-9C66-A1F15FCDBEB3}" sibTransId="{A933A353-7057-453C-8E4F-4527DEE21D46}"/>
    <dgm:cxn modelId="{90229DD9-AFDE-4EBF-99A0-BED1F3F1FB01}" type="presOf" srcId="{0B58E20E-D56A-4BEF-80FA-7FBEFA7824EC}" destId="{22BF25B7-BD4C-43EA-81D2-4A5DCF249C9B}" srcOrd="0" destOrd="0" presId="urn:microsoft.com/office/officeart/2005/8/layout/vList2"/>
    <dgm:cxn modelId="{BC90F3D9-4DAC-4307-AF7D-61E5692F5132}" srcId="{94F35684-55B0-4A3E-B512-B53B66D0E381}" destId="{11A6E9C3-D9D8-4FB1-9311-AA82B716D10B}" srcOrd="2" destOrd="0" parTransId="{F80B31C0-B118-4F5A-8697-D6267A3F63B6}" sibTransId="{AE0A053C-07B8-43AB-A493-5ACC2A74D959}"/>
    <dgm:cxn modelId="{C4F0F3F3-8FB6-4268-BBF1-BF3FBF56E56F}" type="presOf" srcId="{B01C32F4-36CB-4872-809F-7FA2A0D92DEE}" destId="{AAD4C937-12AC-432C-9389-98E10A7BBDB5}" srcOrd="0" destOrd="0" presId="urn:microsoft.com/office/officeart/2005/8/layout/vList2"/>
    <dgm:cxn modelId="{28C324B8-8983-4639-A29B-CF31CE4A1818}" type="presOf" srcId="{F93A8DE2-6322-46A5-8E84-B7B4140F95B1}" destId="{6BD24D3F-35AF-4DD3-BAF4-D1C95C871EC5}" srcOrd="0" destOrd="0" presId="urn:microsoft.com/office/officeart/2005/8/layout/vList2"/>
    <dgm:cxn modelId="{D9BBE75D-33D5-4C1B-911C-96D4EB6DDDF0}" type="presOf" srcId="{1E0A5DE8-3F81-4BFC-A609-238DEFF3F794}" destId="{A1296F12-AB4B-4E35-A55C-C0F8674E43F3}" srcOrd="0" destOrd="0" presId="urn:microsoft.com/office/officeart/2005/8/layout/vList2"/>
    <dgm:cxn modelId="{2445BC96-8457-4856-B79F-EA89B7F1F138}" srcId="{94F35684-55B0-4A3E-B512-B53B66D0E381}" destId="{B01C32F4-36CB-4872-809F-7FA2A0D92DEE}" srcOrd="6" destOrd="0" parTransId="{2457896E-BEF5-443C-962B-06624DC4D7E1}" sibTransId="{6EB71B4C-5F4F-4667-92BC-ADB40362EE38}"/>
    <dgm:cxn modelId="{5ADA7C7B-6581-46AD-AF48-61A411D7CCEC}" type="presOf" srcId="{94F35684-55B0-4A3E-B512-B53B66D0E381}" destId="{5732912C-C94E-4DC7-994F-B50CDA76FDE1}" srcOrd="0" destOrd="0" presId="urn:microsoft.com/office/officeart/2005/8/layout/vList2"/>
    <dgm:cxn modelId="{1C69FD4F-DFD8-4AEF-B384-E1852D287258}" srcId="{94F35684-55B0-4A3E-B512-B53B66D0E381}" destId="{F93A8DE2-6322-46A5-8E84-B7B4140F95B1}" srcOrd="5" destOrd="0" parTransId="{6BC07329-DF36-4B55-9B65-A227335033B5}" sibTransId="{240FD404-13EE-4146-8D93-93E0F3CD6266}"/>
    <dgm:cxn modelId="{6A635505-911F-46A7-A579-44DB06F45BBE}" srcId="{94F35684-55B0-4A3E-B512-B53B66D0E381}" destId="{0B58E20E-D56A-4BEF-80FA-7FBEFA7824EC}" srcOrd="1" destOrd="0" parTransId="{695A867B-690F-46FD-947D-FBB73F2CF57F}" sibTransId="{B40EA3D3-5316-4430-B6AF-5F7C53461C02}"/>
    <dgm:cxn modelId="{8CDA6358-0CAF-4843-962D-96B08BD2272B}" type="presOf" srcId="{11A6E9C3-D9D8-4FB1-9311-AA82B716D10B}" destId="{8DE8F684-DFAE-4CCB-92EE-4B4A9B87E73E}" srcOrd="0" destOrd="0" presId="urn:microsoft.com/office/officeart/2005/8/layout/vList2"/>
    <dgm:cxn modelId="{AE04D36D-8649-49C2-89F8-63328BD36DD5}" type="presOf" srcId="{240BB9E1-CECA-459A-A057-661A1B0E03C9}" destId="{391339F2-662E-4B7F-93C7-09847F864234}" srcOrd="0" destOrd="0" presId="urn:microsoft.com/office/officeart/2005/8/layout/vList2"/>
    <dgm:cxn modelId="{E6BEC42B-E1F3-48AC-8811-2DED5221B677}" srcId="{94F35684-55B0-4A3E-B512-B53B66D0E381}" destId="{240BB9E1-CECA-459A-A057-661A1B0E03C9}" srcOrd="4" destOrd="0" parTransId="{215607CB-DF5B-4411-82AF-C49296F62EE1}" sibTransId="{0E08F3D5-E034-4DB5-AA10-01DAC24D905E}"/>
    <dgm:cxn modelId="{D6C59C97-7225-468E-A070-06EB3A2F576D}" type="presOf" srcId="{055A42EF-6BDC-49FB-ADFC-8AD528F23560}" destId="{F027FD4B-9374-4F9F-849D-7361A03DCE97}" srcOrd="0" destOrd="0" presId="urn:microsoft.com/office/officeart/2005/8/layout/vList2"/>
    <dgm:cxn modelId="{21F66B5B-29EE-4C2A-9416-EA7F1AA8D9CC}" srcId="{94F35684-55B0-4A3E-B512-B53B66D0E381}" destId="{055A42EF-6BDC-49FB-ADFC-8AD528F23560}" srcOrd="3" destOrd="0" parTransId="{A45B25CC-46E0-44A5-A403-75AC19E6A9EC}" sibTransId="{B6EAE9F4-ED09-45E7-BA8A-33C5E0E464B5}"/>
    <dgm:cxn modelId="{1942E27E-BDD6-417A-B4E6-13425A594BF2}" type="presParOf" srcId="{5732912C-C94E-4DC7-994F-B50CDA76FDE1}" destId="{A1296F12-AB4B-4E35-A55C-C0F8674E43F3}" srcOrd="0" destOrd="0" presId="urn:microsoft.com/office/officeart/2005/8/layout/vList2"/>
    <dgm:cxn modelId="{5C9C0018-9846-4770-9384-D98FC2A4B848}" type="presParOf" srcId="{5732912C-C94E-4DC7-994F-B50CDA76FDE1}" destId="{8162E430-0711-4079-A8FE-7A11A926D8F0}" srcOrd="1" destOrd="0" presId="urn:microsoft.com/office/officeart/2005/8/layout/vList2"/>
    <dgm:cxn modelId="{EA09528F-1214-42BF-8E42-BCDB76A2FA20}" type="presParOf" srcId="{5732912C-C94E-4DC7-994F-B50CDA76FDE1}" destId="{22BF25B7-BD4C-43EA-81D2-4A5DCF249C9B}" srcOrd="2" destOrd="0" presId="urn:microsoft.com/office/officeart/2005/8/layout/vList2"/>
    <dgm:cxn modelId="{CE560E44-7816-4F42-AFEC-2BDA731994B4}" type="presParOf" srcId="{5732912C-C94E-4DC7-994F-B50CDA76FDE1}" destId="{0934F8CA-A901-4597-8906-D56BE3463541}" srcOrd="3" destOrd="0" presId="urn:microsoft.com/office/officeart/2005/8/layout/vList2"/>
    <dgm:cxn modelId="{F1FC3715-7C84-4751-BD14-11323CDF305F}" type="presParOf" srcId="{5732912C-C94E-4DC7-994F-B50CDA76FDE1}" destId="{8DE8F684-DFAE-4CCB-92EE-4B4A9B87E73E}" srcOrd="4" destOrd="0" presId="urn:microsoft.com/office/officeart/2005/8/layout/vList2"/>
    <dgm:cxn modelId="{6BB83901-180D-4AA8-A411-682090A45197}" type="presParOf" srcId="{5732912C-C94E-4DC7-994F-B50CDA76FDE1}" destId="{1C30596A-FD64-4FA1-8FB9-05357A017082}" srcOrd="5" destOrd="0" presId="urn:microsoft.com/office/officeart/2005/8/layout/vList2"/>
    <dgm:cxn modelId="{F6C67499-2284-46E5-9E52-FA8F312F9A81}" type="presParOf" srcId="{5732912C-C94E-4DC7-994F-B50CDA76FDE1}" destId="{F027FD4B-9374-4F9F-849D-7361A03DCE97}" srcOrd="6" destOrd="0" presId="urn:microsoft.com/office/officeart/2005/8/layout/vList2"/>
    <dgm:cxn modelId="{AFDC82FD-8B11-414E-B341-E71C5B0EAE99}" type="presParOf" srcId="{5732912C-C94E-4DC7-994F-B50CDA76FDE1}" destId="{65A6C60C-1AA6-4CDB-BB9C-180B5D6A3EA4}" srcOrd="7" destOrd="0" presId="urn:microsoft.com/office/officeart/2005/8/layout/vList2"/>
    <dgm:cxn modelId="{0953159E-6C7E-450D-A2FE-D9D364239363}" type="presParOf" srcId="{5732912C-C94E-4DC7-994F-B50CDA76FDE1}" destId="{391339F2-662E-4B7F-93C7-09847F864234}" srcOrd="8" destOrd="0" presId="urn:microsoft.com/office/officeart/2005/8/layout/vList2"/>
    <dgm:cxn modelId="{D09A2A6D-D90C-49EC-BB3A-3E96CDE539CD}" type="presParOf" srcId="{5732912C-C94E-4DC7-994F-B50CDA76FDE1}" destId="{F954FEF7-1002-4DCD-BBF8-BE59AA0D7E7A}" srcOrd="9" destOrd="0" presId="urn:microsoft.com/office/officeart/2005/8/layout/vList2"/>
    <dgm:cxn modelId="{768A1A46-5D76-4A6A-B536-9511E00A9D1A}" type="presParOf" srcId="{5732912C-C94E-4DC7-994F-B50CDA76FDE1}" destId="{6BD24D3F-35AF-4DD3-BAF4-D1C95C871EC5}" srcOrd="10" destOrd="0" presId="urn:microsoft.com/office/officeart/2005/8/layout/vList2"/>
    <dgm:cxn modelId="{3AB1F9EB-5675-473B-B4D6-CDEBB6442CB4}" type="presParOf" srcId="{5732912C-C94E-4DC7-994F-B50CDA76FDE1}" destId="{20643C94-1F57-4519-B0A2-558EC4FF0561}" srcOrd="11" destOrd="0" presId="urn:microsoft.com/office/officeart/2005/8/layout/vList2"/>
    <dgm:cxn modelId="{1B570426-F743-4248-917C-483850804F13}" type="presParOf" srcId="{5732912C-C94E-4DC7-994F-B50CDA76FDE1}" destId="{AAD4C937-12AC-432C-9389-98E10A7BBDB5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D4251D-95FF-4622-A9B1-4D1547882C1A}" type="doc">
      <dgm:prSet loTypeId="urn:microsoft.com/office/officeart/2005/8/layout/cycle2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F2F88976-7178-49FD-A569-0F76AC6343A1}">
      <dgm:prSet phldrT="[Текст]"/>
      <dgm:spPr/>
      <dgm:t>
        <a:bodyPr/>
        <a:lstStyle/>
        <a:p>
          <a:r>
            <a:rPr lang="ru-RU" dirty="0" smtClean="0"/>
            <a:t>авто</a:t>
          </a:r>
          <a:endParaRPr lang="ru-RU" dirty="0"/>
        </a:p>
      </dgm:t>
    </dgm:pt>
    <dgm:pt modelId="{4E6389CD-F794-4542-AA20-A95387371000}" type="parTrans" cxnId="{C0F25123-50B5-4A2F-9AD9-D62E76B765AC}">
      <dgm:prSet/>
      <dgm:spPr/>
      <dgm:t>
        <a:bodyPr/>
        <a:lstStyle/>
        <a:p>
          <a:endParaRPr lang="ru-RU"/>
        </a:p>
      </dgm:t>
    </dgm:pt>
    <dgm:pt modelId="{82A6B49D-6539-4BF4-976D-72262FCC9F1F}" type="sibTrans" cxnId="{C0F25123-50B5-4A2F-9AD9-D62E76B765AC}">
      <dgm:prSet/>
      <dgm:spPr/>
      <dgm:t>
        <a:bodyPr/>
        <a:lstStyle/>
        <a:p>
          <a:endParaRPr lang="ru-RU"/>
        </a:p>
      </dgm:t>
    </dgm:pt>
    <dgm:pt modelId="{E5FCB29B-D102-46FE-977A-79CF6EEC3148}">
      <dgm:prSet phldrT="[Текст]"/>
      <dgm:spPr/>
      <dgm:t>
        <a:bodyPr/>
        <a:lstStyle/>
        <a:p>
          <a:r>
            <a:rPr lang="ru-RU" dirty="0" smtClean="0"/>
            <a:t>авиа</a:t>
          </a:r>
          <a:endParaRPr lang="ru-RU" dirty="0"/>
        </a:p>
      </dgm:t>
    </dgm:pt>
    <dgm:pt modelId="{FFC20F37-DDBE-4702-A9CB-B5ABA54BB2B1}" type="parTrans" cxnId="{C1C14DBD-36FB-437A-9F38-EB8495BA5232}">
      <dgm:prSet/>
      <dgm:spPr/>
      <dgm:t>
        <a:bodyPr/>
        <a:lstStyle/>
        <a:p>
          <a:endParaRPr lang="ru-RU"/>
        </a:p>
      </dgm:t>
    </dgm:pt>
    <dgm:pt modelId="{20EB143F-57E0-4D1E-BC3B-C6CE3BC35CC5}" type="sibTrans" cxnId="{C1C14DBD-36FB-437A-9F38-EB8495BA5232}">
      <dgm:prSet/>
      <dgm:spPr/>
      <dgm:t>
        <a:bodyPr/>
        <a:lstStyle/>
        <a:p>
          <a:endParaRPr lang="ru-RU"/>
        </a:p>
      </dgm:t>
    </dgm:pt>
    <dgm:pt modelId="{CF7080DB-7A57-4CA7-8A68-8D4E9FB809D5}">
      <dgm:prSet phldrT="[Текст]"/>
      <dgm:spPr/>
      <dgm:t>
        <a:bodyPr/>
        <a:lstStyle/>
        <a:p>
          <a:r>
            <a:rPr lang="ru-RU" dirty="0" smtClean="0"/>
            <a:t>зерно</a:t>
          </a:r>
          <a:endParaRPr lang="ru-RU" dirty="0"/>
        </a:p>
      </dgm:t>
    </dgm:pt>
    <dgm:pt modelId="{E0F546C0-BFA9-4D66-8C50-74DBBA3FE834}" type="parTrans" cxnId="{2C865C17-C055-49FC-8607-E9E001FB1B42}">
      <dgm:prSet/>
      <dgm:spPr/>
      <dgm:t>
        <a:bodyPr/>
        <a:lstStyle/>
        <a:p>
          <a:endParaRPr lang="ru-RU"/>
        </a:p>
      </dgm:t>
    </dgm:pt>
    <dgm:pt modelId="{066505F0-7DF9-4BBC-AC0E-A48E98462679}" type="sibTrans" cxnId="{2C865C17-C055-49FC-8607-E9E001FB1B42}">
      <dgm:prSet/>
      <dgm:spPr/>
      <dgm:t>
        <a:bodyPr/>
        <a:lstStyle/>
        <a:p>
          <a:endParaRPr lang="ru-RU"/>
        </a:p>
      </dgm:t>
    </dgm:pt>
    <dgm:pt modelId="{86A73CEB-1CC6-41B5-9CFE-658B732238C2}">
      <dgm:prSet phldrT="[Текст]"/>
      <dgm:spPr/>
      <dgm:t>
        <a:bodyPr/>
        <a:lstStyle/>
        <a:p>
          <a:r>
            <a:rPr lang="ru-RU" dirty="0" smtClean="0"/>
            <a:t>теле</a:t>
          </a:r>
          <a:endParaRPr lang="ru-RU" dirty="0"/>
        </a:p>
      </dgm:t>
    </dgm:pt>
    <dgm:pt modelId="{21E783A5-F2C1-44F7-9E6E-2EDE559B0A9D}" type="parTrans" cxnId="{EB0D828E-FAB5-4582-BEA8-3C3196AC4856}">
      <dgm:prSet/>
      <dgm:spPr/>
      <dgm:t>
        <a:bodyPr/>
        <a:lstStyle/>
        <a:p>
          <a:endParaRPr lang="ru-RU"/>
        </a:p>
      </dgm:t>
    </dgm:pt>
    <dgm:pt modelId="{222B3CCC-BC26-4569-80E1-780B28390D61}" type="sibTrans" cxnId="{EB0D828E-FAB5-4582-BEA8-3C3196AC4856}">
      <dgm:prSet/>
      <dgm:spPr/>
      <dgm:t>
        <a:bodyPr/>
        <a:lstStyle/>
        <a:p>
          <a:endParaRPr lang="ru-RU"/>
        </a:p>
      </dgm:t>
    </dgm:pt>
    <dgm:pt modelId="{CC5406D7-CF56-4644-A169-E0DCBA740E49}">
      <dgm:prSet phldrT="[Текст]"/>
      <dgm:spPr/>
      <dgm:t>
        <a:bodyPr/>
        <a:lstStyle/>
        <a:p>
          <a:r>
            <a:rPr lang="ru-RU" dirty="0" smtClean="0"/>
            <a:t>ПС</a:t>
          </a:r>
          <a:endParaRPr lang="ru-RU" dirty="0"/>
        </a:p>
      </dgm:t>
    </dgm:pt>
    <dgm:pt modelId="{0FD1A434-A29E-4B4D-9294-336ADFB133A6}" type="parTrans" cxnId="{3E4501D7-18CC-444D-A947-B87153DEA06A}">
      <dgm:prSet/>
      <dgm:spPr/>
      <dgm:t>
        <a:bodyPr/>
        <a:lstStyle/>
        <a:p>
          <a:endParaRPr lang="ru-RU"/>
        </a:p>
      </dgm:t>
    </dgm:pt>
    <dgm:pt modelId="{E017FBE5-6C1F-4E5F-A8CE-B74C0DD5A52B}" type="sibTrans" cxnId="{3E4501D7-18CC-444D-A947-B87153DEA06A}">
      <dgm:prSet/>
      <dgm:spPr/>
      <dgm:t>
        <a:bodyPr/>
        <a:lstStyle/>
        <a:p>
          <a:endParaRPr lang="ru-RU"/>
        </a:p>
      </dgm:t>
    </dgm:pt>
    <dgm:pt modelId="{31CF9C78-0CF1-4726-BB98-CDC6BE3BD048}" type="pres">
      <dgm:prSet presAssocID="{54D4251D-95FF-4622-A9B1-4D1547882C1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685B0F-57A4-46A9-A192-0A5E2524BA1B}" type="pres">
      <dgm:prSet presAssocID="{F2F88976-7178-49FD-A569-0F76AC6343A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2BBB52-12B8-41E8-B367-70A432C85912}" type="pres">
      <dgm:prSet presAssocID="{82A6B49D-6539-4BF4-976D-72262FCC9F1F}" presName="sibTrans" presStyleLbl="sibTrans2D1" presStyleIdx="0" presStyleCnt="5"/>
      <dgm:spPr/>
      <dgm:t>
        <a:bodyPr/>
        <a:lstStyle/>
        <a:p>
          <a:endParaRPr lang="ru-RU"/>
        </a:p>
      </dgm:t>
    </dgm:pt>
    <dgm:pt modelId="{0FBCB251-017C-4E3A-8E64-661357747BF0}" type="pres">
      <dgm:prSet presAssocID="{82A6B49D-6539-4BF4-976D-72262FCC9F1F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CCA5968E-5B58-4ADB-801C-504B3759F069}" type="pres">
      <dgm:prSet presAssocID="{E5FCB29B-D102-46FE-977A-79CF6EEC314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F5CEE-862A-4E01-B5E7-A938AECC54E9}" type="pres">
      <dgm:prSet presAssocID="{20EB143F-57E0-4D1E-BC3B-C6CE3BC35CC5}" presName="sibTrans" presStyleLbl="sibTrans2D1" presStyleIdx="1" presStyleCnt="5"/>
      <dgm:spPr/>
      <dgm:t>
        <a:bodyPr/>
        <a:lstStyle/>
        <a:p>
          <a:endParaRPr lang="ru-RU"/>
        </a:p>
      </dgm:t>
    </dgm:pt>
    <dgm:pt modelId="{7FD54463-7616-4763-AFE0-063C8E91707C}" type="pres">
      <dgm:prSet presAssocID="{20EB143F-57E0-4D1E-BC3B-C6CE3BC35CC5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92B65AEE-045A-4744-92B2-5659010EFFC3}" type="pres">
      <dgm:prSet presAssocID="{CF7080DB-7A57-4CA7-8A68-8D4E9FB809D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19F38-D3C4-41F8-96AA-A289F1E04E97}" type="pres">
      <dgm:prSet presAssocID="{066505F0-7DF9-4BBC-AC0E-A48E98462679}" presName="sibTrans" presStyleLbl="sibTrans2D1" presStyleIdx="2" presStyleCnt="5"/>
      <dgm:spPr/>
      <dgm:t>
        <a:bodyPr/>
        <a:lstStyle/>
        <a:p>
          <a:endParaRPr lang="ru-RU"/>
        </a:p>
      </dgm:t>
    </dgm:pt>
    <dgm:pt modelId="{A94BE446-C271-4FD5-B0E6-1B6AC22C2418}" type="pres">
      <dgm:prSet presAssocID="{066505F0-7DF9-4BBC-AC0E-A48E98462679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E12005D5-05FE-49B8-8F46-660F8DDF5C98}" type="pres">
      <dgm:prSet presAssocID="{86A73CEB-1CC6-41B5-9CFE-658B732238C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50D97-DAEE-4A8F-8AE3-F1B19E6D5191}" type="pres">
      <dgm:prSet presAssocID="{222B3CCC-BC26-4569-80E1-780B28390D61}" presName="sibTrans" presStyleLbl="sibTrans2D1" presStyleIdx="3" presStyleCnt="5"/>
      <dgm:spPr/>
      <dgm:t>
        <a:bodyPr/>
        <a:lstStyle/>
        <a:p>
          <a:endParaRPr lang="ru-RU"/>
        </a:p>
      </dgm:t>
    </dgm:pt>
    <dgm:pt modelId="{E5BD4D9D-ED1C-473D-834C-995362BB9A43}" type="pres">
      <dgm:prSet presAssocID="{222B3CCC-BC26-4569-80E1-780B28390D61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F5FCAB5C-4377-4051-8622-1A0A85A0138F}" type="pres">
      <dgm:prSet presAssocID="{CC5406D7-CF56-4644-A169-E0DCBA740E4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773ECD-6A0B-4CBC-81C1-7F4D0FF43245}" type="pres">
      <dgm:prSet presAssocID="{E017FBE5-6C1F-4E5F-A8CE-B74C0DD5A52B}" presName="sibTrans" presStyleLbl="sibTrans2D1" presStyleIdx="4" presStyleCnt="5"/>
      <dgm:spPr/>
      <dgm:t>
        <a:bodyPr/>
        <a:lstStyle/>
        <a:p>
          <a:endParaRPr lang="ru-RU"/>
        </a:p>
      </dgm:t>
    </dgm:pt>
    <dgm:pt modelId="{298A8ACF-FA08-4801-A216-3ABE7C424554}" type="pres">
      <dgm:prSet presAssocID="{E017FBE5-6C1F-4E5F-A8CE-B74C0DD5A52B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ABB5728D-D184-48E0-8A30-E5D8E646F383}" type="presOf" srcId="{82A6B49D-6539-4BF4-976D-72262FCC9F1F}" destId="{0FBCB251-017C-4E3A-8E64-661357747BF0}" srcOrd="1" destOrd="0" presId="urn:microsoft.com/office/officeart/2005/8/layout/cycle2"/>
    <dgm:cxn modelId="{6A17B52C-681D-4675-98C4-E52F0E4894D4}" type="presOf" srcId="{20EB143F-57E0-4D1E-BC3B-C6CE3BC35CC5}" destId="{7FD54463-7616-4763-AFE0-063C8E91707C}" srcOrd="1" destOrd="0" presId="urn:microsoft.com/office/officeart/2005/8/layout/cycle2"/>
    <dgm:cxn modelId="{1C432C02-1819-4A51-B3BB-9D9BD82977F4}" type="presOf" srcId="{54D4251D-95FF-4622-A9B1-4D1547882C1A}" destId="{31CF9C78-0CF1-4726-BB98-CDC6BE3BD048}" srcOrd="0" destOrd="0" presId="urn:microsoft.com/office/officeart/2005/8/layout/cycle2"/>
    <dgm:cxn modelId="{E322B23D-7827-4EA7-A073-1604912BE39A}" type="presOf" srcId="{066505F0-7DF9-4BBC-AC0E-A48E98462679}" destId="{D8D19F38-D3C4-41F8-96AA-A289F1E04E97}" srcOrd="0" destOrd="0" presId="urn:microsoft.com/office/officeart/2005/8/layout/cycle2"/>
    <dgm:cxn modelId="{CCF7ADDE-4DEB-48C5-B589-3A720D3FD52B}" type="presOf" srcId="{82A6B49D-6539-4BF4-976D-72262FCC9F1F}" destId="{4A2BBB52-12B8-41E8-B367-70A432C85912}" srcOrd="0" destOrd="0" presId="urn:microsoft.com/office/officeart/2005/8/layout/cycle2"/>
    <dgm:cxn modelId="{FABACE80-58A6-4694-8FF6-3A16BCC0AB70}" type="presOf" srcId="{CC5406D7-CF56-4644-A169-E0DCBA740E49}" destId="{F5FCAB5C-4377-4051-8622-1A0A85A0138F}" srcOrd="0" destOrd="0" presId="urn:microsoft.com/office/officeart/2005/8/layout/cycle2"/>
    <dgm:cxn modelId="{21F00104-D489-41A7-9614-1CE78E17E71F}" type="presOf" srcId="{20EB143F-57E0-4D1E-BC3B-C6CE3BC35CC5}" destId="{614F5CEE-862A-4E01-B5E7-A938AECC54E9}" srcOrd="0" destOrd="0" presId="urn:microsoft.com/office/officeart/2005/8/layout/cycle2"/>
    <dgm:cxn modelId="{075BA986-8F55-4E45-8D47-9087E6EDA2F9}" type="presOf" srcId="{222B3CCC-BC26-4569-80E1-780B28390D61}" destId="{E5BD4D9D-ED1C-473D-834C-995362BB9A43}" srcOrd="1" destOrd="0" presId="urn:microsoft.com/office/officeart/2005/8/layout/cycle2"/>
    <dgm:cxn modelId="{9B5428E5-C29B-49AB-BC65-0DA89BA66485}" type="presOf" srcId="{86A73CEB-1CC6-41B5-9CFE-658B732238C2}" destId="{E12005D5-05FE-49B8-8F46-660F8DDF5C98}" srcOrd="0" destOrd="0" presId="urn:microsoft.com/office/officeart/2005/8/layout/cycle2"/>
    <dgm:cxn modelId="{8E3DB1BF-ECBB-4249-B9B6-3C2D7F1A5BC9}" type="presOf" srcId="{F2F88976-7178-49FD-A569-0F76AC6343A1}" destId="{23685B0F-57A4-46A9-A192-0A5E2524BA1B}" srcOrd="0" destOrd="0" presId="urn:microsoft.com/office/officeart/2005/8/layout/cycle2"/>
    <dgm:cxn modelId="{0D948918-0051-48A3-832B-C7FF190BEE83}" type="presOf" srcId="{CF7080DB-7A57-4CA7-8A68-8D4E9FB809D5}" destId="{92B65AEE-045A-4744-92B2-5659010EFFC3}" srcOrd="0" destOrd="0" presId="urn:microsoft.com/office/officeart/2005/8/layout/cycle2"/>
    <dgm:cxn modelId="{2C865C17-C055-49FC-8607-E9E001FB1B42}" srcId="{54D4251D-95FF-4622-A9B1-4D1547882C1A}" destId="{CF7080DB-7A57-4CA7-8A68-8D4E9FB809D5}" srcOrd="2" destOrd="0" parTransId="{E0F546C0-BFA9-4D66-8C50-74DBBA3FE834}" sibTransId="{066505F0-7DF9-4BBC-AC0E-A48E98462679}"/>
    <dgm:cxn modelId="{9FB1299B-B1AD-4791-9F16-D51885BF5CA4}" type="presOf" srcId="{E5FCB29B-D102-46FE-977A-79CF6EEC3148}" destId="{CCA5968E-5B58-4ADB-801C-504B3759F069}" srcOrd="0" destOrd="0" presId="urn:microsoft.com/office/officeart/2005/8/layout/cycle2"/>
    <dgm:cxn modelId="{AB01538F-ADB6-49E4-B4E6-CAEFD762C03F}" type="presOf" srcId="{E017FBE5-6C1F-4E5F-A8CE-B74C0DD5A52B}" destId="{298A8ACF-FA08-4801-A216-3ABE7C424554}" srcOrd="1" destOrd="0" presId="urn:microsoft.com/office/officeart/2005/8/layout/cycle2"/>
    <dgm:cxn modelId="{EB0D828E-FAB5-4582-BEA8-3C3196AC4856}" srcId="{54D4251D-95FF-4622-A9B1-4D1547882C1A}" destId="{86A73CEB-1CC6-41B5-9CFE-658B732238C2}" srcOrd="3" destOrd="0" parTransId="{21E783A5-F2C1-44F7-9E6E-2EDE559B0A9D}" sibTransId="{222B3CCC-BC26-4569-80E1-780B28390D61}"/>
    <dgm:cxn modelId="{C0F25123-50B5-4A2F-9AD9-D62E76B765AC}" srcId="{54D4251D-95FF-4622-A9B1-4D1547882C1A}" destId="{F2F88976-7178-49FD-A569-0F76AC6343A1}" srcOrd="0" destOrd="0" parTransId="{4E6389CD-F794-4542-AA20-A95387371000}" sibTransId="{82A6B49D-6539-4BF4-976D-72262FCC9F1F}"/>
    <dgm:cxn modelId="{23EE7195-12C9-46C1-A1C8-33C5B3A5A829}" type="presOf" srcId="{E017FBE5-6C1F-4E5F-A8CE-B74C0DD5A52B}" destId="{38773ECD-6A0B-4CBC-81C1-7F4D0FF43245}" srcOrd="0" destOrd="0" presId="urn:microsoft.com/office/officeart/2005/8/layout/cycle2"/>
    <dgm:cxn modelId="{3E4501D7-18CC-444D-A947-B87153DEA06A}" srcId="{54D4251D-95FF-4622-A9B1-4D1547882C1A}" destId="{CC5406D7-CF56-4644-A169-E0DCBA740E49}" srcOrd="4" destOrd="0" parTransId="{0FD1A434-A29E-4B4D-9294-336ADFB133A6}" sibTransId="{E017FBE5-6C1F-4E5F-A8CE-B74C0DD5A52B}"/>
    <dgm:cxn modelId="{C1C14DBD-36FB-437A-9F38-EB8495BA5232}" srcId="{54D4251D-95FF-4622-A9B1-4D1547882C1A}" destId="{E5FCB29B-D102-46FE-977A-79CF6EEC3148}" srcOrd="1" destOrd="0" parTransId="{FFC20F37-DDBE-4702-A9CB-B5ABA54BB2B1}" sibTransId="{20EB143F-57E0-4D1E-BC3B-C6CE3BC35CC5}"/>
    <dgm:cxn modelId="{3D6B1968-262A-4CB0-B40A-88DAB3187BCA}" type="presOf" srcId="{222B3CCC-BC26-4569-80E1-780B28390D61}" destId="{D0250D97-DAEE-4A8F-8AE3-F1B19E6D5191}" srcOrd="0" destOrd="0" presId="urn:microsoft.com/office/officeart/2005/8/layout/cycle2"/>
    <dgm:cxn modelId="{EE8553F7-9F9E-4EAD-B033-9D2D937C487F}" type="presOf" srcId="{066505F0-7DF9-4BBC-AC0E-A48E98462679}" destId="{A94BE446-C271-4FD5-B0E6-1B6AC22C2418}" srcOrd="1" destOrd="0" presId="urn:microsoft.com/office/officeart/2005/8/layout/cycle2"/>
    <dgm:cxn modelId="{4E788087-EF64-4CC0-8AAF-1F7A8CFF8E14}" type="presParOf" srcId="{31CF9C78-0CF1-4726-BB98-CDC6BE3BD048}" destId="{23685B0F-57A4-46A9-A192-0A5E2524BA1B}" srcOrd="0" destOrd="0" presId="urn:microsoft.com/office/officeart/2005/8/layout/cycle2"/>
    <dgm:cxn modelId="{52D26365-DFF0-4A96-8D9A-A163A660A504}" type="presParOf" srcId="{31CF9C78-0CF1-4726-BB98-CDC6BE3BD048}" destId="{4A2BBB52-12B8-41E8-B367-70A432C85912}" srcOrd="1" destOrd="0" presId="urn:microsoft.com/office/officeart/2005/8/layout/cycle2"/>
    <dgm:cxn modelId="{503997BA-094D-4117-AB99-5D8CF0781F4E}" type="presParOf" srcId="{4A2BBB52-12B8-41E8-B367-70A432C85912}" destId="{0FBCB251-017C-4E3A-8E64-661357747BF0}" srcOrd="0" destOrd="0" presId="urn:microsoft.com/office/officeart/2005/8/layout/cycle2"/>
    <dgm:cxn modelId="{F9469CCC-12AC-4750-BFB5-A0EEC62749D0}" type="presParOf" srcId="{31CF9C78-0CF1-4726-BB98-CDC6BE3BD048}" destId="{CCA5968E-5B58-4ADB-801C-504B3759F069}" srcOrd="2" destOrd="0" presId="urn:microsoft.com/office/officeart/2005/8/layout/cycle2"/>
    <dgm:cxn modelId="{6A8620C3-AD92-4877-8440-E2E9BB60108B}" type="presParOf" srcId="{31CF9C78-0CF1-4726-BB98-CDC6BE3BD048}" destId="{614F5CEE-862A-4E01-B5E7-A938AECC54E9}" srcOrd="3" destOrd="0" presId="urn:microsoft.com/office/officeart/2005/8/layout/cycle2"/>
    <dgm:cxn modelId="{E1C43EA4-2C08-427B-938C-9EB59C1B3F1A}" type="presParOf" srcId="{614F5CEE-862A-4E01-B5E7-A938AECC54E9}" destId="{7FD54463-7616-4763-AFE0-063C8E91707C}" srcOrd="0" destOrd="0" presId="urn:microsoft.com/office/officeart/2005/8/layout/cycle2"/>
    <dgm:cxn modelId="{E9AFE6FB-5CCF-473B-951E-0EA09B4A1D4C}" type="presParOf" srcId="{31CF9C78-0CF1-4726-BB98-CDC6BE3BD048}" destId="{92B65AEE-045A-4744-92B2-5659010EFFC3}" srcOrd="4" destOrd="0" presId="urn:microsoft.com/office/officeart/2005/8/layout/cycle2"/>
    <dgm:cxn modelId="{506F5C3F-5C28-4B3C-9EA6-19294A555A4C}" type="presParOf" srcId="{31CF9C78-0CF1-4726-BB98-CDC6BE3BD048}" destId="{D8D19F38-D3C4-41F8-96AA-A289F1E04E97}" srcOrd="5" destOrd="0" presId="urn:microsoft.com/office/officeart/2005/8/layout/cycle2"/>
    <dgm:cxn modelId="{859FB3C8-1622-422D-8503-B7B8D66A5313}" type="presParOf" srcId="{D8D19F38-D3C4-41F8-96AA-A289F1E04E97}" destId="{A94BE446-C271-4FD5-B0E6-1B6AC22C2418}" srcOrd="0" destOrd="0" presId="urn:microsoft.com/office/officeart/2005/8/layout/cycle2"/>
    <dgm:cxn modelId="{014B7713-B20D-41B9-9ECE-4B91FB754402}" type="presParOf" srcId="{31CF9C78-0CF1-4726-BB98-CDC6BE3BD048}" destId="{E12005D5-05FE-49B8-8F46-660F8DDF5C98}" srcOrd="6" destOrd="0" presId="urn:microsoft.com/office/officeart/2005/8/layout/cycle2"/>
    <dgm:cxn modelId="{3ED3654C-1858-4863-AFB1-B979C6DAE612}" type="presParOf" srcId="{31CF9C78-0CF1-4726-BB98-CDC6BE3BD048}" destId="{D0250D97-DAEE-4A8F-8AE3-F1B19E6D5191}" srcOrd="7" destOrd="0" presId="urn:microsoft.com/office/officeart/2005/8/layout/cycle2"/>
    <dgm:cxn modelId="{02DE3E1C-240E-491A-94F5-072FB067AA9A}" type="presParOf" srcId="{D0250D97-DAEE-4A8F-8AE3-F1B19E6D5191}" destId="{E5BD4D9D-ED1C-473D-834C-995362BB9A43}" srcOrd="0" destOrd="0" presId="urn:microsoft.com/office/officeart/2005/8/layout/cycle2"/>
    <dgm:cxn modelId="{A40D632A-AEFF-4BCB-98B9-BCE7F5E7C545}" type="presParOf" srcId="{31CF9C78-0CF1-4726-BB98-CDC6BE3BD048}" destId="{F5FCAB5C-4377-4051-8622-1A0A85A0138F}" srcOrd="8" destOrd="0" presId="urn:microsoft.com/office/officeart/2005/8/layout/cycle2"/>
    <dgm:cxn modelId="{3E309FB2-B6FE-48FB-A677-DAC5849DF169}" type="presParOf" srcId="{31CF9C78-0CF1-4726-BB98-CDC6BE3BD048}" destId="{38773ECD-6A0B-4CBC-81C1-7F4D0FF43245}" srcOrd="9" destOrd="0" presId="urn:microsoft.com/office/officeart/2005/8/layout/cycle2"/>
    <dgm:cxn modelId="{574AA238-0F96-4EE7-9B66-710E1DF444A2}" type="presParOf" srcId="{38773ECD-6A0B-4CBC-81C1-7F4D0FF43245}" destId="{298A8ACF-FA08-4801-A216-3ABE7C42455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D5BBBA-110C-415C-897E-46AF8789B6F5}" type="doc">
      <dgm:prSet loTypeId="urn:microsoft.com/office/officeart/2005/8/layout/vList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AC77F23-638C-4EFC-A311-8182C0321962}">
      <dgm:prSet phldrT="[Текст]"/>
      <dgm:spPr/>
      <dgm:t>
        <a:bodyPr/>
        <a:lstStyle/>
        <a:p>
          <a:pPr algn="ctr"/>
          <a:r>
            <a:rPr lang="ru-RU" b="1" dirty="0" smtClean="0"/>
            <a:t>Машиностроение (особенно сельхозмашиностроение и автомобилестроение)</a:t>
          </a:r>
          <a:endParaRPr lang="ru-RU" b="1" dirty="0"/>
        </a:p>
      </dgm:t>
    </dgm:pt>
    <dgm:pt modelId="{5C7E9764-B1C7-4A63-8F7E-C788E202E289}" type="parTrans" cxnId="{6BCA8576-F41A-4092-B8BE-0E86573E84C1}">
      <dgm:prSet/>
      <dgm:spPr/>
      <dgm:t>
        <a:bodyPr/>
        <a:lstStyle/>
        <a:p>
          <a:endParaRPr lang="ru-RU"/>
        </a:p>
      </dgm:t>
    </dgm:pt>
    <dgm:pt modelId="{A22136A7-9B80-4F79-B32A-785B8AD4EDEE}" type="sibTrans" cxnId="{6BCA8576-F41A-4092-B8BE-0E86573E84C1}">
      <dgm:prSet/>
      <dgm:spPr/>
      <dgm:t>
        <a:bodyPr/>
        <a:lstStyle/>
        <a:p>
          <a:endParaRPr lang="ru-RU"/>
        </a:p>
      </dgm:t>
    </dgm:pt>
    <dgm:pt modelId="{762A3D37-3A81-4300-9CDF-6844C9C33A99}">
      <dgm:prSet/>
      <dgm:spPr/>
      <dgm:t>
        <a:bodyPr/>
        <a:lstStyle/>
        <a:p>
          <a:pPr algn="ctr"/>
          <a:r>
            <a:rPr lang="ru-RU" b="1" dirty="0" smtClean="0"/>
            <a:t>Легкая промышленность</a:t>
          </a:r>
          <a:endParaRPr lang="ru-RU" b="1" dirty="0"/>
        </a:p>
      </dgm:t>
    </dgm:pt>
    <dgm:pt modelId="{5805B61E-045A-46A4-B010-18535577B7BA}" type="parTrans" cxnId="{6AB6B90C-0A35-4D5F-AFF8-21132DC48E9D}">
      <dgm:prSet/>
      <dgm:spPr/>
      <dgm:t>
        <a:bodyPr/>
        <a:lstStyle/>
        <a:p>
          <a:endParaRPr lang="ru-RU"/>
        </a:p>
      </dgm:t>
    </dgm:pt>
    <dgm:pt modelId="{12282706-0AE9-4502-9282-4655985C3DFF}" type="sibTrans" cxnId="{6AB6B90C-0A35-4D5F-AFF8-21132DC48E9D}">
      <dgm:prSet/>
      <dgm:spPr/>
      <dgm:t>
        <a:bodyPr/>
        <a:lstStyle/>
        <a:p>
          <a:endParaRPr lang="ru-RU"/>
        </a:p>
      </dgm:t>
    </dgm:pt>
    <dgm:pt modelId="{DB57F77D-9F6F-4849-8518-85C3A4851BB0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b="1" dirty="0" smtClean="0"/>
            <a:t>Пищевая промышленность</a:t>
          </a:r>
          <a:endParaRPr lang="ru-RU" b="1" dirty="0"/>
        </a:p>
      </dgm:t>
    </dgm:pt>
    <dgm:pt modelId="{14C45D46-423C-4D0C-8E20-5BB7CC1FA03E}" type="parTrans" cxnId="{F520E114-C623-4202-8B0D-8E11552A22D9}">
      <dgm:prSet/>
      <dgm:spPr/>
      <dgm:t>
        <a:bodyPr/>
        <a:lstStyle/>
        <a:p>
          <a:endParaRPr lang="ru-RU"/>
        </a:p>
      </dgm:t>
    </dgm:pt>
    <dgm:pt modelId="{176B8690-1031-4FF0-AED7-20CAE8DC58BC}" type="sibTrans" cxnId="{F520E114-C623-4202-8B0D-8E11552A22D9}">
      <dgm:prSet/>
      <dgm:spPr/>
      <dgm:t>
        <a:bodyPr/>
        <a:lstStyle/>
        <a:p>
          <a:endParaRPr lang="ru-RU"/>
        </a:p>
      </dgm:t>
    </dgm:pt>
    <dgm:pt modelId="{7ABC01F8-AF86-4DF6-B12A-11AD389E074D}">
      <dgm:prSet/>
      <dgm:spPr/>
      <dgm:t>
        <a:bodyPr/>
        <a:lstStyle/>
        <a:p>
          <a:pPr algn="ctr"/>
          <a:r>
            <a:rPr lang="ru-RU" b="1" i="0" dirty="0" smtClean="0"/>
            <a:t>Сельское хозяйство</a:t>
          </a:r>
          <a:endParaRPr lang="ru-RU" b="1" i="0" dirty="0"/>
        </a:p>
      </dgm:t>
    </dgm:pt>
    <dgm:pt modelId="{3014E520-7AE4-43B2-90EE-45092DF6E7C3}" type="parTrans" cxnId="{38CC1D59-7B62-42DB-B27F-844DC5F15BAA}">
      <dgm:prSet/>
      <dgm:spPr/>
      <dgm:t>
        <a:bodyPr/>
        <a:lstStyle/>
        <a:p>
          <a:endParaRPr lang="ru-RU"/>
        </a:p>
      </dgm:t>
    </dgm:pt>
    <dgm:pt modelId="{DD4F843F-1FA5-406E-A09D-973C314A1388}" type="sibTrans" cxnId="{38CC1D59-7B62-42DB-B27F-844DC5F15BAA}">
      <dgm:prSet/>
      <dgm:spPr/>
      <dgm:t>
        <a:bodyPr/>
        <a:lstStyle/>
        <a:p>
          <a:endParaRPr lang="ru-RU"/>
        </a:p>
      </dgm:t>
    </dgm:pt>
    <dgm:pt modelId="{3DAD194A-1847-4AF0-AE39-41C4B31E27E7}">
      <dgm:prSet/>
      <dgm:spPr/>
      <dgm:t>
        <a:bodyPr/>
        <a:lstStyle/>
        <a:p>
          <a:pPr algn="ctr"/>
          <a:r>
            <a:rPr lang="ru-RU" b="1" i="0" dirty="0" smtClean="0"/>
            <a:t>Металлургия скорее проиграла, чем выиграла</a:t>
          </a:r>
          <a:endParaRPr lang="ru-RU" b="1" i="0" dirty="0"/>
        </a:p>
      </dgm:t>
    </dgm:pt>
    <dgm:pt modelId="{620D1F23-59E0-48DA-923A-9E76D164ACCB}" type="parTrans" cxnId="{67EF52FD-165D-42A0-94A4-6A9D311D5B9A}">
      <dgm:prSet/>
      <dgm:spPr/>
      <dgm:t>
        <a:bodyPr/>
        <a:lstStyle/>
        <a:p>
          <a:endParaRPr lang="ru-RU"/>
        </a:p>
      </dgm:t>
    </dgm:pt>
    <dgm:pt modelId="{63A6763B-BE83-4869-8C1D-CF1830E53CCD}" type="sibTrans" cxnId="{67EF52FD-165D-42A0-94A4-6A9D311D5B9A}">
      <dgm:prSet/>
      <dgm:spPr/>
      <dgm:t>
        <a:bodyPr/>
        <a:lstStyle/>
        <a:p>
          <a:endParaRPr lang="ru-RU"/>
        </a:p>
      </dgm:t>
    </dgm:pt>
    <dgm:pt modelId="{18BD1D0B-4667-4CC0-A491-225D879045D3}" type="pres">
      <dgm:prSet presAssocID="{8ED5BBBA-110C-415C-897E-46AF8789B6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B222CD-CF54-42D9-885D-B6851950DABD}" type="pres">
      <dgm:prSet presAssocID="{6AC77F23-638C-4EFC-A311-8182C032196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1D94F6-A5E0-44AD-A172-E8F792BDFCE1}" type="pres">
      <dgm:prSet presAssocID="{A22136A7-9B80-4F79-B32A-785B8AD4EDEE}" presName="spacer" presStyleCnt="0"/>
      <dgm:spPr/>
    </dgm:pt>
    <dgm:pt modelId="{275B7CFD-F70D-4953-BD82-F3C6EA92F4C2}" type="pres">
      <dgm:prSet presAssocID="{762A3D37-3A81-4300-9CDF-6844C9C33A99}" presName="parentText" presStyleLbl="node1" presStyleIdx="1" presStyleCnt="5" custLinFactNeighborY="-294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538050-9E4E-4B49-9EF0-D04DF94ADEC4}" type="pres">
      <dgm:prSet presAssocID="{12282706-0AE9-4502-9282-4655985C3DFF}" presName="spacer" presStyleCnt="0"/>
      <dgm:spPr/>
    </dgm:pt>
    <dgm:pt modelId="{ED7C9408-714B-430A-8B83-25F6514A7F91}" type="pres">
      <dgm:prSet presAssocID="{DB57F77D-9F6F-4849-8518-85C3A4851BB0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3E78D-FB87-434B-AC25-ECB6AFCD03F8}" type="pres">
      <dgm:prSet presAssocID="{176B8690-1031-4FF0-AED7-20CAE8DC58BC}" presName="spacer" presStyleCnt="0"/>
      <dgm:spPr/>
    </dgm:pt>
    <dgm:pt modelId="{D0CDC2EB-128C-4DC5-B960-A51645F48079}" type="pres">
      <dgm:prSet presAssocID="{7ABC01F8-AF86-4DF6-B12A-11AD389E074D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246552-D002-479A-A69E-49089052889C}" type="pres">
      <dgm:prSet presAssocID="{DD4F843F-1FA5-406E-A09D-973C314A1388}" presName="spacer" presStyleCnt="0"/>
      <dgm:spPr/>
    </dgm:pt>
    <dgm:pt modelId="{36238A0B-80C0-4BCB-A45A-F97B0F559341}" type="pres">
      <dgm:prSet presAssocID="{3DAD194A-1847-4AF0-AE39-41C4B31E27E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422EAE-C347-4F5F-9DEB-07CA40D56F69}" type="presOf" srcId="{DB57F77D-9F6F-4849-8518-85C3A4851BB0}" destId="{ED7C9408-714B-430A-8B83-25F6514A7F91}" srcOrd="0" destOrd="0" presId="urn:microsoft.com/office/officeart/2005/8/layout/vList2"/>
    <dgm:cxn modelId="{67EF52FD-165D-42A0-94A4-6A9D311D5B9A}" srcId="{8ED5BBBA-110C-415C-897E-46AF8789B6F5}" destId="{3DAD194A-1847-4AF0-AE39-41C4B31E27E7}" srcOrd="4" destOrd="0" parTransId="{620D1F23-59E0-48DA-923A-9E76D164ACCB}" sibTransId="{63A6763B-BE83-4869-8C1D-CF1830E53CCD}"/>
    <dgm:cxn modelId="{E74C5152-496C-46C3-81F8-13C42BC38F1A}" type="presOf" srcId="{762A3D37-3A81-4300-9CDF-6844C9C33A99}" destId="{275B7CFD-F70D-4953-BD82-F3C6EA92F4C2}" srcOrd="0" destOrd="0" presId="urn:microsoft.com/office/officeart/2005/8/layout/vList2"/>
    <dgm:cxn modelId="{C1800DD2-567C-4963-9B38-4EE436012843}" type="presOf" srcId="{8ED5BBBA-110C-415C-897E-46AF8789B6F5}" destId="{18BD1D0B-4667-4CC0-A491-225D879045D3}" srcOrd="0" destOrd="0" presId="urn:microsoft.com/office/officeart/2005/8/layout/vList2"/>
    <dgm:cxn modelId="{38CC1D59-7B62-42DB-B27F-844DC5F15BAA}" srcId="{8ED5BBBA-110C-415C-897E-46AF8789B6F5}" destId="{7ABC01F8-AF86-4DF6-B12A-11AD389E074D}" srcOrd="3" destOrd="0" parTransId="{3014E520-7AE4-43B2-90EE-45092DF6E7C3}" sibTransId="{DD4F843F-1FA5-406E-A09D-973C314A1388}"/>
    <dgm:cxn modelId="{C3E31392-7E83-4B1E-9A4D-B67897AA2841}" type="presOf" srcId="{6AC77F23-638C-4EFC-A311-8182C0321962}" destId="{D0B222CD-CF54-42D9-885D-B6851950DABD}" srcOrd="0" destOrd="0" presId="urn:microsoft.com/office/officeart/2005/8/layout/vList2"/>
    <dgm:cxn modelId="{F520E114-C623-4202-8B0D-8E11552A22D9}" srcId="{8ED5BBBA-110C-415C-897E-46AF8789B6F5}" destId="{DB57F77D-9F6F-4849-8518-85C3A4851BB0}" srcOrd="2" destOrd="0" parTransId="{14C45D46-423C-4D0C-8E20-5BB7CC1FA03E}" sibTransId="{176B8690-1031-4FF0-AED7-20CAE8DC58BC}"/>
    <dgm:cxn modelId="{6BCA8576-F41A-4092-B8BE-0E86573E84C1}" srcId="{8ED5BBBA-110C-415C-897E-46AF8789B6F5}" destId="{6AC77F23-638C-4EFC-A311-8182C0321962}" srcOrd="0" destOrd="0" parTransId="{5C7E9764-B1C7-4A63-8F7E-C788E202E289}" sibTransId="{A22136A7-9B80-4F79-B32A-785B8AD4EDEE}"/>
    <dgm:cxn modelId="{4E0D1984-0A64-4C09-8C00-508E79AAFDDF}" type="presOf" srcId="{3DAD194A-1847-4AF0-AE39-41C4B31E27E7}" destId="{36238A0B-80C0-4BCB-A45A-F97B0F559341}" srcOrd="0" destOrd="0" presId="urn:microsoft.com/office/officeart/2005/8/layout/vList2"/>
    <dgm:cxn modelId="{B8D2C84F-3B9B-46C6-9231-1A4450A6CDAA}" type="presOf" srcId="{7ABC01F8-AF86-4DF6-B12A-11AD389E074D}" destId="{D0CDC2EB-128C-4DC5-B960-A51645F48079}" srcOrd="0" destOrd="0" presId="urn:microsoft.com/office/officeart/2005/8/layout/vList2"/>
    <dgm:cxn modelId="{6AB6B90C-0A35-4D5F-AFF8-21132DC48E9D}" srcId="{8ED5BBBA-110C-415C-897E-46AF8789B6F5}" destId="{762A3D37-3A81-4300-9CDF-6844C9C33A99}" srcOrd="1" destOrd="0" parTransId="{5805B61E-045A-46A4-B010-18535577B7BA}" sibTransId="{12282706-0AE9-4502-9282-4655985C3DFF}"/>
    <dgm:cxn modelId="{BF00991F-F2EA-4E1E-B7CD-B9621DBB3FFA}" type="presParOf" srcId="{18BD1D0B-4667-4CC0-A491-225D879045D3}" destId="{D0B222CD-CF54-42D9-885D-B6851950DABD}" srcOrd="0" destOrd="0" presId="urn:microsoft.com/office/officeart/2005/8/layout/vList2"/>
    <dgm:cxn modelId="{95498D89-CC9D-48BC-B646-3A31CB8E26A5}" type="presParOf" srcId="{18BD1D0B-4667-4CC0-A491-225D879045D3}" destId="{A01D94F6-A5E0-44AD-A172-E8F792BDFCE1}" srcOrd="1" destOrd="0" presId="urn:microsoft.com/office/officeart/2005/8/layout/vList2"/>
    <dgm:cxn modelId="{D5E2FB8C-C4BB-42A8-AFCB-20019BFC150B}" type="presParOf" srcId="{18BD1D0B-4667-4CC0-A491-225D879045D3}" destId="{275B7CFD-F70D-4953-BD82-F3C6EA92F4C2}" srcOrd="2" destOrd="0" presId="urn:microsoft.com/office/officeart/2005/8/layout/vList2"/>
    <dgm:cxn modelId="{933D53BD-CD8F-4ACD-8457-3FB642173D57}" type="presParOf" srcId="{18BD1D0B-4667-4CC0-A491-225D879045D3}" destId="{1E538050-9E4E-4B49-9EF0-D04DF94ADEC4}" srcOrd="3" destOrd="0" presId="urn:microsoft.com/office/officeart/2005/8/layout/vList2"/>
    <dgm:cxn modelId="{00676AAE-C93B-45D0-8660-8821E52416B9}" type="presParOf" srcId="{18BD1D0B-4667-4CC0-A491-225D879045D3}" destId="{ED7C9408-714B-430A-8B83-25F6514A7F91}" srcOrd="4" destOrd="0" presId="urn:microsoft.com/office/officeart/2005/8/layout/vList2"/>
    <dgm:cxn modelId="{E95A7647-714B-4FFC-971F-FBCABBF0D959}" type="presParOf" srcId="{18BD1D0B-4667-4CC0-A491-225D879045D3}" destId="{3603E78D-FB87-434B-AC25-ECB6AFCD03F8}" srcOrd="5" destOrd="0" presId="urn:microsoft.com/office/officeart/2005/8/layout/vList2"/>
    <dgm:cxn modelId="{85767851-32E6-4B9B-8A87-584495919F71}" type="presParOf" srcId="{18BD1D0B-4667-4CC0-A491-225D879045D3}" destId="{D0CDC2EB-128C-4DC5-B960-A51645F48079}" srcOrd="6" destOrd="0" presId="urn:microsoft.com/office/officeart/2005/8/layout/vList2"/>
    <dgm:cxn modelId="{9A677785-56ED-4829-A7BC-EE1F75232AD3}" type="presParOf" srcId="{18BD1D0B-4667-4CC0-A491-225D879045D3}" destId="{F7246552-D002-479A-A69E-49089052889C}" srcOrd="7" destOrd="0" presId="urn:microsoft.com/office/officeart/2005/8/layout/vList2"/>
    <dgm:cxn modelId="{9CD9FB68-7656-419F-8B3C-82B19AF5A8C7}" type="presParOf" srcId="{18BD1D0B-4667-4CC0-A491-225D879045D3}" destId="{36238A0B-80C0-4BCB-A45A-F97B0F559341}" srcOrd="8" destOrd="0" presId="urn:microsoft.com/office/officeart/2005/8/layout/vList2"/>
  </dgm:cxnLst>
  <dgm:bg>
    <a:solidFill>
      <a:srgbClr val="FF000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D5BBBA-110C-415C-897E-46AF8789B6F5}" type="doc">
      <dgm:prSet loTypeId="urn:microsoft.com/office/officeart/2005/8/layout/vList2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AC77F23-638C-4EFC-A311-8182C0321962}">
      <dgm:prSet phldrT="[Текст]"/>
      <dgm:spPr/>
      <dgm:t>
        <a:bodyPr/>
        <a:lstStyle/>
        <a:p>
          <a:pPr algn="ctr"/>
          <a:r>
            <a:rPr lang="ru-RU" b="1" dirty="0" smtClean="0"/>
            <a:t>Газовая промышленность</a:t>
          </a:r>
          <a:endParaRPr lang="ru-RU" b="1" dirty="0"/>
        </a:p>
      </dgm:t>
    </dgm:pt>
    <dgm:pt modelId="{5C7E9764-B1C7-4A63-8F7E-C788E202E289}" type="parTrans" cxnId="{6BCA8576-F41A-4092-B8BE-0E86573E84C1}">
      <dgm:prSet/>
      <dgm:spPr/>
      <dgm:t>
        <a:bodyPr/>
        <a:lstStyle/>
        <a:p>
          <a:endParaRPr lang="ru-RU"/>
        </a:p>
      </dgm:t>
    </dgm:pt>
    <dgm:pt modelId="{A22136A7-9B80-4F79-B32A-785B8AD4EDEE}" type="sibTrans" cxnId="{6BCA8576-F41A-4092-B8BE-0E86573E84C1}">
      <dgm:prSet/>
      <dgm:spPr/>
      <dgm:t>
        <a:bodyPr/>
        <a:lstStyle/>
        <a:p>
          <a:endParaRPr lang="ru-RU"/>
        </a:p>
      </dgm:t>
    </dgm:pt>
    <dgm:pt modelId="{762A3D37-3A81-4300-9CDF-6844C9C33A99}">
      <dgm:prSet/>
      <dgm:spPr/>
      <dgm:t>
        <a:bodyPr/>
        <a:lstStyle/>
        <a:p>
          <a:pPr algn="ctr"/>
          <a:r>
            <a:rPr lang="ru-RU" b="1" dirty="0" smtClean="0"/>
            <a:t>Производство химических удобрений</a:t>
          </a:r>
          <a:endParaRPr lang="ru-RU" b="1" dirty="0"/>
        </a:p>
      </dgm:t>
    </dgm:pt>
    <dgm:pt modelId="{5805B61E-045A-46A4-B010-18535577B7BA}" type="parTrans" cxnId="{6AB6B90C-0A35-4D5F-AFF8-21132DC48E9D}">
      <dgm:prSet/>
      <dgm:spPr/>
      <dgm:t>
        <a:bodyPr/>
        <a:lstStyle/>
        <a:p>
          <a:endParaRPr lang="ru-RU"/>
        </a:p>
      </dgm:t>
    </dgm:pt>
    <dgm:pt modelId="{12282706-0AE9-4502-9282-4655985C3DFF}" type="sibTrans" cxnId="{6AB6B90C-0A35-4D5F-AFF8-21132DC48E9D}">
      <dgm:prSet/>
      <dgm:spPr/>
      <dgm:t>
        <a:bodyPr/>
        <a:lstStyle/>
        <a:p>
          <a:endParaRPr lang="ru-RU"/>
        </a:p>
      </dgm:t>
    </dgm:pt>
    <dgm:pt modelId="{384EE19D-A1CF-42DC-87B9-5FC5DAE7B659}">
      <dgm:prSet/>
      <dgm:spPr/>
      <dgm:t>
        <a:bodyPr/>
        <a:lstStyle/>
        <a:p>
          <a:pPr algn="ctr"/>
          <a:r>
            <a:rPr lang="ru-RU" b="1" dirty="0" smtClean="0"/>
            <a:t>Нефтяная промышленность, нефтепереработка</a:t>
          </a:r>
        </a:p>
      </dgm:t>
    </dgm:pt>
    <dgm:pt modelId="{A794DF36-90A2-4CE2-BA1F-DA824C7DB7A5}" type="parTrans" cxnId="{75EDA836-A41C-41A3-BA5F-9FDFC136C944}">
      <dgm:prSet/>
      <dgm:spPr/>
      <dgm:t>
        <a:bodyPr/>
        <a:lstStyle/>
        <a:p>
          <a:endParaRPr lang="ru-RU"/>
        </a:p>
      </dgm:t>
    </dgm:pt>
    <dgm:pt modelId="{0B8A30BF-1D24-42F3-ABF8-26D59997290F}" type="sibTrans" cxnId="{75EDA836-A41C-41A3-BA5F-9FDFC136C944}">
      <dgm:prSet/>
      <dgm:spPr/>
      <dgm:t>
        <a:bodyPr/>
        <a:lstStyle/>
        <a:p>
          <a:endParaRPr lang="ru-RU"/>
        </a:p>
      </dgm:t>
    </dgm:pt>
    <dgm:pt modelId="{DF069295-E34C-412D-978F-D98E65E2517C}">
      <dgm:prSet/>
      <dgm:spPr/>
      <dgm:t>
        <a:bodyPr/>
        <a:lstStyle/>
        <a:p>
          <a:pPr algn="ctr"/>
          <a:r>
            <a:rPr lang="ru-RU" b="1" dirty="0" smtClean="0"/>
            <a:t>Банковский и страховой сектор сохраняют </a:t>
          </a:r>
        </a:p>
        <a:p>
          <a:pPr algn="ctr"/>
          <a:r>
            <a:rPr lang="ru-RU" b="1" dirty="0" smtClean="0"/>
            <a:t>статус </a:t>
          </a:r>
          <a:r>
            <a:rPr lang="ru-RU" b="1" dirty="0" err="1" smtClean="0"/>
            <a:t>кво</a:t>
          </a:r>
          <a:endParaRPr lang="ru-RU" b="1" dirty="0" smtClean="0"/>
        </a:p>
      </dgm:t>
    </dgm:pt>
    <dgm:pt modelId="{60D36FAC-30D3-4799-BBC2-8D092903280A}" type="parTrans" cxnId="{8DE9C063-3B8A-40B2-9ECC-0852F3C05141}">
      <dgm:prSet/>
      <dgm:spPr/>
      <dgm:t>
        <a:bodyPr/>
        <a:lstStyle/>
        <a:p>
          <a:endParaRPr lang="ru-RU"/>
        </a:p>
      </dgm:t>
    </dgm:pt>
    <dgm:pt modelId="{66074A7D-83FF-4D89-A2B5-75E3E039F11C}" type="sibTrans" cxnId="{8DE9C063-3B8A-40B2-9ECC-0852F3C05141}">
      <dgm:prSet/>
      <dgm:spPr/>
      <dgm:t>
        <a:bodyPr/>
        <a:lstStyle/>
        <a:p>
          <a:endParaRPr lang="ru-RU"/>
        </a:p>
      </dgm:t>
    </dgm:pt>
    <dgm:pt modelId="{18BD1D0B-4667-4CC0-A491-225D879045D3}" type="pres">
      <dgm:prSet presAssocID="{8ED5BBBA-110C-415C-897E-46AF8789B6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B222CD-CF54-42D9-885D-B6851950DABD}" type="pres">
      <dgm:prSet presAssocID="{6AC77F23-638C-4EFC-A311-8182C0321962}" presName="parentText" presStyleLbl="node1" presStyleIdx="0" presStyleCnt="4" custLinFactNeighborY="-844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1D94F6-A5E0-44AD-A172-E8F792BDFCE1}" type="pres">
      <dgm:prSet presAssocID="{A22136A7-9B80-4F79-B32A-785B8AD4EDEE}" presName="spacer" presStyleCnt="0"/>
      <dgm:spPr/>
    </dgm:pt>
    <dgm:pt modelId="{FEE4185E-EE13-4E60-A590-E06140BF9D20}" type="pres">
      <dgm:prSet presAssocID="{384EE19D-A1CF-42DC-87B9-5FC5DAE7B65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778C2D-2CF3-4A29-B0D5-30889EA3A569}" type="pres">
      <dgm:prSet presAssocID="{0B8A30BF-1D24-42F3-ABF8-26D59997290F}" presName="spacer" presStyleCnt="0"/>
      <dgm:spPr/>
    </dgm:pt>
    <dgm:pt modelId="{275B7CFD-F70D-4953-BD82-F3C6EA92F4C2}" type="pres">
      <dgm:prSet presAssocID="{762A3D37-3A81-4300-9CDF-6844C9C33A99}" presName="parentText" presStyleLbl="node1" presStyleIdx="2" presStyleCnt="4" custLinFactNeighborY="-294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538050-9E4E-4B49-9EF0-D04DF94ADEC4}" type="pres">
      <dgm:prSet presAssocID="{12282706-0AE9-4502-9282-4655985C3DFF}" presName="spacer" presStyleCnt="0"/>
      <dgm:spPr/>
    </dgm:pt>
    <dgm:pt modelId="{148E2AA1-FDD1-45BD-8478-C45B5BF641A8}" type="pres">
      <dgm:prSet presAssocID="{DF069295-E34C-412D-978F-D98E65E2517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CA8576-F41A-4092-B8BE-0E86573E84C1}" srcId="{8ED5BBBA-110C-415C-897E-46AF8789B6F5}" destId="{6AC77F23-638C-4EFC-A311-8182C0321962}" srcOrd="0" destOrd="0" parTransId="{5C7E9764-B1C7-4A63-8F7E-C788E202E289}" sibTransId="{A22136A7-9B80-4F79-B32A-785B8AD4EDEE}"/>
    <dgm:cxn modelId="{8DE9C063-3B8A-40B2-9ECC-0852F3C05141}" srcId="{8ED5BBBA-110C-415C-897E-46AF8789B6F5}" destId="{DF069295-E34C-412D-978F-D98E65E2517C}" srcOrd="3" destOrd="0" parTransId="{60D36FAC-30D3-4799-BBC2-8D092903280A}" sibTransId="{66074A7D-83FF-4D89-A2B5-75E3E039F11C}"/>
    <dgm:cxn modelId="{F78723A7-8D6C-4828-AEF8-77215CA7F626}" type="presOf" srcId="{8ED5BBBA-110C-415C-897E-46AF8789B6F5}" destId="{18BD1D0B-4667-4CC0-A491-225D879045D3}" srcOrd="0" destOrd="0" presId="urn:microsoft.com/office/officeart/2005/8/layout/vList2"/>
    <dgm:cxn modelId="{6AB6B90C-0A35-4D5F-AFF8-21132DC48E9D}" srcId="{8ED5BBBA-110C-415C-897E-46AF8789B6F5}" destId="{762A3D37-3A81-4300-9CDF-6844C9C33A99}" srcOrd="2" destOrd="0" parTransId="{5805B61E-045A-46A4-B010-18535577B7BA}" sibTransId="{12282706-0AE9-4502-9282-4655985C3DFF}"/>
    <dgm:cxn modelId="{A806B61C-68D1-4B9E-A42C-1C640DBD5741}" type="presOf" srcId="{DF069295-E34C-412D-978F-D98E65E2517C}" destId="{148E2AA1-FDD1-45BD-8478-C45B5BF641A8}" srcOrd="0" destOrd="0" presId="urn:microsoft.com/office/officeart/2005/8/layout/vList2"/>
    <dgm:cxn modelId="{C3F37829-A702-4D8C-8002-E771FCF0E0F7}" type="presOf" srcId="{6AC77F23-638C-4EFC-A311-8182C0321962}" destId="{D0B222CD-CF54-42D9-885D-B6851950DABD}" srcOrd="0" destOrd="0" presId="urn:microsoft.com/office/officeart/2005/8/layout/vList2"/>
    <dgm:cxn modelId="{FEAB592B-E8B9-4BBE-AE84-28CD6231CFE9}" type="presOf" srcId="{384EE19D-A1CF-42DC-87B9-5FC5DAE7B659}" destId="{FEE4185E-EE13-4E60-A590-E06140BF9D20}" srcOrd="0" destOrd="0" presId="urn:microsoft.com/office/officeart/2005/8/layout/vList2"/>
    <dgm:cxn modelId="{3D1F31DA-7BAD-4C34-8FDD-6A765BA34916}" type="presOf" srcId="{762A3D37-3A81-4300-9CDF-6844C9C33A99}" destId="{275B7CFD-F70D-4953-BD82-F3C6EA92F4C2}" srcOrd="0" destOrd="0" presId="urn:microsoft.com/office/officeart/2005/8/layout/vList2"/>
    <dgm:cxn modelId="{75EDA836-A41C-41A3-BA5F-9FDFC136C944}" srcId="{8ED5BBBA-110C-415C-897E-46AF8789B6F5}" destId="{384EE19D-A1CF-42DC-87B9-5FC5DAE7B659}" srcOrd="1" destOrd="0" parTransId="{A794DF36-90A2-4CE2-BA1F-DA824C7DB7A5}" sibTransId="{0B8A30BF-1D24-42F3-ABF8-26D59997290F}"/>
    <dgm:cxn modelId="{512A50A0-BF98-45CE-A37C-391C5E141F81}" type="presParOf" srcId="{18BD1D0B-4667-4CC0-A491-225D879045D3}" destId="{D0B222CD-CF54-42D9-885D-B6851950DABD}" srcOrd="0" destOrd="0" presId="urn:microsoft.com/office/officeart/2005/8/layout/vList2"/>
    <dgm:cxn modelId="{17C16084-2B51-4D64-8826-9C7B4F47EB77}" type="presParOf" srcId="{18BD1D0B-4667-4CC0-A491-225D879045D3}" destId="{A01D94F6-A5E0-44AD-A172-E8F792BDFCE1}" srcOrd="1" destOrd="0" presId="urn:microsoft.com/office/officeart/2005/8/layout/vList2"/>
    <dgm:cxn modelId="{D483D6AF-1702-49D0-BD63-0FC2F3A850D8}" type="presParOf" srcId="{18BD1D0B-4667-4CC0-A491-225D879045D3}" destId="{FEE4185E-EE13-4E60-A590-E06140BF9D20}" srcOrd="2" destOrd="0" presId="urn:microsoft.com/office/officeart/2005/8/layout/vList2"/>
    <dgm:cxn modelId="{835CA479-41D9-472B-9CF2-AA263685A441}" type="presParOf" srcId="{18BD1D0B-4667-4CC0-A491-225D879045D3}" destId="{F7778C2D-2CF3-4A29-B0D5-30889EA3A569}" srcOrd="3" destOrd="0" presId="urn:microsoft.com/office/officeart/2005/8/layout/vList2"/>
    <dgm:cxn modelId="{4777B7C1-BFE5-4563-9DFA-60D1F95D270D}" type="presParOf" srcId="{18BD1D0B-4667-4CC0-A491-225D879045D3}" destId="{275B7CFD-F70D-4953-BD82-F3C6EA92F4C2}" srcOrd="4" destOrd="0" presId="urn:microsoft.com/office/officeart/2005/8/layout/vList2"/>
    <dgm:cxn modelId="{A1686182-F745-41FF-96DE-CCBE1854CF72}" type="presParOf" srcId="{18BD1D0B-4667-4CC0-A491-225D879045D3}" destId="{1E538050-9E4E-4B49-9EF0-D04DF94ADEC4}" srcOrd="5" destOrd="0" presId="urn:microsoft.com/office/officeart/2005/8/layout/vList2"/>
    <dgm:cxn modelId="{14B9C49A-2FF6-40E3-BE26-492792B5BD2F}" type="presParOf" srcId="{18BD1D0B-4667-4CC0-A491-225D879045D3}" destId="{148E2AA1-FDD1-45BD-8478-C45B5BF641A8}" srcOrd="6" destOrd="0" presId="urn:microsoft.com/office/officeart/2005/8/layout/vList2"/>
  </dgm:cxnLst>
  <dgm:bg>
    <a:solidFill>
      <a:schemeClr val="accent4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D9EAC5-87FA-40DF-90DC-A955DB2A96C0}" type="doc">
      <dgm:prSet loTypeId="urn:microsoft.com/office/officeart/2005/8/layout/arrow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B52BCA-1077-4433-9DAC-0982FE3FC7A1}">
      <dgm:prSet phldrT="[Текст]"/>
      <dgm:spPr>
        <a:solidFill>
          <a:srgbClr val="FF0000"/>
        </a:solidFill>
      </dgm:spPr>
      <dgm:t>
        <a:bodyPr/>
        <a:lstStyle/>
        <a:p>
          <a:r>
            <a:rPr lang="ru-RU" dirty="0" smtClean="0"/>
            <a:t>Членство РФ в ВТО противоречит национальным интересам страны</a:t>
          </a:r>
          <a:endParaRPr lang="ru-RU" dirty="0"/>
        </a:p>
      </dgm:t>
    </dgm:pt>
    <dgm:pt modelId="{0F421FC0-0570-450B-990D-21A07D092981}" type="parTrans" cxnId="{10CA8E75-FD62-46D6-89AB-93596A1F417C}">
      <dgm:prSet/>
      <dgm:spPr/>
      <dgm:t>
        <a:bodyPr/>
        <a:lstStyle/>
        <a:p>
          <a:endParaRPr lang="ru-RU"/>
        </a:p>
      </dgm:t>
    </dgm:pt>
    <dgm:pt modelId="{8259DD75-F503-4BDC-95C0-12569A881365}" type="sibTrans" cxnId="{10CA8E75-FD62-46D6-89AB-93596A1F417C}">
      <dgm:prSet/>
      <dgm:spPr/>
      <dgm:t>
        <a:bodyPr/>
        <a:lstStyle/>
        <a:p>
          <a:endParaRPr lang="ru-RU"/>
        </a:p>
      </dgm:t>
    </dgm:pt>
    <dgm:pt modelId="{1C0F397D-0E31-4189-97EC-64F8DEFC6659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dirty="0" smtClean="0"/>
            <a:t>Членство РФ в ВТО соответствует долгосрочным интересам страны</a:t>
          </a:r>
          <a:endParaRPr lang="ru-RU" dirty="0"/>
        </a:p>
      </dgm:t>
    </dgm:pt>
    <dgm:pt modelId="{830D986D-D185-4310-9C4E-8CE665656774}" type="parTrans" cxnId="{59F7397C-A2B9-46A2-A4A9-427B0FB9129E}">
      <dgm:prSet/>
      <dgm:spPr/>
      <dgm:t>
        <a:bodyPr/>
        <a:lstStyle/>
        <a:p>
          <a:endParaRPr lang="ru-RU"/>
        </a:p>
      </dgm:t>
    </dgm:pt>
    <dgm:pt modelId="{C7A38DDF-62AF-40B0-A611-3C7F83CE3385}" type="sibTrans" cxnId="{59F7397C-A2B9-46A2-A4A9-427B0FB9129E}">
      <dgm:prSet/>
      <dgm:spPr/>
      <dgm:t>
        <a:bodyPr/>
        <a:lstStyle/>
        <a:p>
          <a:endParaRPr lang="ru-RU"/>
        </a:p>
      </dgm:t>
    </dgm:pt>
    <dgm:pt modelId="{C88B5A36-F147-4685-A9F8-BA4A6522FA74}" type="pres">
      <dgm:prSet presAssocID="{5FD9EAC5-87FA-40DF-90DC-A955DB2A96C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B038CB-321F-4717-BCE1-0D66121F2CA4}" type="pres">
      <dgm:prSet presAssocID="{11B52BCA-1077-4433-9DAC-0982FE3FC7A1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948796-5ECD-425A-A851-D481EB020E19}" type="pres">
      <dgm:prSet presAssocID="{1C0F397D-0E31-4189-97EC-64F8DEFC6659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6FA0E5-30EF-46F9-8157-5BEFBF09CBEC}" type="presOf" srcId="{5FD9EAC5-87FA-40DF-90DC-A955DB2A96C0}" destId="{C88B5A36-F147-4685-A9F8-BA4A6522FA74}" srcOrd="0" destOrd="0" presId="urn:microsoft.com/office/officeart/2005/8/layout/arrow5"/>
    <dgm:cxn modelId="{59F7397C-A2B9-46A2-A4A9-427B0FB9129E}" srcId="{5FD9EAC5-87FA-40DF-90DC-A955DB2A96C0}" destId="{1C0F397D-0E31-4189-97EC-64F8DEFC6659}" srcOrd="1" destOrd="0" parTransId="{830D986D-D185-4310-9C4E-8CE665656774}" sibTransId="{C7A38DDF-62AF-40B0-A611-3C7F83CE3385}"/>
    <dgm:cxn modelId="{D55E323D-AB07-4CB4-ABE7-EE062C71B27F}" type="presOf" srcId="{1C0F397D-0E31-4189-97EC-64F8DEFC6659}" destId="{C0948796-5ECD-425A-A851-D481EB020E19}" srcOrd="0" destOrd="0" presId="urn:microsoft.com/office/officeart/2005/8/layout/arrow5"/>
    <dgm:cxn modelId="{10CA8E75-FD62-46D6-89AB-93596A1F417C}" srcId="{5FD9EAC5-87FA-40DF-90DC-A955DB2A96C0}" destId="{11B52BCA-1077-4433-9DAC-0982FE3FC7A1}" srcOrd="0" destOrd="0" parTransId="{0F421FC0-0570-450B-990D-21A07D092981}" sibTransId="{8259DD75-F503-4BDC-95C0-12569A881365}"/>
    <dgm:cxn modelId="{0A398C94-7DD5-4B6B-AC78-1A4BD062396A}" type="presOf" srcId="{11B52BCA-1077-4433-9DAC-0982FE3FC7A1}" destId="{F8B038CB-321F-4717-BCE1-0D66121F2CA4}" srcOrd="0" destOrd="0" presId="urn:microsoft.com/office/officeart/2005/8/layout/arrow5"/>
    <dgm:cxn modelId="{12A21AEF-9258-453C-94BA-BD1CEE3D64A7}" type="presParOf" srcId="{C88B5A36-F147-4685-A9F8-BA4A6522FA74}" destId="{F8B038CB-321F-4717-BCE1-0D66121F2CA4}" srcOrd="0" destOrd="0" presId="urn:microsoft.com/office/officeart/2005/8/layout/arrow5"/>
    <dgm:cxn modelId="{7B652E66-9086-43C5-81DE-B621AAE7FF7B}" type="presParOf" srcId="{C88B5A36-F147-4685-A9F8-BA4A6522FA74}" destId="{C0948796-5ECD-425A-A851-D481EB020E19}" srcOrd="1" destOrd="0" presId="urn:microsoft.com/office/officeart/2005/8/layout/arrow5"/>
  </dgm:cxnLst>
  <dgm:bg>
    <a:solidFill>
      <a:schemeClr val="accent6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B222CD-CF54-42D9-885D-B6851950DABD}">
      <dsp:nvSpPr>
        <dsp:cNvPr id="0" name=""/>
        <dsp:cNvSpPr/>
      </dsp:nvSpPr>
      <dsp:spPr>
        <a:xfrm>
          <a:off x="0" y="92361"/>
          <a:ext cx="9144000" cy="9945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Машиностроение (особенно сельхозмашиностроение и автомобилестроение)</a:t>
          </a:r>
          <a:endParaRPr lang="ru-RU" sz="2500" b="1" kern="1200" dirty="0"/>
        </a:p>
      </dsp:txBody>
      <dsp:txXfrm>
        <a:off x="48547" y="140908"/>
        <a:ext cx="9046906" cy="897406"/>
      </dsp:txXfrm>
    </dsp:sp>
    <dsp:sp modelId="{275B7CFD-F70D-4953-BD82-F3C6EA92F4C2}">
      <dsp:nvSpPr>
        <dsp:cNvPr id="0" name=""/>
        <dsp:cNvSpPr/>
      </dsp:nvSpPr>
      <dsp:spPr>
        <a:xfrm>
          <a:off x="0" y="1137623"/>
          <a:ext cx="9144000" cy="9945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Легкая промышленность</a:t>
          </a:r>
          <a:endParaRPr lang="ru-RU" sz="2500" b="1" kern="1200" dirty="0"/>
        </a:p>
      </dsp:txBody>
      <dsp:txXfrm>
        <a:off x="48547" y="1186170"/>
        <a:ext cx="9046906" cy="897406"/>
      </dsp:txXfrm>
    </dsp:sp>
    <dsp:sp modelId="{ED7C9408-714B-430A-8B83-25F6514A7F91}">
      <dsp:nvSpPr>
        <dsp:cNvPr id="0" name=""/>
        <dsp:cNvSpPr/>
      </dsp:nvSpPr>
      <dsp:spPr>
        <a:xfrm>
          <a:off x="0" y="2225362"/>
          <a:ext cx="9144000" cy="99450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Пищевая промышленность</a:t>
          </a:r>
          <a:endParaRPr lang="ru-RU" sz="2500" b="1" kern="1200" dirty="0"/>
        </a:p>
      </dsp:txBody>
      <dsp:txXfrm>
        <a:off x="48547" y="2273909"/>
        <a:ext cx="9046906" cy="897406"/>
      </dsp:txXfrm>
    </dsp:sp>
    <dsp:sp modelId="{D0CDC2EB-128C-4DC5-B960-A51645F48079}">
      <dsp:nvSpPr>
        <dsp:cNvPr id="0" name=""/>
        <dsp:cNvSpPr/>
      </dsp:nvSpPr>
      <dsp:spPr>
        <a:xfrm>
          <a:off x="0" y="3291862"/>
          <a:ext cx="9144000" cy="9945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i="0" kern="1200" dirty="0" smtClean="0"/>
            <a:t>Сельское хозяйство</a:t>
          </a:r>
          <a:endParaRPr lang="ru-RU" sz="2500" b="1" i="0" kern="1200" dirty="0"/>
        </a:p>
      </dsp:txBody>
      <dsp:txXfrm>
        <a:off x="48547" y="3340409"/>
        <a:ext cx="9046906" cy="897406"/>
      </dsp:txXfrm>
    </dsp:sp>
    <dsp:sp modelId="{36238A0B-80C0-4BCB-A45A-F97B0F559341}">
      <dsp:nvSpPr>
        <dsp:cNvPr id="0" name=""/>
        <dsp:cNvSpPr/>
      </dsp:nvSpPr>
      <dsp:spPr>
        <a:xfrm>
          <a:off x="0" y="4358362"/>
          <a:ext cx="9144000" cy="9945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i="0" kern="1200" dirty="0" smtClean="0"/>
            <a:t>Металлургия скорее проиграла, чем выиграла</a:t>
          </a:r>
          <a:endParaRPr lang="ru-RU" sz="2500" b="1" i="0" kern="1200" dirty="0"/>
        </a:p>
      </dsp:txBody>
      <dsp:txXfrm>
        <a:off x="48547" y="4406909"/>
        <a:ext cx="9046906" cy="8974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B222CD-CF54-42D9-885D-B6851950DABD}">
      <dsp:nvSpPr>
        <dsp:cNvPr id="0" name=""/>
        <dsp:cNvSpPr/>
      </dsp:nvSpPr>
      <dsp:spPr>
        <a:xfrm>
          <a:off x="0" y="0"/>
          <a:ext cx="9144000" cy="12801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Газовая промышленность</a:t>
          </a:r>
          <a:endParaRPr lang="ru-RU" sz="2800" b="1" kern="1200" dirty="0"/>
        </a:p>
      </dsp:txBody>
      <dsp:txXfrm>
        <a:off x="62494" y="62494"/>
        <a:ext cx="9019012" cy="1155211"/>
      </dsp:txXfrm>
    </dsp:sp>
    <dsp:sp modelId="{FEE4185E-EE13-4E60-A590-E06140BF9D20}">
      <dsp:nvSpPr>
        <dsp:cNvPr id="0" name=""/>
        <dsp:cNvSpPr/>
      </dsp:nvSpPr>
      <dsp:spPr>
        <a:xfrm>
          <a:off x="0" y="1402092"/>
          <a:ext cx="9144000" cy="1280199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Нефтяная промышленность, нефтепереработка</a:t>
          </a:r>
        </a:p>
      </dsp:txBody>
      <dsp:txXfrm>
        <a:off x="62494" y="1464586"/>
        <a:ext cx="9019012" cy="1155211"/>
      </dsp:txXfrm>
    </dsp:sp>
    <dsp:sp modelId="{275B7CFD-F70D-4953-BD82-F3C6EA92F4C2}">
      <dsp:nvSpPr>
        <dsp:cNvPr id="0" name=""/>
        <dsp:cNvSpPr/>
      </dsp:nvSpPr>
      <dsp:spPr>
        <a:xfrm>
          <a:off x="0" y="2739144"/>
          <a:ext cx="9144000" cy="1280199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Производство химических удобрений</a:t>
          </a:r>
          <a:endParaRPr lang="ru-RU" sz="2800" b="1" kern="1200" dirty="0"/>
        </a:p>
      </dsp:txBody>
      <dsp:txXfrm>
        <a:off x="62494" y="2801638"/>
        <a:ext cx="9019012" cy="1155211"/>
      </dsp:txXfrm>
    </dsp:sp>
    <dsp:sp modelId="{148E2AA1-FDD1-45BD-8478-C45B5BF641A8}">
      <dsp:nvSpPr>
        <dsp:cNvPr id="0" name=""/>
        <dsp:cNvSpPr/>
      </dsp:nvSpPr>
      <dsp:spPr>
        <a:xfrm>
          <a:off x="0" y="4123771"/>
          <a:ext cx="9144000" cy="1280199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Банковский и страховой сектор сохраняют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статус </a:t>
          </a:r>
          <a:r>
            <a:rPr lang="ru-RU" sz="2800" b="1" kern="1200" dirty="0" err="1" smtClean="0"/>
            <a:t>кво</a:t>
          </a:r>
          <a:endParaRPr lang="ru-RU" sz="2800" b="1" kern="1200" dirty="0" smtClean="0"/>
        </a:p>
      </dsp:txBody>
      <dsp:txXfrm>
        <a:off x="62494" y="4186265"/>
        <a:ext cx="9019012" cy="11552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B038CB-321F-4717-BCE1-0D66121F2CA4}">
      <dsp:nvSpPr>
        <dsp:cNvPr id="0" name=""/>
        <dsp:cNvSpPr/>
      </dsp:nvSpPr>
      <dsp:spPr>
        <a:xfrm rot="16200000">
          <a:off x="957" y="24060"/>
          <a:ext cx="4460378" cy="4460378"/>
        </a:xfrm>
        <a:prstGeom prst="downArrow">
          <a:avLst>
            <a:gd name="adj1" fmla="val 50000"/>
            <a:gd name="adj2" fmla="val 35000"/>
          </a:avLst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Членство РФ в ВТО противоречит национальным интересам страны</a:t>
          </a:r>
          <a:endParaRPr lang="ru-RU" sz="3100" kern="1200" dirty="0"/>
        </a:p>
      </dsp:txBody>
      <dsp:txXfrm rot="5400000">
        <a:off x="958" y="1139153"/>
        <a:ext cx="3679812" cy="2230189"/>
      </dsp:txXfrm>
    </dsp:sp>
    <dsp:sp modelId="{C0948796-5ECD-425A-A851-D481EB020E19}">
      <dsp:nvSpPr>
        <dsp:cNvPr id="0" name=""/>
        <dsp:cNvSpPr/>
      </dsp:nvSpPr>
      <dsp:spPr>
        <a:xfrm rot="5400000">
          <a:off x="4682663" y="24060"/>
          <a:ext cx="4460378" cy="4460378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Членство РФ в ВТО соответствует долгосрочным интересам страны</a:t>
          </a:r>
          <a:endParaRPr lang="ru-RU" sz="3100" kern="1200" dirty="0"/>
        </a:p>
      </dsp:txBody>
      <dsp:txXfrm rot="-5400000">
        <a:off x="5463230" y="1139155"/>
        <a:ext cx="3679812" cy="2230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53309-9AD3-49DD-BE84-6844A9422847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93D05-556F-4D7A-8B35-48A8BBDEE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973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0ED95-FBA8-4D61-982E-D076B147D652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BD527-450A-46DB-924E-613A4BC8C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008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BD527-450A-46DB-924E-613A4BC8CF03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873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ED17-B05F-4CA6-9AF5-6979B82E26C8}" type="datetime1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850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1DC36-6563-443C-A6A8-3D71E7CF8D1C}" type="datetime1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399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75B9A-FB87-451D-A5CB-79488DECEACD}" type="datetime1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01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CB09-E5CE-462D-A6E4-A6B861DB2589}" type="datetime1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0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7AB0C-80FB-402E-9D17-3F8164AE0473}" type="datetime1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40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B236-9B48-4FB9-9A18-BDD4692D4292}" type="datetime1">
              <a:rPr lang="ru-RU" smtClean="0"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50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C078-9844-448D-A9ED-1693DA3C9593}" type="datetime1">
              <a:rPr lang="ru-RU" smtClean="0"/>
              <a:t>20.12.2013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08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2C26-2076-49E2-A52E-5B34AC77CC72}" type="datetime1">
              <a:rPr lang="ru-RU" smtClean="0"/>
              <a:t>20.12.2013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5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138B-22E5-4A2D-81CF-3215B9E527B5}" type="datetime1">
              <a:rPr lang="ru-RU" smtClean="0"/>
              <a:t>20.12.2013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765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3CAA1-4B7B-4580-8482-34B8B9F1A308}" type="datetime1">
              <a:rPr lang="ru-RU" smtClean="0"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53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B8EE-BDD6-4496-B837-075DC40A2EBC}" type="datetime1">
              <a:rPr lang="ru-RU" smtClean="0"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205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62EDE-3FB8-4E97-B371-491268512879}" type="datetime1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6F84E-8A33-4B6B-925C-A5B163BB0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171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hyperlink" Target="http://www.kommersant.ru/doc/1820345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to.ru/ru/content/documents/docs/torginvmer.doc" TargetMode="External"/><Relationship Id="rId13" Type="http://schemas.openxmlformats.org/officeDocument/2006/relationships/hyperlink" Target="http://www.wto.ru/ru/content/documents/docs/subskomp.doc" TargetMode="External"/><Relationship Id="rId3" Type="http://schemas.openxmlformats.org/officeDocument/2006/relationships/hyperlink" Target="http://www.wto.ru/ru/content/documents/docs/gatt47ru.doc" TargetMode="External"/><Relationship Id="rId7" Type="http://schemas.openxmlformats.org/officeDocument/2006/relationships/hyperlink" Target="http://www.wto.ru/ru/content/documents/docs/tehbarier.doc" TargetMode="External"/><Relationship Id="rId12" Type="http://schemas.openxmlformats.org/officeDocument/2006/relationships/hyperlink" Target="http://www.wto.ru/ru/content/documents/docs/importlicenc.doc" TargetMode="External"/><Relationship Id="rId2" Type="http://schemas.openxmlformats.org/officeDocument/2006/relationships/hyperlink" Target="http://www.wto.ru/ru/content/documents/docs/gatt94ru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to.ru/ru/content/documents/docs/sanitar.doc" TargetMode="External"/><Relationship Id="rId11" Type="http://schemas.openxmlformats.org/officeDocument/2006/relationships/hyperlink" Target="http://www.wto.ru/ru/content/documents/docs/proizhozd.doc" TargetMode="External"/><Relationship Id="rId5" Type="http://schemas.openxmlformats.org/officeDocument/2006/relationships/hyperlink" Target="http://www.wto.ru/ru/content/documents/docs/tekstodezd.doc" TargetMode="External"/><Relationship Id="rId15" Type="http://schemas.openxmlformats.org/officeDocument/2006/relationships/hyperlink" Target="http://www.wto.ru/ru/content/documents/docs/speczasht.doc" TargetMode="External"/><Relationship Id="rId10" Type="http://schemas.openxmlformats.org/officeDocument/2006/relationships/hyperlink" Target="http://www.wto.ru/ru/content/documents/docs/predotgruz.doc" TargetMode="External"/><Relationship Id="rId4" Type="http://schemas.openxmlformats.org/officeDocument/2006/relationships/hyperlink" Target="http://www.wto.ru/ru/content/documents/docs/selhozru.doc" TargetMode="External"/><Relationship Id="rId9" Type="http://schemas.openxmlformats.org/officeDocument/2006/relationships/hyperlink" Target="http://www.wto.ru/ru/content/documents/docs/VIIgensogl.doc" TargetMode="External"/><Relationship Id="rId14" Type="http://schemas.openxmlformats.org/officeDocument/2006/relationships/hyperlink" Target="http://www.wto.ru/ru/content/documents/docs/VIgensogl.do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to.ru/ru/content/documents/docs/gpr-94.doc" TargetMode="External"/><Relationship Id="rId2" Type="http://schemas.openxmlformats.org/officeDocument/2006/relationships/hyperlink" Target="http://www.wto.ru/ru/content/documents/docs/air-79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y.gov.ru/minec/activity/sections/foreigneconomicactivity/wto/doc20120201_001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00451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Кафедра политической экономии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Центр российской экономической модели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Россия в ВТО – первые результаты</a:t>
            </a:r>
            <a:r>
              <a:rPr lang="ru-RU" dirty="0"/>
              <a:t/>
            </a:r>
            <a:br>
              <a:rPr lang="ru-RU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ИНФОРМАЦИЯ К РАЗМЫШЛЕНИЮ</a:t>
            </a:r>
            <a:br>
              <a:rPr lang="ru-RU" sz="2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С.В. </a:t>
            </a:r>
            <a:r>
              <a:rPr lang="ru-RU" dirty="0" err="1" smtClean="0"/>
              <a:t>Кайманаков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73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ru-RU" altLang="ru-RU" sz="3200" u="sng" dirty="0" smtClean="0"/>
              <a:t>Таможенно-тарифной политика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7463" y="1084263"/>
            <a:ext cx="9144001" cy="580548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sz="1600" dirty="0"/>
              <a:t> </a:t>
            </a:r>
            <a:r>
              <a:rPr lang="ru-RU" sz="2000" dirty="0" smtClean="0"/>
              <a:t>Предусмотрен </a:t>
            </a:r>
            <a:r>
              <a:rPr lang="ru-RU" sz="2000" b="1" dirty="0" smtClean="0"/>
              <a:t>семилетний переходной период </a:t>
            </a:r>
            <a:r>
              <a:rPr lang="ru-RU" sz="2000" dirty="0"/>
              <a:t>снижения тарифной и иной </a:t>
            </a:r>
            <a:r>
              <a:rPr lang="ru-RU" sz="2000" dirty="0" smtClean="0"/>
              <a:t>защиты для экономики РФ. На 2012 г. и период 2013-2014 гг. были уста­новлены средневзвешенные ставки в 2012 г. - </a:t>
            </a:r>
            <a:r>
              <a:rPr lang="ru-RU" sz="2000" b="1" dirty="0" smtClean="0"/>
              <a:t>9.5 %, </a:t>
            </a:r>
            <a:r>
              <a:rPr lang="ru-RU" sz="2000" dirty="0" smtClean="0"/>
              <a:t>в </a:t>
            </a:r>
            <a:r>
              <a:rPr lang="ru-RU" sz="2000" b="1" dirty="0" smtClean="0"/>
              <a:t>2013 г.</a:t>
            </a:r>
            <a:r>
              <a:rPr lang="ru-RU" sz="2000" dirty="0" smtClean="0"/>
              <a:t> - </a:t>
            </a:r>
            <a:r>
              <a:rPr lang="ru-RU" sz="2000" b="1" dirty="0" smtClean="0"/>
              <a:t>9,33%, </a:t>
            </a:r>
            <a:r>
              <a:rPr lang="ru-RU" sz="2000" dirty="0" smtClean="0"/>
              <a:t>в 2014 г. - </a:t>
            </a:r>
            <a:r>
              <a:rPr lang="ru-RU" sz="2000" b="1" dirty="0" smtClean="0"/>
              <a:t>9,1%.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sz="2000" dirty="0" smtClean="0"/>
              <a:t>На </a:t>
            </a:r>
            <a:r>
              <a:rPr lang="ru-RU" sz="2000" dirty="0"/>
              <a:t>момент присоединения России к ВТО бо­лее чем по </a:t>
            </a:r>
            <a:r>
              <a:rPr lang="ru-RU" sz="2000" b="1" dirty="0"/>
              <a:t>90%</a:t>
            </a:r>
            <a:r>
              <a:rPr lang="ru-RU" sz="2000" dirty="0"/>
              <a:t> тарифных линий </a:t>
            </a:r>
            <a:r>
              <a:rPr lang="ru-RU" sz="2000" dirty="0" smtClean="0"/>
              <a:t>ставки </a:t>
            </a:r>
            <a:r>
              <a:rPr lang="ru-RU" sz="2000" b="1" dirty="0"/>
              <a:t>ввозных</a:t>
            </a:r>
            <a:r>
              <a:rPr lang="ru-RU" sz="2000" dirty="0"/>
              <a:t> таможенных пошлин </a:t>
            </a:r>
            <a:r>
              <a:rPr lang="ru-RU" sz="2000" b="1" i="1" dirty="0"/>
              <a:t>не </a:t>
            </a:r>
            <a:r>
              <a:rPr lang="ru-RU" sz="2000" b="1" i="1" dirty="0" smtClean="0"/>
              <a:t>снижались</a:t>
            </a:r>
            <a:r>
              <a:rPr lang="ru-RU" sz="2000" dirty="0" smtClean="0"/>
              <a:t>:</a:t>
            </a:r>
            <a:endParaRPr lang="ru-RU" sz="2000" dirty="0"/>
          </a:p>
          <a:p>
            <a:pPr eaLnBrk="1" hangingPunct="1">
              <a:defRPr/>
            </a:pPr>
            <a:r>
              <a:rPr lang="ru-RU" sz="2000" dirty="0"/>
              <a:t>- на наиболее важные виды производимой в России </a:t>
            </a:r>
            <a:r>
              <a:rPr lang="ru-RU" sz="2000" b="1" dirty="0" smtClean="0"/>
              <a:t>СЕЛЬСКОХОЗЯЙСТВЕННОЙ ПРОДУКЦИИ </a:t>
            </a:r>
            <a:r>
              <a:rPr lang="ru-RU" sz="2000" b="1" i="1" dirty="0" smtClean="0"/>
              <a:t>(</a:t>
            </a:r>
            <a:r>
              <a:rPr lang="ru-RU" sz="2000" b="1" i="1" dirty="0"/>
              <a:t>молочная группа, мясная группа, зерно, мас­личные семена и плоды, жиры и масла животно­го и растительного происхождения, сахар и кон­дитерские изделия из сахара, готовые продукты из зерна хлебных злаков, мучные кондитерские изделия и др</a:t>
            </a:r>
            <a:r>
              <a:rPr lang="ru-RU" sz="2000" b="1" i="1" dirty="0" smtClean="0"/>
              <a:t>.)</a:t>
            </a:r>
            <a:r>
              <a:rPr lang="ru-RU" sz="2000" dirty="0" smtClean="0"/>
              <a:t>;</a:t>
            </a:r>
            <a:endParaRPr lang="ru-RU" sz="2000" dirty="0"/>
          </a:p>
          <a:p>
            <a:pPr eaLnBrk="1" hangingPunct="1">
              <a:defRPr/>
            </a:pPr>
            <a:r>
              <a:rPr lang="ru-RU" sz="2000" dirty="0"/>
              <a:t>- на </a:t>
            </a:r>
            <a:r>
              <a:rPr lang="ru-RU" sz="2000" b="1" dirty="0" smtClean="0"/>
              <a:t>ПРОМЫШЛЕННЫЕ ТОВАРЫ </a:t>
            </a:r>
            <a:r>
              <a:rPr lang="ru-RU" sz="2000" dirty="0" smtClean="0"/>
              <a:t>- </a:t>
            </a:r>
            <a:r>
              <a:rPr lang="ru-RU" sz="2000" b="1" i="1" dirty="0"/>
              <a:t>гормо­ны, простагландины (инсулин, стероиды), ор­ганические соединения, антибиотики, фото и кино-товары (фотопленка), шерсть, пряжа, специальные ткани, некоторые виды обуви, реакторы, котельное оборудование, турбины, двигатели внутреннего сгорания, турбореак­тивные и турбовинтовые двигатели, электро­двигатели, различные виды машин и оборудо­вания</a:t>
            </a:r>
            <a:r>
              <a:rPr lang="ru-RU" sz="2000" dirty="0"/>
              <a:t> </a:t>
            </a:r>
            <a:r>
              <a:rPr lang="ru-RU" sz="2000" dirty="0" smtClean="0"/>
              <a:t> </a:t>
            </a:r>
            <a:r>
              <a:rPr lang="ru-RU" sz="2000" dirty="0"/>
              <a:t>и </a:t>
            </a:r>
            <a:r>
              <a:rPr lang="ru-RU" sz="2000" dirty="0" smtClean="0"/>
              <a:t>другие.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C4769-97E5-4491-B99C-A4CA1AC12AC4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9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endParaRPr lang="ru-RU" sz="1800" dirty="0" smtClean="0"/>
          </a:p>
          <a:p>
            <a:pPr eaLnBrk="1" hangingPunct="1">
              <a:defRPr/>
            </a:pPr>
            <a:r>
              <a:rPr lang="ru-RU" sz="2000" dirty="0" smtClean="0"/>
              <a:t>Вместе </a:t>
            </a:r>
            <a:r>
              <a:rPr lang="ru-RU" sz="2000" dirty="0"/>
              <a:t>с тем по некоторым чувствительным товарным позициям с момента присоединения </a:t>
            </a:r>
            <a:r>
              <a:rPr lang="ru-RU" sz="2000" b="1" i="1" dirty="0"/>
              <a:t>ставки </a:t>
            </a:r>
            <a:r>
              <a:rPr lang="ru-RU" sz="2000" b="1" i="1" dirty="0" smtClean="0"/>
              <a:t>были понижены.</a:t>
            </a:r>
            <a:r>
              <a:rPr lang="ru-RU" sz="2000" dirty="0" smtClean="0"/>
              <a:t> </a:t>
            </a:r>
            <a:r>
              <a:rPr lang="ru-RU" sz="2000" dirty="0"/>
              <a:t>Это касается, прежде всего, </a:t>
            </a:r>
            <a:r>
              <a:rPr lang="ru-RU" sz="2000" b="1" i="1" dirty="0"/>
              <a:t>сухого молока и сливок (с 25% до 20%), автомобилей, некоторых видов бумаги и кар­тона </a:t>
            </a:r>
            <a:r>
              <a:rPr lang="ru-RU" sz="2000" b="1" i="1" dirty="0" smtClean="0"/>
              <a:t>   (</a:t>
            </a:r>
            <a:r>
              <a:rPr lang="ru-RU" sz="2000" b="1" i="1" dirty="0"/>
              <a:t>с 15% до </a:t>
            </a:r>
            <a:r>
              <a:rPr lang="ru-RU" sz="2000" b="1" i="1" dirty="0">
                <a:solidFill>
                  <a:srgbClr val="FF0000"/>
                </a:solidFill>
              </a:rPr>
              <a:t>5%</a:t>
            </a:r>
            <a:r>
              <a:rPr lang="ru-RU" sz="2000" b="1" i="1" dirty="0"/>
              <a:t>), риса (с 0,12 евро/кг до 15%, но не менее 0,045 евро/кг), живых сви­ней </a:t>
            </a:r>
            <a:r>
              <a:rPr lang="ru-RU" sz="2000" b="1" i="1" dirty="0" smtClean="0"/>
              <a:t>  (</a:t>
            </a:r>
            <a:r>
              <a:rPr lang="ru-RU" sz="2000" b="1" i="1" dirty="0"/>
              <a:t>с 40% до </a:t>
            </a:r>
            <a:r>
              <a:rPr lang="ru-RU" sz="2000" b="1" i="1" dirty="0">
                <a:solidFill>
                  <a:srgbClr val="FF0000"/>
                </a:solidFill>
              </a:rPr>
              <a:t>5%</a:t>
            </a:r>
            <a:r>
              <a:rPr lang="ru-RU" sz="2000" b="1" i="1" dirty="0"/>
              <a:t>), зерноуборочных комбайнов (с 15% до </a:t>
            </a:r>
            <a:r>
              <a:rPr lang="ru-RU" sz="2000" b="1" i="1" dirty="0">
                <a:solidFill>
                  <a:srgbClr val="FF0000"/>
                </a:solidFill>
              </a:rPr>
              <a:t>5%</a:t>
            </a:r>
            <a:r>
              <a:rPr lang="ru-RU" sz="2000" b="1" i="1" dirty="0"/>
              <a:t>), некоторых видов одежды и обу­ви (с 10%, но не менее 4 евро/кг до 20%, но не менее 2,5 евро/кг), холодильников (с 20%, </a:t>
            </a:r>
            <a:r>
              <a:rPr lang="ru-RU" sz="2000" dirty="0"/>
              <a:t>но не менее 0,24 евро/л </a:t>
            </a:r>
            <a:r>
              <a:rPr lang="ru-RU" sz="2000" b="1" dirty="0" smtClean="0"/>
              <a:t>до </a:t>
            </a:r>
            <a:r>
              <a:rPr lang="ru-RU" sz="2000" b="1" dirty="0">
                <a:solidFill>
                  <a:srgbClr val="FF0000"/>
                </a:solidFill>
              </a:rPr>
              <a:t>10-12%) </a:t>
            </a:r>
            <a:r>
              <a:rPr lang="ru-RU" sz="2000" dirty="0"/>
              <a:t>и других товаров.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sz="2000" dirty="0"/>
              <a:t> 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sz="2000" dirty="0"/>
              <a:t> </a:t>
            </a:r>
            <a:r>
              <a:rPr lang="ru-RU" sz="2000" dirty="0" smtClean="0"/>
              <a:t>Скорректированные </a:t>
            </a:r>
            <a:r>
              <a:rPr lang="ru-RU" sz="2000" dirty="0"/>
              <a:t>с учетом обязательств по ВТО (с сентября ставка </a:t>
            </a:r>
            <a:r>
              <a:rPr lang="ru-RU" sz="2000" dirty="0" smtClean="0"/>
              <a:t>снизилась </a:t>
            </a:r>
            <a:r>
              <a:rPr lang="ru-RU" sz="2000" dirty="0"/>
              <a:t>до </a:t>
            </a:r>
            <a:r>
              <a:rPr lang="ru-RU" sz="2000" b="1" dirty="0"/>
              <a:t>7,36%</a:t>
            </a:r>
            <a:r>
              <a:rPr lang="ru-RU" sz="2000" dirty="0"/>
              <a:t>) вы­падающие доходы от ввозных таможенных пошлин в 2012 г. по сравнению планировавшимися поступ­лениями в течение всего 2012 г. по ставке </a:t>
            </a:r>
            <a:r>
              <a:rPr lang="ru-RU" sz="2000" b="1" dirty="0"/>
              <a:t>9,5% </a:t>
            </a:r>
            <a:r>
              <a:rPr lang="ru-RU" sz="2000" dirty="0"/>
              <a:t>(т.е. </a:t>
            </a:r>
            <a:r>
              <a:rPr lang="ru-RU" sz="2000" b="1" dirty="0"/>
              <a:t>выпадающие </a:t>
            </a:r>
            <a:r>
              <a:rPr lang="ru-RU" sz="2000" b="1" dirty="0" smtClean="0"/>
              <a:t>доходы </a:t>
            </a:r>
            <a:r>
              <a:rPr lang="ru-RU" sz="2000" dirty="0" smtClean="0"/>
              <a:t>от </a:t>
            </a:r>
            <a:r>
              <a:rPr lang="ru-RU" sz="2000" dirty="0"/>
              <a:t>снижения прогнозных ста­вок </a:t>
            </a:r>
            <a:r>
              <a:rPr lang="ru-RU" sz="2000" b="1" dirty="0"/>
              <a:t>ввозных </a:t>
            </a:r>
            <a:r>
              <a:rPr lang="ru-RU" sz="2000" dirty="0"/>
              <a:t>таможенных пошлин до уровня обя­зательств ВТО за 2012 г.) </a:t>
            </a:r>
            <a:r>
              <a:rPr lang="ru-RU" sz="2000" dirty="0" smtClean="0"/>
              <a:t>составили </a:t>
            </a:r>
            <a:r>
              <a:rPr lang="ru-RU" sz="2800" dirty="0" smtClean="0"/>
              <a:t> </a:t>
            </a:r>
            <a:r>
              <a:rPr lang="ru-RU" sz="2800" b="1" dirty="0">
                <a:solidFill>
                  <a:srgbClr val="FF0000"/>
                </a:solidFill>
              </a:rPr>
              <a:t>48,3 млрд руб</a:t>
            </a:r>
            <a:r>
              <a:rPr lang="ru-RU" sz="2800" b="1" dirty="0" smtClean="0">
                <a:solidFill>
                  <a:srgbClr val="FF0000"/>
                </a:solidFill>
              </a:rPr>
              <a:t>.</a:t>
            </a:r>
            <a:r>
              <a:rPr lang="ru-RU" sz="2000" dirty="0"/>
              <a:t> </a:t>
            </a:r>
          </a:p>
          <a:p>
            <a:pPr eaLnBrk="1" hangingPunct="1">
              <a:defRPr/>
            </a:pPr>
            <a:r>
              <a:rPr lang="ru-RU" sz="2000" dirty="0"/>
              <a:t>Впоследствии </a:t>
            </a:r>
            <a:r>
              <a:rPr lang="ru-RU" sz="2400" b="1" dirty="0"/>
              <a:t>выпадающие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/>
              <a:t>доходы </a:t>
            </a:r>
            <a:r>
              <a:rPr lang="ru-RU" sz="2000" dirty="0"/>
              <a:t>бюд­жета от снижения ввозных пошлин до уровня ВТО от планировавшихся составят в </a:t>
            </a:r>
            <a:r>
              <a:rPr lang="ru-RU" sz="2800" b="1" dirty="0"/>
              <a:t>2013 г. </a:t>
            </a:r>
            <a:r>
              <a:rPr lang="ru-RU" sz="2800" b="1" dirty="0">
                <a:solidFill>
                  <a:srgbClr val="FF0000"/>
                </a:solidFill>
              </a:rPr>
              <a:t>187,7 млрд руб</a:t>
            </a:r>
            <a:r>
              <a:rPr lang="ru-RU" sz="2800" b="1" dirty="0"/>
              <a:t>., в 2014 г. - </a:t>
            </a:r>
            <a:r>
              <a:rPr lang="ru-RU" sz="2800" b="1" dirty="0">
                <a:solidFill>
                  <a:srgbClr val="FF0000"/>
                </a:solidFill>
              </a:rPr>
              <a:t>256,8 млрд руб.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ru-RU" sz="20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59B1E3-A58B-4D64-BA1D-1F510DEC90FD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173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Параметры таможенно-тарифного регулирования РФ в 2013-2015 гг.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6513" y="1412875"/>
            <a:ext cx="9180513" cy="544512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/>
              <a:t>В сентябре 2013 г. (через 12 месяцев после официального присоединения к ВТО) предус­матривается следующий этап корректировки ставок </a:t>
            </a:r>
            <a:r>
              <a:rPr lang="ru-RU" sz="2000" b="1" dirty="0" smtClean="0"/>
              <a:t>ввозных таможенных пошлин</a:t>
            </a:r>
            <a:r>
              <a:rPr lang="ru-RU" sz="2000" dirty="0" smtClean="0"/>
              <a:t> в рамках обязательств перед ВТО.  </a:t>
            </a:r>
          </a:p>
          <a:p>
            <a:pPr eaLnBrk="1" hangingPunct="1">
              <a:defRPr/>
            </a:pPr>
            <a:r>
              <a:rPr lang="ru-RU" sz="2000" dirty="0" smtClean="0"/>
              <a:t>По сравнению с начальным уровнем к 2015 г. </a:t>
            </a:r>
            <a:r>
              <a:rPr lang="ru-RU" sz="2000" i="1" u="sng" dirty="0" smtClean="0"/>
              <a:t>будут снижены ставки пошлины до </a:t>
            </a:r>
            <a:r>
              <a:rPr lang="ru-RU" sz="2000" b="1" i="1" u="sng" dirty="0" smtClean="0">
                <a:solidFill>
                  <a:srgbClr val="FF0000"/>
                </a:solidFill>
              </a:rPr>
              <a:t>6,5%-3% </a:t>
            </a:r>
            <a:r>
              <a:rPr lang="ru-RU" sz="2000" i="1" u="sng" dirty="0" smtClean="0"/>
              <a:t>на шерсть, рыбу, спирт, полиамиды, с 20% до 15% -на шины, покрышки, шинные протекторы, с 20% до </a:t>
            </a:r>
            <a:r>
              <a:rPr lang="ru-RU" sz="2000" i="1" u="sng" dirty="0" smtClean="0">
                <a:solidFill>
                  <a:srgbClr val="FF0000"/>
                </a:solidFill>
              </a:rPr>
              <a:t>10%</a:t>
            </a:r>
            <a:r>
              <a:rPr lang="ru-RU" sz="2000" i="1" u="sng" dirty="0" smtClean="0"/>
              <a:t> - на предметы одежды из натурального меха, электронные игры, с 20% до </a:t>
            </a:r>
            <a:r>
              <a:rPr lang="ru-RU" sz="2000" i="1" u="sng" dirty="0" smtClean="0">
                <a:solidFill>
                  <a:srgbClr val="FF0000"/>
                </a:solidFill>
              </a:rPr>
              <a:t>7-12%</a:t>
            </a:r>
            <a:r>
              <a:rPr lang="ru-RU" sz="2000" i="1" u="sng" dirty="0" smtClean="0"/>
              <a:t> - на часы наручные, с 10% до </a:t>
            </a:r>
            <a:r>
              <a:rPr lang="ru-RU" sz="2000" i="1" u="sng" dirty="0" smtClean="0">
                <a:solidFill>
                  <a:srgbClr val="FF0000"/>
                </a:solidFill>
              </a:rPr>
              <a:t>0% </a:t>
            </a:r>
            <a:r>
              <a:rPr lang="ru-RU" sz="2000" i="1" u="sng" dirty="0" smtClean="0"/>
              <a:t>- на некоторые приборы. </a:t>
            </a:r>
          </a:p>
          <a:p>
            <a:pPr eaLnBrk="1" hangingPunct="1">
              <a:defRPr/>
            </a:pPr>
            <a:r>
              <a:rPr lang="ru-RU" sz="2000" dirty="0" smtClean="0"/>
              <a:t>К 2015 г. будут </a:t>
            </a:r>
            <a:r>
              <a:rPr lang="ru-RU" sz="2000" b="1" dirty="0" smtClean="0"/>
              <a:t>существенно снижены </a:t>
            </a:r>
            <a:r>
              <a:rPr lang="ru-RU" sz="2000" dirty="0" smtClean="0"/>
              <a:t>(в </a:t>
            </a:r>
            <a:r>
              <a:rPr lang="ru-RU" sz="2000" b="1" dirty="0" smtClean="0">
                <a:solidFill>
                  <a:srgbClr val="FF0000"/>
                </a:solidFill>
              </a:rPr>
              <a:t>3</a:t>
            </a:r>
            <a:r>
              <a:rPr lang="ru-RU" sz="2000" dirty="0" smtClean="0"/>
              <a:t> ра­за) экспортные пошлины на отходы и лом из не­легированного никеля и никелевых сплавов, на отходы и лом циркония, на семена рапса. </a:t>
            </a:r>
          </a:p>
          <a:p>
            <a:pPr eaLnBrk="1" hangingPunct="1">
              <a:defRPr/>
            </a:pPr>
            <a:r>
              <a:rPr lang="ru-RU" sz="2000" dirty="0" smtClean="0"/>
              <a:t>В отношении экспортных позиций со срока­ми 3 и более лет в 2015 г. будут снижены вывозные пошлины на шкуры крупного рогатого скота и овец, на отходы и лом литей­ного чугуна, отходы и лом из коррозионно-стой­кой и прочей стали, на отходы и лом медные. </a:t>
            </a:r>
          </a:p>
          <a:p>
            <a:pPr eaLnBrk="1" hangingPunct="1">
              <a:defRPr/>
            </a:pPr>
            <a:endParaRPr lang="ru-RU" sz="2000" dirty="0" smtClean="0"/>
          </a:p>
          <a:p>
            <a:pPr eaLnBrk="1" hangingPunct="1">
              <a:defRPr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7635D-983D-4F9A-BB28-00CEB395D5B9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97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marL="514350" indent="-514350" eaLnBrk="1" hangingPunct="1"/>
            <a:r>
              <a:rPr lang="ru-RU" altLang="ru-RU" sz="3200" b="1" u="sng" dirty="0" smtClean="0"/>
              <a:t>ВТО и сельское хозяйство России</a:t>
            </a:r>
          </a:p>
        </p:txBody>
      </p:sp>
      <p:sp>
        <p:nvSpPr>
          <p:cNvPr id="24579" name="Содержимое 4"/>
          <p:cNvSpPr>
            <a:spLocks noGrp="1"/>
          </p:cNvSpPr>
          <p:nvPr>
            <p:ph idx="1"/>
          </p:nvPr>
        </p:nvSpPr>
        <p:spPr>
          <a:xfrm>
            <a:off x="0" y="1196753"/>
            <a:ext cx="9144000" cy="5661248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ru-RU" altLang="ru-RU" sz="2400" dirty="0" smtClean="0"/>
              <a:t>Обычно новый участник ВТО фиксирует (связывает) существующий на момент вступления объем господдержки, </a:t>
            </a:r>
            <a:r>
              <a:rPr lang="ru-RU" altLang="ru-RU" sz="2400" b="1" dirty="0" smtClean="0"/>
              <a:t>сохраняет</a:t>
            </a:r>
            <a:r>
              <a:rPr lang="ru-RU" altLang="ru-RU" sz="2400" dirty="0" smtClean="0"/>
              <a:t> ее на этом уровне </a:t>
            </a:r>
            <a:r>
              <a:rPr lang="ru-RU" altLang="ru-RU" sz="2400" b="1" dirty="0" smtClean="0"/>
              <a:t>три года</a:t>
            </a:r>
            <a:r>
              <a:rPr lang="ru-RU" altLang="ru-RU" sz="2400" dirty="0" smtClean="0"/>
              <a:t>, а затем в течение небольшого времени сокращает. </a:t>
            </a:r>
            <a:r>
              <a:rPr lang="ru-RU" altLang="ru-RU" sz="2400" b="1" dirty="0" smtClean="0"/>
              <a:t>Россия</a:t>
            </a:r>
            <a:r>
              <a:rPr lang="ru-RU" altLang="ru-RU" sz="2400" dirty="0" smtClean="0"/>
              <a:t> же сможет сначала </a:t>
            </a:r>
            <a:r>
              <a:rPr lang="ru-RU" altLang="ru-RU" sz="2400" u="sng" dirty="0" smtClean="0"/>
              <a:t>увеличить </a:t>
            </a:r>
            <a:r>
              <a:rPr lang="ru-RU" altLang="ru-RU" sz="2400" dirty="0" smtClean="0"/>
              <a:t>поддержку сельского хозяйства </a:t>
            </a:r>
            <a:r>
              <a:rPr lang="ru-RU" altLang="ru-RU" sz="2400" b="1" dirty="0" smtClean="0"/>
              <a:t>до 9 млрд.  долл./год </a:t>
            </a:r>
            <a:r>
              <a:rPr lang="ru-RU" altLang="ru-RU" sz="2400" dirty="0" smtClean="0"/>
              <a:t>и потом постепенно - к </a:t>
            </a:r>
            <a:r>
              <a:rPr lang="ru-RU" altLang="ru-RU" sz="2400" b="1" dirty="0" smtClean="0"/>
              <a:t>2018</a:t>
            </a:r>
            <a:r>
              <a:rPr lang="ru-RU" altLang="ru-RU" sz="2400" dirty="0" smtClean="0"/>
              <a:t> году - </a:t>
            </a:r>
            <a:r>
              <a:rPr lang="ru-RU" altLang="ru-RU" sz="2400" u="sng" dirty="0" smtClean="0"/>
              <a:t>снизить</a:t>
            </a:r>
            <a:r>
              <a:rPr lang="ru-RU" altLang="ru-RU" sz="2400" dirty="0" smtClean="0"/>
              <a:t> ее до нынешнего уровня (</a:t>
            </a:r>
            <a:r>
              <a:rPr lang="ru-RU" altLang="ru-RU" sz="2400" b="1" dirty="0" smtClean="0"/>
              <a:t>4,4 млрд. долл./год</a:t>
            </a:r>
            <a:r>
              <a:rPr lang="ru-RU" altLang="ru-RU" sz="2400" dirty="0" smtClean="0"/>
              <a:t>).</a:t>
            </a:r>
          </a:p>
          <a:p>
            <a:pPr eaLnBrk="1" hangingPunct="1"/>
            <a:r>
              <a:rPr lang="ru-RU" altLang="ru-RU" sz="2400" dirty="0" smtClean="0"/>
              <a:t>Россия согласилась </a:t>
            </a:r>
            <a:r>
              <a:rPr lang="ru-RU" altLang="ru-RU" sz="2400" u="sng" dirty="0" smtClean="0"/>
              <a:t>снизить</a:t>
            </a:r>
            <a:r>
              <a:rPr lang="ru-RU" altLang="ru-RU" sz="2400" dirty="0" smtClean="0"/>
              <a:t> средневзвешенную </a:t>
            </a:r>
            <a:r>
              <a:rPr lang="ru-RU" altLang="ru-RU" sz="2400" u="sng" dirty="0" smtClean="0"/>
              <a:t>ставку импортных пошлин</a:t>
            </a:r>
            <a:r>
              <a:rPr lang="ru-RU" altLang="ru-RU" sz="2400" dirty="0" smtClean="0"/>
              <a:t> на сельхозпродукцию с </a:t>
            </a:r>
            <a:r>
              <a:rPr lang="ru-RU" altLang="ru-RU" sz="2400" b="1" dirty="0" smtClean="0"/>
              <a:t>15,1% </a:t>
            </a:r>
            <a:r>
              <a:rPr lang="ru-RU" altLang="ru-RU" sz="2400" dirty="0" smtClean="0"/>
              <a:t>до </a:t>
            </a:r>
            <a:r>
              <a:rPr lang="ru-RU" altLang="ru-RU" sz="2400" b="1" dirty="0" smtClean="0"/>
              <a:t>11,2 %</a:t>
            </a:r>
            <a:r>
              <a:rPr lang="ru-RU" altLang="ru-RU" sz="2400" dirty="0" smtClean="0"/>
              <a:t>. </a:t>
            </a:r>
            <a:r>
              <a:rPr lang="ru-RU" altLang="ru-RU" sz="2400" b="1" i="1" dirty="0" smtClean="0"/>
              <a:t>Сохранится тарифное квотирование импорта </a:t>
            </a:r>
            <a:r>
              <a:rPr lang="ru-RU" altLang="ru-RU" sz="2400" dirty="0" smtClean="0"/>
              <a:t>говядины, свинины и мяса птицы. Срок его окончания определен только для свинины - 31 декабря 2019 года. По данным Минэкономразвития (МЭР), </a:t>
            </a:r>
            <a:r>
              <a:rPr lang="ru-RU" altLang="ru-RU" sz="2400" u="sng" dirty="0" smtClean="0"/>
              <a:t>условия доступа </a:t>
            </a:r>
            <a:r>
              <a:rPr lang="ru-RU" altLang="ru-RU" sz="2400" dirty="0" smtClean="0"/>
              <a:t>на рынок </a:t>
            </a:r>
            <a:r>
              <a:rPr lang="ru-RU" altLang="ru-RU" sz="2400" b="1" dirty="0" smtClean="0"/>
              <a:t>говядины</a:t>
            </a:r>
            <a:r>
              <a:rPr lang="ru-RU" altLang="ru-RU" sz="2400" dirty="0" smtClean="0"/>
              <a:t> останутся теми же, что сейчас, </a:t>
            </a:r>
            <a:r>
              <a:rPr lang="ru-RU" altLang="ru-RU" sz="2400" b="1" dirty="0" smtClean="0"/>
              <a:t>мяса птицы </a:t>
            </a:r>
            <a:r>
              <a:rPr lang="ru-RU" altLang="ru-RU" sz="2400" dirty="0" smtClean="0"/>
              <a:t>и </a:t>
            </a:r>
            <a:r>
              <a:rPr lang="ru-RU" altLang="ru-RU" sz="2400" b="1" dirty="0" smtClean="0"/>
              <a:t>свинины</a:t>
            </a:r>
            <a:r>
              <a:rPr lang="ru-RU" altLang="ru-RU" sz="2400" dirty="0" smtClean="0"/>
              <a:t> – ужесточатся.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719E7-3926-419B-90C2-6982272C54C9}" type="slidenum">
              <a:rPr lang="ru-RU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59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192838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Внутриквотная</a:t>
            </a:r>
            <a:r>
              <a:rPr lang="ru-RU" dirty="0" smtClean="0"/>
              <a:t> пошлина на высококачественную (не менее 8 </a:t>
            </a:r>
            <a:r>
              <a:rPr lang="ru-RU" dirty="0" err="1" smtClean="0"/>
              <a:t>тыс</a:t>
            </a:r>
            <a:r>
              <a:rPr lang="ru-RU" dirty="0" smtClean="0"/>
              <a:t> долл./т) </a:t>
            </a:r>
            <a:r>
              <a:rPr lang="ru-RU" b="1" dirty="0" smtClean="0"/>
              <a:t>говядину </a:t>
            </a:r>
            <a:r>
              <a:rPr lang="ru-RU" dirty="0" smtClean="0"/>
              <a:t>составит 15%, </a:t>
            </a:r>
            <a:r>
              <a:rPr lang="ru-RU" dirty="0" err="1" smtClean="0"/>
              <a:t>внеквотная</a:t>
            </a:r>
            <a:r>
              <a:rPr lang="ru-RU" dirty="0" smtClean="0"/>
              <a:t> -55%, тариф на </a:t>
            </a:r>
            <a:r>
              <a:rPr lang="ru-RU" b="1" dirty="0" smtClean="0"/>
              <a:t>свинину</a:t>
            </a:r>
            <a:r>
              <a:rPr lang="ru-RU" dirty="0" smtClean="0"/>
              <a:t> обнулят (вне квоты будет 65%),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на </a:t>
            </a:r>
            <a:r>
              <a:rPr lang="ru-RU" b="1" dirty="0" smtClean="0"/>
              <a:t>мясо птицы </a:t>
            </a:r>
            <a:r>
              <a:rPr lang="ru-RU" dirty="0" smtClean="0"/>
              <a:t>он будет 25% (сверх квоты - 65%).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На 5% от существующего уровня снизится пошлина на </a:t>
            </a:r>
            <a:r>
              <a:rPr lang="ru-RU" b="1" dirty="0" smtClean="0"/>
              <a:t>молочные продукты</a:t>
            </a:r>
            <a:r>
              <a:rPr lang="ru-RU" dirty="0" smtClean="0"/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случае отмены квот Россия должна будет установить единую ввозную пошлину </a:t>
            </a:r>
            <a:r>
              <a:rPr lang="ru-RU" b="1" dirty="0" smtClean="0"/>
              <a:t>на мясо крупного рогатого скота </a:t>
            </a:r>
            <a:r>
              <a:rPr lang="ru-RU" dirty="0" smtClean="0"/>
              <a:t>(КРС)не выше 27,5%,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на </a:t>
            </a:r>
            <a:r>
              <a:rPr lang="ru-RU" b="1" dirty="0" smtClean="0"/>
              <a:t>мясо птицы </a:t>
            </a:r>
            <a:r>
              <a:rPr lang="ru-RU" dirty="0" smtClean="0"/>
              <a:t>- максимум в 37,5%,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свинину</a:t>
            </a:r>
            <a:r>
              <a:rPr lang="ru-RU" dirty="0" smtClean="0"/>
              <a:t> - не более 25%.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При этом стране </a:t>
            </a:r>
            <a:r>
              <a:rPr lang="ru-RU" b="1" dirty="0" smtClean="0">
                <a:solidFill>
                  <a:srgbClr val="FF0000"/>
                </a:solidFill>
              </a:rPr>
              <a:t>не гарантирован </a:t>
            </a:r>
            <a:r>
              <a:rPr lang="ru-RU" dirty="0" smtClean="0"/>
              <a:t>выход на европейский рынок отечественной мясной продукции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59EABE-77DE-4738-BD81-2A9C2096A590}" type="slidenum">
              <a:rPr lang="ru-RU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48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80087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292080"/>
                <a:gridCol w="1920214"/>
                <a:gridCol w="1931706"/>
              </a:tblGrid>
              <a:tr h="645709">
                <a:tc gridSpan="3">
                  <a:txBody>
                    <a:bodyPr/>
                    <a:lstStyle/>
                    <a:p>
                      <a:r>
                        <a:rPr lang="ru-RU" sz="1800" kern="1200" dirty="0" smtClean="0"/>
                        <a:t>СТАВКИ СНИЗЯТСЯ (%*)</a:t>
                      </a:r>
                    </a:p>
                    <a:p>
                      <a:r>
                        <a:rPr lang="ru-RU" sz="1800" kern="1200" dirty="0" smtClean="0"/>
                        <a:t>Свиноводам будет трудно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7761">
                <a:tc>
                  <a:txBody>
                    <a:bodyPr/>
                    <a:lstStyle/>
                    <a:p>
                      <a:pPr marL="6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ПРОДУКЦИЯ</a:t>
                      </a:r>
                      <a:endParaRPr lang="ru-RU" sz="2000" b="1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до ВТО</a:t>
                      </a:r>
                      <a:endParaRPr lang="ru-RU" sz="2000" b="1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в ВТО</a:t>
                      </a:r>
                      <a:endParaRPr lang="ru-RU" sz="2000" b="1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587761"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Зерно</a:t>
                      </a:r>
                      <a:endParaRPr lang="ru-RU" sz="2000" b="1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6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15,1</a:t>
                      </a:r>
                      <a:endParaRPr lang="ru-RU" sz="2000" b="1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10</a:t>
                      </a:r>
                      <a:endParaRPr lang="ru-RU" sz="2000" b="1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587761">
                <a:tc>
                  <a:txBody>
                    <a:bodyPr/>
                    <a:lstStyle/>
                    <a:p>
                      <a:pPr marL="6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Молочная продукция</a:t>
                      </a:r>
                      <a:endParaRPr lang="ru-RU" sz="2000" b="1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6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19,8</a:t>
                      </a:r>
                      <a:endParaRPr lang="ru-RU" sz="2000" b="1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14,9</a:t>
                      </a:r>
                      <a:endParaRPr lang="ru-RU" sz="2000" b="1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587761">
                <a:tc>
                  <a:txBody>
                    <a:bodyPr/>
                    <a:lstStyle/>
                    <a:p>
                      <a:pPr marL="6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/>
                        <a:t>Растительные масла и животные жиры</a:t>
                      </a:r>
                      <a:endParaRPr lang="ru-RU" sz="2000" b="1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9</a:t>
                      </a:r>
                      <a:endParaRPr lang="ru-RU" sz="2000" b="1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7,1</a:t>
                      </a:r>
                      <a:endParaRPr lang="ru-RU" sz="2000" b="1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587761">
                <a:tc>
                  <a:txBody>
                    <a:bodyPr/>
                    <a:lstStyle/>
                    <a:p>
                      <a:pPr marL="6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Сахар, $/т</a:t>
                      </a:r>
                      <a:endParaRPr lang="ru-RU" sz="2000" b="1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243</a:t>
                      </a:r>
                      <a:endParaRPr lang="ru-RU" sz="2000" b="1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223</a:t>
                      </a:r>
                      <a:endParaRPr lang="ru-RU" sz="2000" b="1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587761">
                <a:tc>
                  <a:txBody>
                    <a:bodyPr/>
                    <a:lstStyle/>
                    <a:p>
                      <a:pPr marL="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Говядина **</a:t>
                      </a:r>
                      <a:endParaRPr lang="ru-RU" sz="2000" b="1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15(50)</a:t>
                      </a:r>
                      <a:endParaRPr lang="ru-RU" sz="2000" b="1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6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15 (</a:t>
                      </a:r>
                      <a:r>
                        <a:rPr lang="ru-RU" sz="2000" b="1" dirty="0"/>
                        <a:t>55-27.5)</a:t>
                      </a:r>
                      <a:endParaRPr lang="ru-RU" sz="2000" b="1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587761">
                <a:tc>
                  <a:txBody>
                    <a:bodyPr/>
                    <a:lstStyle/>
                    <a:p>
                      <a:pPr marL="44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Свинина**</a:t>
                      </a:r>
                      <a:endParaRPr lang="ru-RU" sz="2000" b="1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6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15(75)</a:t>
                      </a:r>
                      <a:endParaRPr lang="ru-RU" sz="2000" b="1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ru-RU" sz="2000" b="1" dirty="0" smtClean="0"/>
                        <a:t> (</a:t>
                      </a:r>
                      <a:r>
                        <a:rPr lang="ru-RU" sz="2000" b="1" dirty="0"/>
                        <a:t>65-25)</a:t>
                      </a:r>
                      <a:endParaRPr lang="ru-RU" sz="2000" b="1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587761">
                <a:tc>
                  <a:txBody>
                    <a:bodyPr/>
                    <a:lstStyle/>
                    <a:p>
                      <a:pPr marL="76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Мясо птицы**</a:t>
                      </a:r>
                      <a:endParaRPr lang="ru-RU" sz="2000" b="1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25 (95)</a:t>
                      </a:r>
                      <a:endParaRPr lang="ru-RU" sz="2000" b="1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5" dirty="0"/>
                        <a:t>25 (30-37.5)</a:t>
                      </a:r>
                      <a:endParaRPr lang="ru-RU" sz="2000" b="1" dirty="0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587761">
                <a:tc>
                  <a:txBody>
                    <a:bodyPr/>
                    <a:lstStyle/>
                    <a:p>
                      <a:pPr marL="44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Живые свиньи</a:t>
                      </a:r>
                      <a:endParaRPr lang="ru-RU" sz="2000" b="1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40</a:t>
                      </a:r>
                      <a:endParaRPr lang="ru-RU" sz="2000" b="1"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922442">
                <a:tc gridSpan="3">
                  <a:txBody>
                    <a:bodyPr/>
                    <a:lstStyle/>
                    <a:p>
                      <a:r>
                        <a:rPr lang="ru-RU" sz="1800" b="1" kern="1200" dirty="0" smtClean="0"/>
                        <a:t>* Средние.</a:t>
                      </a:r>
                    </a:p>
                    <a:p>
                      <a:r>
                        <a:rPr lang="ru-RU" sz="1800" b="1" kern="1200" dirty="0" smtClean="0"/>
                        <a:t>**</a:t>
                      </a:r>
                      <a:r>
                        <a:rPr lang="ru-RU" sz="1800" b="1" kern="1200" baseline="0" dirty="0" smtClean="0"/>
                        <a:t> </a:t>
                      </a:r>
                      <a:r>
                        <a:rPr lang="ru-RU" sz="1800" b="1" kern="1200" dirty="0" smtClean="0"/>
                        <a:t>В скобках – </a:t>
                      </a:r>
                      <a:r>
                        <a:rPr lang="ru-RU" sz="1800" b="1" kern="1200" dirty="0" err="1" smtClean="0"/>
                        <a:t>внеквотная</a:t>
                      </a:r>
                      <a:r>
                        <a:rPr lang="ru-RU" sz="1800" b="1" kern="1200" dirty="0" smtClean="0"/>
                        <a:t> пошлина.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8EB403-261A-45FF-BE18-E59C523777B9}" type="slidenum">
              <a:rPr lang="ru-RU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827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33600"/>
          </a:xfrm>
        </p:spPr>
        <p:txBody>
          <a:bodyPr/>
          <a:lstStyle/>
          <a:p>
            <a:r>
              <a:rPr lang="ru-RU" altLang="ru-RU" sz="3600" dirty="0" smtClean="0"/>
              <a:t>Ъ-</a:t>
            </a:r>
            <a:r>
              <a:rPr lang="ru-RU" altLang="ru-RU" sz="3600" dirty="0" err="1" smtClean="0"/>
              <a:t>Инфографика</a:t>
            </a:r>
            <a:r>
              <a:rPr lang="ru-RU" altLang="ru-RU" sz="3600" dirty="0" smtClean="0"/>
              <a:t> - Что нам даст ВТО?</a:t>
            </a:r>
            <a:br>
              <a:rPr lang="ru-RU" altLang="ru-RU" sz="3600" dirty="0" smtClean="0"/>
            </a:br>
            <a:r>
              <a:rPr lang="en-US" altLang="ru-RU" sz="3600" dirty="0" smtClean="0">
                <a:hlinkClick r:id="rId2"/>
              </a:rPr>
              <a:t>http://www.kommersant.ru/doc/1820345</a:t>
            </a:r>
            <a:r>
              <a:rPr lang="ru-RU" altLang="ru-RU" sz="3600" dirty="0" smtClean="0"/>
              <a:t/>
            </a:r>
            <a:br>
              <a:rPr lang="ru-RU" altLang="ru-RU" sz="3600" dirty="0" smtClean="0"/>
            </a:br>
            <a:endParaRPr lang="ru-RU" altLang="ru-RU" sz="3600" dirty="0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88840"/>
          <a:ext cx="822960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2A565-5E46-4F3E-92A2-8904970F94D2}" type="slidenum">
              <a:rPr lang="ru-RU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76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Общие показатели внешнеэкономической деятельности</a:t>
            </a:r>
            <a:br>
              <a:rPr lang="ru-RU" sz="2800" b="1" dirty="0" smtClean="0"/>
            </a:br>
            <a:r>
              <a:rPr lang="ru-RU" sz="2800" i="1" dirty="0" smtClean="0"/>
              <a:t>по данным Банка России и Росстата</a:t>
            </a:r>
            <a:endParaRPr lang="ru-RU" sz="2800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847527"/>
              </p:ext>
            </p:extLst>
          </p:nvPr>
        </p:nvGraphicFramePr>
        <p:xfrm>
          <a:off x="0" y="1052736"/>
          <a:ext cx="9144000" cy="58052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79912"/>
                <a:gridCol w="2088232"/>
                <a:gridCol w="1872208"/>
                <a:gridCol w="1403648"/>
              </a:tblGrid>
              <a:tr h="1016239"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Показатели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effectLst/>
                        </a:rPr>
                        <a:t>I пол. 2012 г.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млрд. долл.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I пол. 2013 г.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млрд. долл.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effectLst/>
                        </a:rPr>
                        <a:t>Соотношение 3:2 (%)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</a:tr>
              <a:tr h="406495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</a:t>
                      </a:r>
                      <a:endParaRPr lang="ru-RU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</a:t>
                      </a:r>
                      <a:endParaRPr lang="ru-RU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</a:t>
                      </a:r>
                      <a:endParaRPr lang="ru-RU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</a:t>
                      </a:r>
                      <a:endParaRPr lang="ru-RU" sz="2000" b="1" i="1" dirty="0"/>
                    </a:p>
                  </a:txBody>
                  <a:tcPr/>
                </a:tc>
              </a:tr>
              <a:tr h="730422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Внешнеторговый оборот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416,3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413,4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99,3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3042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2. Экспорт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263,4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252,5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96,2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3042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3. Импорт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154,2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160,9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104,4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3042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4. Сальдо торгового баланса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108,3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91,6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85,0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3042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5. Внешний долг (общий)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575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704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122,4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3042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6.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Международные резервы, конец полугодия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514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517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100,5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179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Показатели ЭКСПОРТА РФ</a:t>
            </a:r>
            <a:br>
              <a:rPr lang="ru-RU" sz="2400" b="1" dirty="0" smtClean="0"/>
            </a:br>
            <a:r>
              <a:rPr lang="ru-RU" sz="2400" i="1" dirty="0"/>
              <a:t> по данным ФТС России с учетом взаимной торговли с </a:t>
            </a:r>
            <a:r>
              <a:rPr lang="ru-RU" sz="2400" i="1" dirty="0" smtClean="0"/>
              <a:t>Республикой Беларусь </a:t>
            </a:r>
            <a:r>
              <a:rPr lang="ru-RU" sz="2400" i="1" dirty="0"/>
              <a:t>и Республикой Казахстан</a:t>
            </a:r>
            <a:br>
              <a:rPr lang="ru-RU" sz="2400" i="1" dirty="0"/>
            </a:br>
            <a:endParaRPr lang="ru-RU" sz="24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0979839"/>
              </p:ext>
            </p:extLst>
          </p:nvPr>
        </p:nvGraphicFramePr>
        <p:xfrm>
          <a:off x="-1" y="1124744"/>
          <a:ext cx="9144001" cy="6071931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4283969"/>
                <a:gridCol w="1823324"/>
                <a:gridCol w="1993100"/>
                <a:gridCol w="1043608"/>
              </a:tblGrid>
              <a:tr h="4281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Объект экспорта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Фактическое значение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Соотношение 3:2 (%)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</a:tr>
              <a:tr h="6920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 </a:t>
                      </a:r>
                      <a:r>
                        <a:rPr lang="ru-RU" sz="2000" b="1" dirty="0" smtClean="0">
                          <a:effectLst/>
                          <a:latin typeface="+mn-lt"/>
                        </a:rPr>
                        <a:t>полуг.2012/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</a:rPr>
                        <a:t>1 полуг.2011, %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 </a:t>
                      </a:r>
                      <a:r>
                        <a:rPr lang="ru-RU" sz="2000" b="1" dirty="0" smtClean="0">
                          <a:effectLst/>
                          <a:latin typeface="+mn-lt"/>
                        </a:rPr>
                        <a:t>полуг.2013/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</a:rPr>
                        <a:t>1 полуг.2012, %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1" dirty="0">
                          <a:effectLst/>
                          <a:latin typeface="+mn-lt"/>
                        </a:rPr>
                        <a:t>1</a:t>
                      </a:r>
                      <a:endParaRPr lang="ru-RU" sz="2000" b="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+mn-lt"/>
                        </a:rPr>
                        <a:t>2</a:t>
                      </a:r>
                      <a:endParaRPr lang="ru-RU" sz="20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+mn-lt"/>
                        </a:rPr>
                        <a:t>3</a:t>
                      </a:r>
                      <a:endParaRPr lang="ru-RU" sz="20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+mn-lt"/>
                        </a:rPr>
                        <a:t>4</a:t>
                      </a:r>
                      <a:endParaRPr lang="ru-RU" sz="20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</a:tr>
              <a:tr h="749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Топливно-энергетические </a:t>
                      </a:r>
                      <a:r>
                        <a:rPr lang="ru-RU" sz="2000" dirty="0" smtClean="0">
                          <a:effectLst/>
                          <a:latin typeface="+mn-lt"/>
                        </a:rPr>
                        <a:t>товары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</a:rPr>
                        <a:t>107,0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</a:rPr>
                        <a:t>97,6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91,2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</a:tr>
              <a:tr h="456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Металлы и изделия из них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104,8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85,3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81,4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</a:tr>
              <a:tr h="7108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Древесина и целлюлозно-бумажные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изделия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92,2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100,7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109,2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</a:tr>
              <a:tr h="796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Продукция химической промышленности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102,3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98,1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95,3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</a:tr>
              <a:tr h="749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</a:rPr>
                        <a:t>Продовольственные товары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</a:rPr>
                        <a:t>194,9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</a:rPr>
                        <a:t>80,4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41,3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</a:tr>
              <a:tr h="1038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Машины, оборудование и транспортные средства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100,1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109,3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109,2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351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Показатели ИМПОРТА РФ</a:t>
            </a:r>
            <a:br>
              <a:rPr lang="ru-RU" sz="2400" b="1" dirty="0" smtClean="0"/>
            </a:br>
            <a:r>
              <a:rPr lang="ru-RU" sz="2400" i="1" dirty="0"/>
              <a:t> по данным ФТС России с учетом взаимной торговли с </a:t>
            </a:r>
            <a:r>
              <a:rPr lang="ru-RU" sz="2400" i="1" dirty="0" smtClean="0"/>
              <a:t>Республикой Беларусь </a:t>
            </a:r>
            <a:r>
              <a:rPr lang="ru-RU" sz="2400" i="1" dirty="0"/>
              <a:t>и Республикой Казахстан</a:t>
            </a:r>
            <a:br>
              <a:rPr lang="ru-RU" sz="2400" i="1" dirty="0"/>
            </a:br>
            <a:endParaRPr lang="ru-RU" sz="24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783648"/>
              </p:ext>
            </p:extLst>
          </p:nvPr>
        </p:nvGraphicFramePr>
        <p:xfrm>
          <a:off x="-1" y="1124744"/>
          <a:ext cx="9144001" cy="5733257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4283969"/>
                <a:gridCol w="1823324"/>
                <a:gridCol w="1993100"/>
                <a:gridCol w="1043608"/>
              </a:tblGrid>
              <a:tr h="59081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Объект экспорта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Фактическое значение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Соотношение 3:2 (%)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9673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 </a:t>
                      </a:r>
                      <a:r>
                        <a:rPr lang="ru-RU" sz="2000" b="1" dirty="0" smtClean="0">
                          <a:effectLst/>
                          <a:latin typeface="+mn-lt"/>
                        </a:rPr>
                        <a:t>полуг.2012/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</a:rPr>
                        <a:t>1 полуг.2011, %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 </a:t>
                      </a:r>
                      <a:r>
                        <a:rPr lang="ru-RU" sz="2000" b="1" dirty="0" smtClean="0">
                          <a:effectLst/>
                          <a:latin typeface="+mn-lt"/>
                        </a:rPr>
                        <a:t>полуг.2013/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</a:rPr>
                        <a:t>1 полуг.2012, %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+mn-lt"/>
                        </a:rPr>
                        <a:t>1</a:t>
                      </a:r>
                      <a:endParaRPr lang="ru-RU" sz="2000" b="1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+mn-lt"/>
                        </a:rPr>
                        <a:t>2</a:t>
                      </a:r>
                      <a:endParaRPr lang="ru-RU" sz="2000" b="1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+mn-lt"/>
                        </a:rPr>
                        <a:t>3</a:t>
                      </a:r>
                      <a:endParaRPr lang="ru-RU" sz="2000" b="1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+mn-lt"/>
                        </a:rPr>
                        <a:t>4</a:t>
                      </a:r>
                      <a:endParaRPr lang="ru-RU" sz="2000" b="1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09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Продукция химической промышленности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102,6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107,5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104,8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34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</a:rPr>
                        <a:t>Продовольственные товары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87,1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105,2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120,8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451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Машины, оборудование и транспортные средства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113,1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101,0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89,3</a:t>
                      </a:r>
                      <a:endParaRPr lang="ru-RU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42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>
            <a:normAutofit fontScale="90000"/>
          </a:bodyPr>
          <a:lstStyle/>
          <a:p>
            <a:r>
              <a:rPr lang="ru-RU" altLang="ru-RU" sz="2800" dirty="0" smtClean="0"/>
              <a:t>22 августа 2012 г. Россия стала 155 страной-участницей ВТО, </a:t>
            </a:r>
            <a:br>
              <a:rPr lang="ru-RU" altLang="ru-RU" sz="2800" dirty="0" smtClean="0"/>
            </a:br>
            <a:r>
              <a:rPr lang="ru-RU" altLang="ru-RU" sz="2800" dirty="0" smtClean="0"/>
              <a:t>сейчас </a:t>
            </a:r>
            <a:r>
              <a:rPr lang="ru-RU" sz="2800" dirty="0" smtClean="0"/>
              <a:t>159 участников (155</a:t>
            </a:r>
            <a:r>
              <a:rPr lang="ru-RU" sz="2800" dirty="0"/>
              <a:t> </a:t>
            </a:r>
            <a:r>
              <a:rPr lang="ru-RU" sz="2800" dirty="0" err="1" smtClean="0"/>
              <a:t>международнопризнанных</a:t>
            </a:r>
            <a:r>
              <a:rPr lang="ru-RU" sz="2800" dirty="0" smtClean="0"/>
              <a:t> </a:t>
            </a:r>
            <a:r>
              <a:rPr lang="ru-RU" sz="2800" dirty="0"/>
              <a:t>государств, </a:t>
            </a:r>
            <a:r>
              <a:rPr lang="ru-RU" sz="2800" dirty="0" smtClean="0"/>
              <a:t>Тайвань, </a:t>
            </a:r>
            <a:r>
              <a:rPr lang="ru-RU" sz="2800" dirty="0"/>
              <a:t>2 зависимые территории </a:t>
            </a:r>
            <a:r>
              <a:rPr lang="ru-RU" sz="2800" dirty="0" smtClean="0"/>
              <a:t>и</a:t>
            </a:r>
            <a:br>
              <a:rPr lang="ru-RU" sz="2800" dirty="0" smtClean="0"/>
            </a:br>
            <a:r>
              <a:rPr lang="ru-RU" sz="2800" dirty="0"/>
              <a:t> </a:t>
            </a:r>
            <a:r>
              <a:rPr lang="ru-RU" sz="2800" dirty="0" smtClean="0"/>
              <a:t>Европейский союз)</a:t>
            </a:r>
            <a:endParaRPr lang="ru-RU" altLang="ru-RU" sz="2800" dirty="0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altLang="ru-RU" b="1" dirty="0" smtClean="0"/>
              <a:t>Штаб-квартира:</a:t>
            </a:r>
            <a:r>
              <a:rPr lang="ru-RU" altLang="ru-RU" dirty="0" smtClean="0"/>
              <a:t> Женева</a:t>
            </a:r>
          </a:p>
          <a:p>
            <a:pPr eaLnBrk="1" hangingPunct="1">
              <a:buFont typeface="Arial" charset="0"/>
              <a:buNone/>
            </a:pPr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9ABA2D-99FD-472D-B810-7814A89794D3}" type="slidenum">
              <a:rPr lang="ru-RU"/>
              <a:pPr>
                <a:defRPr/>
              </a:pPr>
              <a:t>2</a:t>
            </a:fld>
            <a:endParaRPr lang="ru-RU"/>
          </a:p>
        </p:txBody>
      </p:sp>
      <p:pic>
        <p:nvPicPr>
          <p:cNvPr id="6149" name="Picture 2" descr="Файл:World Trade Organization Members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536825"/>
            <a:ext cx="828040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8961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Структура импорта и экспорта РФ (в %)</a:t>
            </a:r>
            <a:br>
              <a:rPr lang="ru-RU" sz="3200" dirty="0" smtClean="0"/>
            </a:br>
            <a:r>
              <a:rPr lang="ru-RU" sz="3200" i="1" dirty="0" smtClean="0"/>
              <a:t>1 полугодие 2013 г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714559"/>
              </p:ext>
            </p:extLst>
          </p:nvPr>
        </p:nvGraphicFramePr>
        <p:xfrm>
          <a:off x="0" y="1556792"/>
          <a:ext cx="903649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14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b="1" i="1" dirty="0"/>
              <a:t>Экспорт </a:t>
            </a:r>
            <a:r>
              <a:rPr lang="ru-RU" sz="2800" i="1" dirty="0"/>
              <a:t>некоторых товаров (1 </a:t>
            </a:r>
            <a:r>
              <a:rPr lang="ru-RU" sz="2800" i="1" dirty="0" smtClean="0"/>
              <a:t>полугодие 2013  г. в </a:t>
            </a:r>
            <a:r>
              <a:rPr lang="ru-RU" sz="2800" i="1" dirty="0"/>
              <a:t>% к 1 </a:t>
            </a:r>
            <a:r>
              <a:rPr lang="ru-RU" sz="2800" i="1" dirty="0" smtClean="0"/>
              <a:t>полугодию 2012 г.): </a:t>
            </a:r>
            <a:r>
              <a:rPr lang="ru-RU" sz="2800" b="1" i="1" dirty="0"/>
              <a:t>газ природный </a:t>
            </a:r>
            <a:r>
              <a:rPr lang="ru-RU" sz="2800" i="1" dirty="0"/>
              <a:t>- </a:t>
            </a:r>
            <a:r>
              <a:rPr lang="ru-RU" sz="2800" b="1" i="1" dirty="0"/>
              <a:t>100,7; удобрения минеральные калийные - 107,4; злаки - </a:t>
            </a:r>
            <a:r>
              <a:rPr lang="ru-RU" sz="2800" b="1" i="1" dirty="0" smtClean="0"/>
              <a:t>33,0.</a:t>
            </a:r>
            <a:r>
              <a:rPr lang="ru-RU" sz="2800" b="1" i="1" dirty="0"/>
              <a:t/>
            </a:r>
            <a:br>
              <a:rPr lang="ru-RU" sz="2800" b="1" i="1" dirty="0"/>
            </a:b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501317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Изменение </a:t>
            </a:r>
            <a:r>
              <a:rPr lang="ru-RU" b="1" dirty="0" smtClean="0"/>
              <a:t>СТРУКТУРЫ</a:t>
            </a:r>
            <a:r>
              <a:rPr lang="ru-RU" dirty="0" smtClean="0"/>
              <a:t> </a:t>
            </a:r>
            <a:r>
              <a:rPr lang="ru-RU" u="sng" dirty="0" smtClean="0"/>
              <a:t>экспорта</a:t>
            </a:r>
            <a:r>
              <a:rPr lang="ru-RU" dirty="0" smtClean="0"/>
              <a:t> РФ (</a:t>
            </a:r>
            <a:r>
              <a:rPr lang="ru-RU" dirty="0"/>
              <a:t>1 </a:t>
            </a:r>
            <a:r>
              <a:rPr lang="ru-RU" dirty="0" smtClean="0"/>
              <a:t>полугодие 2013  </a:t>
            </a:r>
            <a:r>
              <a:rPr lang="ru-RU" dirty="0"/>
              <a:t>г. в % к 1 </a:t>
            </a:r>
            <a:r>
              <a:rPr lang="ru-RU" dirty="0" smtClean="0"/>
              <a:t>полугодию 2012 </a:t>
            </a:r>
            <a:r>
              <a:rPr lang="ru-RU" dirty="0"/>
              <a:t>г.): </a:t>
            </a:r>
            <a:endParaRPr lang="ru-RU" dirty="0" smtClean="0"/>
          </a:p>
          <a:p>
            <a:r>
              <a:rPr lang="ru-RU" b="1" dirty="0" smtClean="0"/>
              <a:t>Топливно-энергетические товары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/>
              <a:t>- 100.4; </a:t>
            </a:r>
          </a:p>
          <a:p>
            <a:r>
              <a:rPr lang="ru-RU" b="1" dirty="0" smtClean="0"/>
              <a:t>Металлы </a:t>
            </a:r>
            <a:r>
              <a:rPr lang="ru-RU" b="1" dirty="0"/>
              <a:t>и изделия из </a:t>
            </a:r>
            <a:r>
              <a:rPr lang="ru-RU" b="1" dirty="0" smtClean="0"/>
              <a:t>них - 88,0;</a:t>
            </a:r>
            <a:endParaRPr lang="ru-RU" b="1" dirty="0"/>
          </a:p>
          <a:p>
            <a:pPr fontAlgn="t"/>
            <a:r>
              <a:rPr lang="ru-RU" b="1" dirty="0" smtClean="0"/>
              <a:t>Древесина </a:t>
            </a:r>
            <a:r>
              <a:rPr lang="ru-RU" b="1" dirty="0"/>
              <a:t>и целлюлозно-бумажные </a:t>
            </a:r>
            <a:r>
              <a:rPr lang="ru-RU" b="1" dirty="0" smtClean="0"/>
              <a:t>изделия </a:t>
            </a:r>
            <a:r>
              <a:rPr lang="ru-RU" b="1" dirty="0"/>
              <a:t>- </a:t>
            </a:r>
            <a:r>
              <a:rPr lang="ru-RU" b="1" dirty="0" smtClean="0"/>
              <a:t>100,0;</a:t>
            </a:r>
          </a:p>
          <a:p>
            <a:pPr fontAlgn="t"/>
            <a:r>
              <a:rPr lang="ru-RU" b="1" dirty="0" smtClean="0"/>
              <a:t>Продукция </a:t>
            </a:r>
            <a:r>
              <a:rPr lang="ru-RU" b="1" dirty="0"/>
              <a:t>химической </a:t>
            </a:r>
            <a:r>
              <a:rPr lang="ru-RU" b="1" dirty="0" smtClean="0"/>
              <a:t>промышленности - 101,7;</a:t>
            </a:r>
            <a:endParaRPr lang="ru-RU" b="1" dirty="0"/>
          </a:p>
          <a:p>
            <a:pPr fontAlgn="t"/>
            <a:r>
              <a:rPr lang="ru-RU" b="1" dirty="0"/>
              <a:t>Продовольственные </a:t>
            </a:r>
            <a:r>
              <a:rPr lang="ru-RU" b="1" dirty="0" smtClean="0"/>
              <a:t>товары  - 82,8;</a:t>
            </a:r>
            <a:endParaRPr lang="ru-RU" b="1" dirty="0"/>
          </a:p>
          <a:p>
            <a:pPr fontAlgn="t"/>
            <a:r>
              <a:rPr lang="ru-RU" b="1" dirty="0" smtClean="0"/>
              <a:t>Машины</a:t>
            </a:r>
            <a:r>
              <a:rPr lang="ru-RU" b="1" dirty="0"/>
              <a:t>, оборудование и транспортные </a:t>
            </a:r>
            <a:r>
              <a:rPr lang="ru-RU" b="1" dirty="0" smtClean="0"/>
              <a:t>средства</a:t>
            </a:r>
            <a:r>
              <a:rPr lang="ru-RU" b="1" dirty="0"/>
              <a:t> </a:t>
            </a:r>
            <a:r>
              <a:rPr lang="ru-RU" b="1" dirty="0" smtClean="0"/>
              <a:t>-110,9.</a:t>
            </a:r>
            <a:endParaRPr lang="ru-RU" b="1" dirty="0">
              <a:ea typeface="Calibri"/>
              <a:cs typeface="Times New Roman"/>
            </a:endParaRPr>
          </a:p>
          <a:p>
            <a:pPr fontAlgn="t"/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0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4502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600" b="1" i="1" dirty="0" smtClean="0"/>
              <a:t>Импорт</a:t>
            </a:r>
            <a:r>
              <a:rPr lang="ru-RU" sz="2600" i="1" dirty="0" smtClean="0"/>
              <a:t> </a:t>
            </a:r>
            <a:r>
              <a:rPr lang="ru-RU" sz="2600" i="1" dirty="0"/>
              <a:t>некоторых </a:t>
            </a:r>
            <a:r>
              <a:rPr lang="ru-RU" sz="2600" i="1" dirty="0" smtClean="0"/>
              <a:t>продовольственных товаров </a:t>
            </a:r>
            <a:r>
              <a:rPr lang="ru-RU" sz="2600" i="1" dirty="0"/>
              <a:t>(1 </a:t>
            </a:r>
            <a:r>
              <a:rPr lang="ru-RU" sz="2600" i="1" dirty="0" smtClean="0"/>
              <a:t>полугодие 2013  г. в </a:t>
            </a:r>
            <a:r>
              <a:rPr lang="ru-RU" sz="2600" i="1" dirty="0"/>
              <a:t>% к 1 </a:t>
            </a:r>
            <a:r>
              <a:rPr lang="ru-RU" sz="2600" i="1" dirty="0" smtClean="0"/>
              <a:t>полугодию 2012 </a:t>
            </a:r>
            <a:r>
              <a:rPr lang="ru-RU" sz="2600" i="1" dirty="0"/>
              <a:t>г</a:t>
            </a:r>
            <a:r>
              <a:rPr lang="ru-RU" sz="2600" i="1" dirty="0" smtClean="0"/>
              <a:t>.):</a:t>
            </a:r>
            <a:r>
              <a:rPr lang="ru-RU" sz="2600" i="1" dirty="0"/>
              <a:t/>
            </a:r>
            <a:br>
              <a:rPr lang="ru-RU" sz="2600" i="1" dirty="0"/>
            </a:br>
            <a:r>
              <a:rPr lang="ru-RU" sz="2600" b="1" i="1" dirty="0"/>
              <a:t>молоко </a:t>
            </a:r>
            <a:r>
              <a:rPr lang="ru-RU" sz="2600" b="1" i="1" dirty="0" smtClean="0"/>
              <a:t>сухое - 147,7; масло сливочное - 112,5; </a:t>
            </a:r>
            <a:r>
              <a:rPr lang="ru-RU" sz="2600" b="1" i="1" dirty="0"/>
              <a:t>сыры и </a:t>
            </a:r>
            <a:r>
              <a:rPr lang="ru-RU" sz="2600" b="1" i="1" dirty="0" smtClean="0"/>
              <a:t>творог - 110,0; капуста - 117,4; </a:t>
            </a:r>
            <a:r>
              <a:rPr lang="ru-RU" sz="2600" b="1" i="1" dirty="0"/>
              <a:t>виноград </a:t>
            </a:r>
            <a:r>
              <a:rPr lang="ru-RU" sz="2600" b="1" i="1" dirty="0" smtClean="0"/>
              <a:t>- 117,9; </a:t>
            </a:r>
            <a:r>
              <a:rPr lang="ru-RU" sz="2600" b="1" i="1" dirty="0"/>
              <a:t>яблоки </a:t>
            </a:r>
            <a:r>
              <a:rPr lang="ru-RU" sz="2600" b="1" i="1" dirty="0" smtClean="0"/>
              <a:t>-114,5; кукуруза - 166,1; масло подсолнечное</a:t>
            </a:r>
            <a:r>
              <a:rPr lang="ru-RU" sz="2600" b="1" i="1" dirty="0"/>
              <a:t> </a:t>
            </a:r>
            <a:r>
              <a:rPr lang="ru-RU" sz="2600" b="1" i="1" dirty="0" smtClean="0"/>
              <a:t>- </a:t>
            </a:r>
            <a:r>
              <a:rPr lang="ru-RU" sz="2600" b="1" i="1" dirty="0"/>
              <a:t> 145,5; мясо свежее и </a:t>
            </a:r>
            <a:r>
              <a:rPr lang="ru-RU" sz="2600" b="1" i="1" dirty="0" smtClean="0"/>
              <a:t>мороженое - 86,9; </a:t>
            </a:r>
            <a:r>
              <a:rPr lang="ru-RU" sz="2600" b="1" i="1" dirty="0"/>
              <a:t>мясо птицы </a:t>
            </a:r>
            <a:r>
              <a:rPr lang="ru-RU" sz="2600" b="1" i="1" dirty="0" smtClean="0"/>
              <a:t>свежее и мороженое - </a:t>
            </a:r>
            <a:r>
              <a:rPr lang="ru-RU" sz="2600" b="1" i="1" dirty="0"/>
              <a:t>94,1; рыба свежая и мороженая - </a:t>
            </a:r>
            <a:r>
              <a:rPr lang="ru-RU" sz="2600" b="1" i="1" dirty="0" smtClean="0"/>
              <a:t>94,7.</a:t>
            </a:r>
            <a:endParaRPr lang="ru-RU" sz="2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645024"/>
            <a:ext cx="9144000" cy="321297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Изменение </a:t>
            </a:r>
            <a:r>
              <a:rPr lang="ru-RU" b="1" dirty="0" smtClean="0"/>
              <a:t>СТРУКТУРЫ</a:t>
            </a:r>
            <a:r>
              <a:rPr lang="ru-RU" dirty="0" smtClean="0"/>
              <a:t> </a:t>
            </a:r>
            <a:r>
              <a:rPr lang="ru-RU" u="sng" dirty="0" smtClean="0"/>
              <a:t>импорта</a:t>
            </a:r>
            <a:r>
              <a:rPr lang="ru-RU" dirty="0" smtClean="0"/>
              <a:t> РФ (</a:t>
            </a:r>
            <a:r>
              <a:rPr lang="ru-RU" dirty="0"/>
              <a:t>1 </a:t>
            </a:r>
            <a:r>
              <a:rPr lang="ru-RU" dirty="0" smtClean="0"/>
              <a:t>полугодие 2013  </a:t>
            </a:r>
            <a:r>
              <a:rPr lang="ru-RU" dirty="0"/>
              <a:t>г. в % к 1 </a:t>
            </a:r>
            <a:r>
              <a:rPr lang="ru-RU" dirty="0" smtClean="0"/>
              <a:t>полугодию 2012 </a:t>
            </a:r>
            <a:r>
              <a:rPr lang="ru-RU" dirty="0"/>
              <a:t>г.): </a:t>
            </a:r>
            <a:endParaRPr lang="ru-RU" dirty="0" smtClean="0"/>
          </a:p>
          <a:p>
            <a:pPr fontAlgn="t"/>
            <a:r>
              <a:rPr lang="ru-RU" b="1" dirty="0" smtClean="0"/>
              <a:t>Продукция </a:t>
            </a:r>
            <a:r>
              <a:rPr lang="ru-RU" b="1" dirty="0"/>
              <a:t>химической </a:t>
            </a:r>
            <a:r>
              <a:rPr lang="ru-RU" b="1" dirty="0" smtClean="0"/>
              <a:t>промышленности - 101,7;</a:t>
            </a:r>
            <a:endParaRPr lang="ru-RU" b="1" dirty="0"/>
          </a:p>
          <a:p>
            <a:pPr fontAlgn="t"/>
            <a:r>
              <a:rPr lang="ru-RU" b="1" dirty="0"/>
              <a:t>Продовольственные </a:t>
            </a:r>
            <a:r>
              <a:rPr lang="ru-RU" b="1" dirty="0" smtClean="0"/>
              <a:t>товары  - 101,5;</a:t>
            </a:r>
            <a:endParaRPr lang="ru-RU" b="1" dirty="0"/>
          </a:p>
          <a:p>
            <a:pPr fontAlgn="t"/>
            <a:r>
              <a:rPr lang="ru-RU" b="1" dirty="0" smtClean="0"/>
              <a:t>Машины</a:t>
            </a:r>
            <a:r>
              <a:rPr lang="ru-RU" b="1" dirty="0"/>
              <a:t>, оборудование и транспортные </a:t>
            </a:r>
            <a:r>
              <a:rPr lang="ru-RU" b="1" dirty="0" smtClean="0"/>
              <a:t>средства</a:t>
            </a:r>
            <a:r>
              <a:rPr lang="ru-RU" b="1" dirty="0"/>
              <a:t> </a:t>
            </a:r>
            <a:r>
              <a:rPr lang="ru-RU" b="1" dirty="0" smtClean="0"/>
              <a:t>-97,6.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64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Показатели макроэкономики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747289"/>
              </p:ext>
            </p:extLst>
          </p:nvPr>
        </p:nvGraphicFramePr>
        <p:xfrm>
          <a:off x="0" y="1052736"/>
          <a:ext cx="9144000" cy="58052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79912"/>
                <a:gridCol w="2088232"/>
                <a:gridCol w="1872208"/>
                <a:gridCol w="1403648"/>
              </a:tblGrid>
              <a:tr h="101623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Приросты,</a:t>
                      </a:r>
                      <a:r>
                        <a:rPr lang="ru-RU" baseline="0" dirty="0" smtClean="0"/>
                        <a:t>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</a:rPr>
                        <a:t>I </a:t>
                      </a:r>
                      <a:r>
                        <a:rPr lang="ru-RU" sz="1800" kern="1200" dirty="0" err="1" smtClean="0">
                          <a:effectLst/>
                        </a:rPr>
                        <a:t>полуг</a:t>
                      </a:r>
                      <a:r>
                        <a:rPr lang="ru-RU" sz="1800" kern="1200" dirty="0" smtClean="0">
                          <a:effectLst/>
                        </a:rPr>
                        <a:t>. 2012 г. к I </a:t>
                      </a:r>
                      <a:r>
                        <a:rPr lang="ru-RU" sz="1800" kern="1200" dirty="0" err="1" smtClean="0">
                          <a:effectLst/>
                        </a:rPr>
                        <a:t>полуг</a:t>
                      </a:r>
                      <a:r>
                        <a:rPr lang="ru-RU" sz="1800" kern="1200" dirty="0" smtClean="0">
                          <a:effectLst/>
                        </a:rPr>
                        <a:t>. 2011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I </a:t>
                      </a:r>
                      <a:r>
                        <a:rPr lang="ru-RU" dirty="0" err="1" smtClean="0"/>
                        <a:t>полуг</a:t>
                      </a:r>
                      <a:r>
                        <a:rPr lang="ru-RU" dirty="0" smtClean="0"/>
                        <a:t>. 2013 г. к I </a:t>
                      </a:r>
                      <a:r>
                        <a:rPr lang="ru-RU" dirty="0" err="1" smtClean="0"/>
                        <a:t>полуг</a:t>
                      </a:r>
                      <a:r>
                        <a:rPr lang="ru-RU" dirty="0" smtClean="0"/>
                        <a:t>. 2012 г.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Соотношение 3:2 (%)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40649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i="1" dirty="0"/>
                    </a:p>
                  </a:txBody>
                  <a:tcPr/>
                </a:tc>
              </a:tr>
              <a:tr h="730422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b="1" dirty="0" smtClean="0"/>
                        <a:t>ВВП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4,5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1,4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3042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2. Промышленности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3,1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3042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 Сельского хозяйства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4,2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2,0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3042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4. Грузооборота транспорта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2,9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-0,9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3042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5. Оборота розничной</a:t>
                      </a:r>
                      <a:r>
                        <a:rPr lang="ru-RU" b="1" baseline="0" dirty="0" smtClean="0"/>
                        <a:t> торговли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7,7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3,7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3042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6. И</a:t>
                      </a:r>
                      <a:r>
                        <a:rPr lang="ru-RU" sz="1800" b="1" kern="1200" dirty="0" smtClean="0">
                          <a:effectLst/>
                        </a:rPr>
                        <a:t>нвестиций в основной капитал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12,8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11,7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91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37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Индексы </a:t>
            </a:r>
            <a:r>
              <a:rPr lang="ru-RU" sz="2800" b="1" dirty="0"/>
              <a:t>производства </a:t>
            </a:r>
            <a:br>
              <a:rPr lang="ru-RU" sz="2800" b="1" dirty="0"/>
            </a:br>
            <a:r>
              <a:rPr lang="ru-RU" sz="2800" b="1" dirty="0"/>
              <a:t>по основным видам обрабатывающих </a:t>
            </a:r>
            <a:r>
              <a:rPr lang="ru-RU" sz="2800" b="1" dirty="0" smtClean="0"/>
              <a:t>производств</a:t>
            </a:r>
            <a:br>
              <a:rPr lang="ru-RU" sz="2800" b="1" dirty="0" smtClean="0"/>
            </a:br>
            <a:r>
              <a:rPr lang="ru-RU" sz="2400" i="1" dirty="0"/>
              <a:t>I полугодие </a:t>
            </a:r>
            <a:r>
              <a:rPr lang="ru-RU" sz="2400" i="1" dirty="0" smtClean="0"/>
              <a:t>2013 г. в </a:t>
            </a:r>
            <a:r>
              <a:rPr lang="ru-RU" sz="2400" i="1" dirty="0"/>
              <a:t>% </a:t>
            </a:r>
            <a:r>
              <a:rPr lang="ru-RU" sz="2400" i="1" dirty="0" smtClean="0"/>
              <a:t>к I </a:t>
            </a:r>
            <a:r>
              <a:rPr lang="ru-RU" sz="2400" i="1" dirty="0"/>
              <a:t>полугодию </a:t>
            </a:r>
            <a:r>
              <a:rPr lang="ru-RU" sz="2400" i="1" dirty="0" smtClean="0"/>
              <a:t>2012 г</a:t>
            </a:r>
            <a:r>
              <a:rPr lang="ru-RU" sz="2400" i="1" dirty="0"/>
              <a:t>.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1817147"/>
              </p:ext>
            </p:extLst>
          </p:nvPr>
        </p:nvGraphicFramePr>
        <p:xfrm>
          <a:off x="0" y="1288494"/>
          <a:ext cx="9108504" cy="587502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8460432"/>
                <a:gridCol w="648072"/>
              </a:tblGrid>
              <a:tr h="37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ОБРАБАТЫВАЮЩИЕ ПРОИЗВОДСТВА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100,0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37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производство пищевых продуктов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100,7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37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текстильное и швейное производство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101,8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37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производство кожи, изделий из кожи и производство обуви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96,4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37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обработка древесины и производство изделий из дерева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97,7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37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целлюлозно-бумажное производство;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92,1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37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производство кокса и нефтепродуктов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101,6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37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химическое производство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103,3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37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производство резиновых и пластмассовых изделий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107,8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37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производство прочих неметаллических минеральных продуктов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102,2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37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металлургическое производство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99,1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37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производство машин и оборудования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93,5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37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производство электрооборудования, электронного и оптического оборудования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94,7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37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производство транспортных средств и оборудования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99,3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37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прочие производства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96,8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18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Ядро реального сектора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(индексы </a:t>
            </a:r>
            <a:r>
              <a:rPr lang="ru-RU" sz="2800" b="1" dirty="0"/>
              <a:t>производства </a:t>
            </a:r>
            <a:r>
              <a:rPr lang="ru-RU" sz="2800" b="1" dirty="0" smtClean="0"/>
              <a:t>отдельных видов машиностроения)</a:t>
            </a:r>
            <a:r>
              <a:rPr lang="ru-RU" sz="2400" i="1" dirty="0" smtClean="0"/>
              <a:t> </a:t>
            </a:r>
            <a:br>
              <a:rPr lang="ru-RU" sz="2400" i="1" dirty="0" smtClean="0"/>
            </a:br>
            <a:r>
              <a:rPr lang="en-US" sz="2400" i="1" dirty="0" smtClean="0"/>
              <a:t>I</a:t>
            </a:r>
            <a:r>
              <a:rPr lang="ru-RU" sz="2400" i="1" dirty="0" smtClean="0"/>
              <a:t> полугодие 2013г. в </a:t>
            </a:r>
            <a:r>
              <a:rPr lang="ru-RU" sz="2400" i="1" dirty="0"/>
              <a:t>% </a:t>
            </a:r>
            <a:r>
              <a:rPr lang="ru-RU" sz="2400" i="1" dirty="0" smtClean="0"/>
              <a:t>к I </a:t>
            </a:r>
            <a:r>
              <a:rPr lang="ru-RU" sz="2400" i="1" dirty="0"/>
              <a:t>полугодию </a:t>
            </a:r>
            <a:r>
              <a:rPr lang="ru-RU" sz="2400" i="1" dirty="0" smtClean="0"/>
              <a:t>2012г</a:t>
            </a:r>
            <a:r>
              <a:rPr lang="ru-RU" sz="2400" i="1" dirty="0"/>
              <a:t>.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338338"/>
              </p:ext>
            </p:extLst>
          </p:nvPr>
        </p:nvGraphicFramePr>
        <p:xfrm>
          <a:off x="0" y="1340770"/>
          <a:ext cx="9108504" cy="5562668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8460432"/>
                <a:gridCol w="648072"/>
              </a:tblGrid>
              <a:tr h="4414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Производство механического оборудования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92,8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4414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Производство прочего оборудования общего назначения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96,3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4414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Производство машин и оборудования </a:t>
                      </a:r>
                      <a:r>
                        <a:rPr lang="ru-RU" sz="1800" b="1" dirty="0" smtClean="0">
                          <a:effectLst/>
                        </a:rPr>
                        <a:t>для </a:t>
                      </a:r>
                      <a:r>
                        <a:rPr lang="ru-RU" sz="1800" b="1" dirty="0">
                          <a:effectLst/>
                        </a:rPr>
                        <a:t>сельского и лесного хозяйства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76,4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4414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Производство станков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96,3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4414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Производство прочих машин и </a:t>
                      </a:r>
                      <a:r>
                        <a:rPr lang="ru-RU" sz="1800" b="1" dirty="0" smtClean="0">
                          <a:effectLst/>
                        </a:rPr>
                        <a:t>оборудования </a:t>
                      </a:r>
                      <a:r>
                        <a:rPr lang="ru-RU" sz="1800" b="1" dirty="0">
                          <a:effectLst/>
                        </a:rPr>
                        <a:t>специального назначения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90,5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4414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Производство бытовых приборов, </a:t>
                      </a:r>
                      <a:r>
                        <a:rPr lang="ru-RU" sz="1800" b="1" dirty="0" smtClean="0">
                          <a:effectLst/>
                        </a:rPr>
                        <a:t>не </a:t>
                      </a:r>
                      <a:r>
                        <a:rPr lang="ru-RU" sz="1800" b="1" dirty="0">
                          <a:effectLst/>
                        </a:rPr>
                        <a:t>включенных в другие группировки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103,8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4414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Производство офисного оборудования и </a:t>
                      </a:r>
                      <a:r>
                        <a:rPr lang="ru-RU" sz="1800" b="1" dirty="0" smtClean="0">
                          <a:effectLst/>
                        </a:rPr>
                        <a:t>вычислительной </a:t>
                      </a:r>
                      <a:r>
                        <a:rPr lang="ru-RU" sz="1800" b="1" dirty="0">
                          <a:effectLst/>
                        </a:rPr>
                        <a:t>техники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87,4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4414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Производство электрических машин и </a:t>
                      </a:r>
                      <a:r>
                        <a:rPr lang="ru-RU" sz="1800" b="1" dirty="0" smtClean="0">
                          <a:effectLst/>
                        </a:rPr>
                        <a:t>электрооборудования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87,7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4414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Производство электронных компонентов</a:t>
                      </a:r>
                      <a:r>
                        <a:rPr lang="ru-RU" sz="1800" b="1" dirty="0" smtClean="0">
                          <a:effectLst/>
                        </a:rPr>
                        <a:t>, аппаратуры </a:t>
                      </a:r>
                      <a:r>
                        <a:rPr lang="ru-RU" sz="1800" b="1" dirty="0">
                          <a:effectLst/>
                        </a:rPr>
                        <a:t>для радио, </a:t>
                      </a:r>
                      <a:r>
                        <a:rPr lang="ru-RU" sz="1800" b="1" dirty="0" err="1" smtClean="0">
                          <a:effectLst/>
                        </a:rPr>
                        <a:t>телевид</a:t>
                      </a:r>
                      <a:r>
                        <a:rPr lang="ru-RU" sz="1800" b="1" dirty="0" smtClean="0">
                          <a:effectLst/>
                        </a:rPr>
                        <a:t>. </a:t>
                      </a:r>
                      <a:r>
                        <a:rPr lang="ru-RU" sz="1800" b="1" dirty="0">
                          <a:effectLst/>
                        </a:rPr>
                        <a:t>и связи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96,8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6616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Производство медицинских изделий, средств измерений, </a:t>
                      </a:r>
                      <a:r>
                        <a:rPr lang="ru-RU" sz="1800" b="1" dirty="0" smtClean="0">
                          <a:effectLst/>
                        </a:rPr>
                        <a:t>контроля</a:t>
                      </a:r>
                      <a:r>
                        <a:rPr lang="ru-RU" sz="1800" b="1" dirty="0">
                          <a:effectLst/>
                        </a:rPr>
                        <a:t>, управления и испытаний; оптических </a:t>
                      </a:r>
                      <a:r>
                        <a:rPr lang="ru-RU" sz="1800" b="1" dirty="0" smtClean="0">
                          <a:effectLst/>
                        </a:rPr>
                        <a:t>приборов</a:t>
                      </a:r>
                      <a:r>
                        <a:rPr lang="ru-RU" sz="1800" b="1" dirty="0">
                          <a:effectLst/>
                        </a:rPr>
                        <a:t>, фото- и кинооборудования; часов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109,0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4414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Производство судов, летательных и космических </a:t>
                      </a:r>
                      <a:r>
                        <a:rPr lang="ru-RU" sz="1800" b="1" dirty="0" smtClean="0">
                          <a:effectLst/>
                        </a:rPr>
                        <a:t>аппаратов, </a:t>
                      </a:r>
                      <a:r>
                        <a:rPr lang="ru-RU" sz="1800" b="1" dirty="0">
                          <a:effectLst/>
                        </a:rPr>
                        <a:t>прочих </a:t>
                      </a:r>
                      <a:r>
                        <a:rPr lang="ru-RU" sz="1800" b="1" dirty="0" smtClean="0">
                          <a:effectLst/>
                        </a:rPr>
                        <a:t>трансп. </a:t>
                      </a:r>
                      <a:r>
                        <a:rPr lang="ru-RU" sz="1800" b="1" dirty="0">
                          <a:effectLst/>
                        </a:rPr>
                        <a:t>средств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</a:rPr>
                        <a:t>92,7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  <a:tr h="4414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Производство </a:t>
                      </a:r>
                      <a:r>
                        <a:rPr lang="ru-RU" sz="1800" b="1" dirty="0" smtClean="0">
                          <a:effectLst/>
                        </a:rPr>
                        <a:t>автомобилей</a:t>
                      </a:r>
                      <a:r>
                        <a:rPr lang="ru-RU" sz="1800" b="1" dirty="0">
                          <a:effectLst/>
                        </a:rPr>
                        <a:t>:</a:t>
                      </a:r>
                      <a:r>
                        <a:rPr lang="ru-RU" sz="1800" b="1" dirty="0" smtClean="0">
                          <a:effectLst/>
                        </a:rPr>
                        <a:t>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легковых  - </a:t>
                      </a:r>
                      <a:r>
                        <a:rPr lang="ru-RU" sz="18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97,3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грузовых  - </a:t>
                      </a:r>
                      <a:r>
                        <a:rPr lang="ru-RU" sz="18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95,2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автобусов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97,1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b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3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Последние данные – сентябрь 2013 г. в % к сентябрю 2012 г.</a:t>
            </a:r>
            <a:endParaRPr lang="ru-RU" sz="2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26498"/>
              </p:ext>
            </p:extLst>
          </p:nvPr>
        </p:nvGraphicFramePr>
        <p:xfrm>
          <a:off x="0" y="908725"/>
          <a:ext cx="9144000" cy="5904653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941987"/>
                <a:gridCol w="2202013"/>
              </a:tblGrid>
              <a:tr h="524577">
                <a:tc>
                  <a:txBody>
                    <a:bodyPr/>
                    <a:lstStyle/>
                    <a:p>
                      <a:pPr algn="l">
                        <a:lnSpc>
                          <a:spcPts val="68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Валовой внутренний продукт</a:t>
                      </a:r>
                      <a:r>
                        <a:rPr lang="ru-RU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(I </a:t>
                      </a:r>
                      <a:r>
                        <a:rPr lang="ru-RU" sz="18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полуг</a:t>
                      </a:r>
                      <a:r>
                        <a:rPr lang="ru-RU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2013 г. в % к I </a:t>
                      </a:r>
                      <a:r>
                        <a:rPr lang="ru-RU" sz="18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полуг</a:t>
                      </a:r>
                      <a:r>
                        <a:rPr lang="ru-RU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2012 г.)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101,4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349718">
                <a:tc>
                  <a:txBody>
                    <a:bodyPr/>
                    <a:lstStyle/>
                    <a:p>
                      <a:pPr algn="l">
                        <a:lnSpc>
                          <a:spcPts val="68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Индекс промышленного </a:t>
                      </a:r>
                      <a:r>
                        <a:rPr lang="ru-RU" sz="1400" b="1" dirty="0" smtClean="0">
                          <a:effectLst/>
                        </a:rPr>
                        <a:t> производства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100,3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349718">
                <a:tc>
                  <a:txBody>
                    <a:bodyPr/>
                    <a:lstStyle/>
                    <a:p>
                      <a:pPr algn="l">
                        <a:lnSpc>
                          <a:spcPts val="68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Продукция сельского хозяйства, </a:t>
                      </a:r>
                      <a:r>
                        <a:rPr lang="ru-RU" sz="1400" b="1" dirty="0" smtClean="0">
                          <a:effectLst/>
                        </a:rPr>
                        <a:t> </a:t>
                      </a:r>
                      <a:r>
                        <a:rPr lang="ru-RU" sz="1400" b="1" dirty="0">
                          <a:effectLst/>
                        </a:rPr>
                        <a:t>млрд</a:t>
                      </a:r>
                      <a:r>
                        <a:rPr lang="ru-RU" sz="1400" b="1" dirty="0" smtClean="0">
                          <a:effectLst/>
                        </a:rPr>
                        <a:t>. рублей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98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,6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309168">
                <a:tc>
                  <a:txBody>
                    <a:bodyPr/>
                    <a:lstStyle/>
                    <a:p>
                      <a:pPr algn="l">
                        <a:lnSpc>
                          <a:spcPts val="68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</a:endParaRPr>
                    </a:p>
                    <a:p>
                      <a:pPr algn="l">
                        <a:lnSpc>
                          <a:spcPts val="68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Грузооборот </a:t>
                      </a:r>
                      <a:r>
                        <a:rPr lang="ru-RU" sz="1400" b="1" dirty="0">
                          <a:effectLst/>
                        </a:rPr>
                        <a:t>транспорта, млрд</a:t>
                      </a:r>
                      <a:r>
                        <a:rPr lang="ru-RU" sz="1400" b="1" dirty="0" smtClean="0">
                          <a:effectLst/>
                        </a:rPr>
                        <a:t>. т-км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101,8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349718">
                <a:tc>
                  <a:txBody>
                    <a:bodyPr/>
                    <a:lstStyle/>
                    <a:p>
                      <a:pPr marL="53975" indent="-53975" algn="l">
                        <a:lnSpc>
                          <a:spcPts val="68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   в том числе </a:t>
                      </a:r>
                      <a:r>
                        <a:rPr lang="ru-RU" sz="1400" b="1" dirty="0" smtClean="0">
                          <a:effectLst/>
                        </a:rPr>
                        <a:t>  </a:t>
                      </a:r>
                      <a:r>
                        <a:rPr lang="ru-RU" sz="1400" b="1" dirty="0">
                          <a:effectLst/>
                        </a:rPr>
                        <a:t>железнодорожного транспорта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98,5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174859">
                <a:tc>
                  <a:txBody>
                    <a:bodyPr/>
                    <a:lstStyle/>
                    <a:p>
                      <a:pPr algn="l">
                        <a:lnSpc>
                          <a:spcPts val="68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Объем услуг связи, млрд</a:t>
                      </a:r>
                      <a:r>
                        <a:rPr lang="ru-RU" sz="1400" b="1" dirty="0" smtClean="0">
                          <a:effectLst/>
                        </a:rPr>
                        <a:t>. рублей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107,1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349718">
                <a:tc>
                  <a:txBody>
                    <a:bodyPr/>
                    <a:lstStyle/>
                    <a:p>
                      <a:pPr algn="l">
                        <a:lnSpc>
                          <a:spcPts val="68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Оборот розничной торговли, </a:t>
                      </a:r>
                      <a:r>
                        <a:rPr lang="ru-RU" sz="1400" b="1" dirty="0" smtClean="0">
                          <a:effectLst/>
                        </a:rPr>
                        <a:t> </a:t>
                      </a:r>
                      <a:r>
                        <a:rPr lang="ru-RU" sz="1400" b="1" dirty="0">
                          <a:effectLst/>
                        </a:rPr>
                        <a:t>млрд</a:t>
                      </a:r>
                      <a:r>
                        <a:rPr lang="ru-RU" sz="1400" b="1" dirty="0" smtClean="0">
                          <a:effectLst/>
                        </a:rPr>
                        <a:t>. рублей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103,0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349718">
                <a:tc>
                  <a:txBody>
                    <a:bodyPr/>
                    <a:lstStyle/>
                    <a:p>
                      <a:pPr algn="l">
                        <a:lnSpc>
                          <a:spcPts val="68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Объем платных услуг населению, </a:t>
                      </a:r>
                      <a:r>
                        <a:rPr lang="ru-RU" sz="1400" b="1" dirty="0" smtClean="0">
                          <a:effectLst/>
                        </a:rPr>
                        <a:t> </a:t>
                      </a:r>
                      <a:r>
                        <a:rPr lang="ru-RU" sz="1400" b="1" dirty="0">
                          <a:effectLst/>
                        </a:rPr>
                        <a:t>млрд</a:t>
                      </a:r>
                      <a:r>
                        <a:rPr lang="ru-RU" sz="1400" b="1" dirty="0" smtClean="0">
                          <a:effectLst/>
                        </a:rPr>
                        <a:t>. рублей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102,8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349718">
                <a:tc>
                  <a:txBody>
                    <a:bodyPr/>
                    <a:lstStyle/>
                    <a:p>
                      <a:pPr algn="l">
                        <a:lnSpc>
                          <a:spcPts val="68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Внешнеторговый оборот, </a:t>
                      </a:r>
                      <a:r>
                        <a:rPr lang="ru-RU" sz="1400" b="1" dirty="0" smtClean="0">
                          <a:effectLst/>
                        </a:rPr>
                        <a:t> </a:t>
                      </a:r>
                      <a:r>
                        <a:rPr lang="ru-RU" sz="1400" b="1" dirty="0">
                          <a:effectLst/>
                        </a:rPr>
                        <a:t>млрд</a:t>
                      </a:r>
                      <a:r>
                        <a:rPr lang="ru-RU" sz="1400" b="1" dirty="0" smtClean="0">
                          <a:effectLst/>
                        </a:rPr>
                        <a:t>. долларов </a:t>
                      </a:r>
                      <a:r>
                        <a:rPr lang="ru-RU" sz="1400" b="1" dirty="0">
                          <a:effectLst/>
                        </a:rPr>
                        <a:t>США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99,1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424658">
                <a:tc>
                  <a:txBody>
                    <a:bodyPr/>
                    <a:lstStyle/>
                    <a:p>
                      <a:pPr marL="53975" indent="-53975" algn="l">
                        <a:lnSpc>
                          <a:spcPts val="68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    в том числе</a:t>
                      </a:r>
                      <a:r>
                        <a:rPr lang="ru-RU" sz="1400" b="1" dirty="0" smtClean="0">
                          <a:effectLst/>
                        </a:rPr>
                        <a:t>:    </a:t>
                      </a:r>
                      <a:r>
                        <a:rPr lang="ru-RU" sz="1400" b="1" dirty="0">
                          <a:effectLst/>
                        </a:rPr>
                        <a:t>экспорт товаров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102,3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199838">
                <a:tc>
                  <a:txBody>
                    <a:bodyPr/>
                    <a:lstStyle/>
                    <a:p>
                      <a:pPr marL="53975" indent="-53975" algn="l">
                        <a:lnSpc>
                          <a:spcPts val="68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   импорт товаров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94,7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349718">
                <a:tc>
                  <a:txBody>
                    <a:bodyPr/>
                    <a:lstStyle/>
                    <a:p>
                      <a:pPr algn="l">
                        <a:lnSpc>
                          <a:spcPts val="68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Инвестиции в основной капитал, </a:t>
                      </a:r>
                      <a:r>
                        <a:rPr lang="ru-RU" sz="1400" b="1" dirty="0" smtClean="0">
                          <a:effectLst/>
                        </a:rPr>
                        <a:t> </a:t>
                      </a:r>
                      <a:r>
                        <a:rPr lang="ru-RU" sz="1400" b="1" dirty="0">
                          <a:effectLst/>
                        </a:rPr>
                        <a:t>млрд</a:t>
                      </a:r>
                      <a:r>
                        <a:rPr lang="ru-RU" sz="1400" b="1" dirty="0" smtClean="0">
                          <a:effectLst/>
                        </a:rPr>
                        <a:t>. рублей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98,4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199838">
                <a:tc>
                  <a:txBody>
                    <a:bodyPr/>
                    <a:lstStyle/>
                    <a:p>
                      <a:pPr algn="l">
                        <a:lnSpc>
                          <a:spcPts val="68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Индекс потребительских цен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106,1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349718">
                <a:tc>
                  <a:txBody>
                    <a:bodyPr/>
                    <a:lstStyle/>
                    <a:p>
                      <a:pPr algn="l">
                        <a:lnSpc>
                          <a:spcPts val="68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Реальные располагаемые </a:t>
                      </a:r>
                      <a:r>
                        <a:rPr lang="ru-RU" sz="1400" b="1" dirty="0" smtClean="0">
                          <a:effectLst/>
                        </a:rPr>
                        <a:t> </a:t>
                      </a:r>
                      <a:r>
                        <a:rPr lang="ru-RU" sz="1400" b="1" dirty="0">
                          <a:effectLst/>
                        </a:rPr>
                        <a:t>денежные </a:t>
                      </a:r>
                      <a:r>
                        <a:rPr lang="ru-RU" sz="1400" b="1" dirty="0" smtClean="0">
                          <a:effectLst/>
                        </a:rPr>
                        <a:t>доходы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78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98,7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524577">
                <a:tc>
                  <a:txBody>
                    <a:bodyPr/>
                    <a:lstStyle/>
                    <a:p>
                      <a:pPr algn="l">
                        <a:lnSpc>
                          <a:spcPts val="68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Среднемесячная начисленная </a:t>
                      </a:r>
                      <a:r>
                        <a:rPr lang="ru-RU" sz="1400" b="1" dirty="0" smtClean="0">
                          <a:effectLst/>
                        </a:rPr>
                        <a:t> </a:t>
                      </a:r>
                      <a:r>
                        <a:rPr lang="ru-RU" sz="1400" b="1" dirty="0">
                          <a:effectLst/>
                        </a:rPr>
                        <a:t>заработная плата одного </a:t>
                      </a:r>
                      <a:r>
                        <a:rPr lang="ru-RU" sz="1400" b="1" dirty="0" smtClean="0">
                          <a:effectLst/>
                        </a:rPr>
                        <a:t> работника: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199838">
                <a:tc>
                  <a:txBody>
                    <a:bodyPr/>
                    <a:lstStyle/>
                    <a:p>
                      <a:pPr marL="53975" indent="-53975" algn="l">
                        <a:lnSpc>
                          <a:spcPts val="68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   номинальная, рублей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114,8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199838">
                <a:tc>
                  <a:txBody>
                    <a:bodyPr/>
                    <a:lstStyle/>
                    <a:p>
                      <a:pPr marL="53975" indent="-53975" algn="l">
                        <a:lnSpc>
                          <a:spcPts val="68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   реальная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108,2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  <a:tr h="349718">
                <a:tc>
                  <a:txBody>
                    <a:bodyPr/>
                    <a:lstStyle/>
                    <a:p>
                      <a:pPr algn="l">
                        <a:lnSpc>
                          <a:spcPts val="68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Общая численность безработных, </a:t>
                      </a:r>
                      <a:r>
                        <a:rPr lang="ru-RU" sz="1400" b="1" dirty="0" smtClean="0">
                          <a:effectLst/>
                        </a:rPr>
                        <a:t> </a:t>
                      </a:r>
                      <a:r>
                        <a:rPr lang="ru-RU" sz="1400" b="1" dirty="0" err="1">
                          <a:effectLst/>
                        </a:rPr>
                        <a:t>млн.человек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103,8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b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34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b="1" dirty="0"/>
              <a:t>Влияние ВТО на макро- и отраслевую </a:t>
            </a:r>
            <a:r>
              <a:rPr lang="ru-RU" sz="3600" b="1" dirty="0" smtClean="0"/>
              <a:t>экономику России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Как следует из статистических данных, за прошедший период </a:t>
            </a:r>
            <a:r>
              <a:rPr lang="ru-RU" b="1" dirty="0" smtClean="0"/>
              <a:t>приросты</a:t>
            </a:r>
            <a:r>
              <a:rPr lang="ru-RU" dirty="0" smtClean="0"/>
              <a:t> в экономике в целом и в ее отдельных отраслях и секторах либо </a:t>
            </a:r>
            <a:r>
              <a:rPr lang="ru-RU" b="1" dirty="0" smtClean="0"/>
              <a:t>отрицательные</a:t>
            </a:r>
            <a:r>
              <a:rPr lang="ru-RU" dirty="0" smtClean="0"/>
              <a:t>, либо в основном достигают </a:t>
            </a:r>
            <a:r>
              <a:rPr lang="ru-RU" b="1" dirty="0" smtClean="0"/>
              <a:t>1-3%</a:t>
            </a:r>
            <a:r>
              <a:rPr lang="ru-RU" dirty="0" smtClean="0"/>
              <a:t>. Кроме того, </a:t>
            </a:r>
            <a:r>
              <a:rPr lang="ru-RU" i="1" u="sng" dirty="0" smtClean="0"/>
              <a:t>сократились внешнеторговый оборот, инвестиции </a:t>
            </a:r>
            <a:r>
              <a:rPr lang="ru-RU" i="1" u="sng" dirty="0"/>
              <a:t>в основной </a:t>
            </a:r>
            <a:r>
              <a:rPr lang="ru-RU" i="1" u="sng" dirty="0" smtClean="0"/>
              <a:t>капитал,</a:t>
            </a:r>
            <a:r>
              <a:rPr lang="ru-RU" i="1" u="sng" dirty="0"/>
              <a:t> </a:t>
            </a:r>
            <a:r>
              <a:rPr lang="ru-RU" i="1" u="sng" dirty="0" smtClean="0"/>
              <a:t>реальные </a:t>
            </a:r>
            <a:r>
              <a:rPr lang="ru-RU" i="1" u="sng" dirty="0"/>
              <a:t>располагаемые  денежные </a:t>
            </a:r>
            <a:r>
              <a:rPr lang="ru-RU" i="1" u="sng" dirty="0" smtClean="0"/>
              <a:t>доходы. Розничные цены вопреки ожиданиям не снизились, наблюдался рост безработицы</a:t>
            </a:r>
            <a:r>
              <a:rPr lang="ru-RU" dirty="0" smtClean="0"/>
              <a:t>.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Экономика вплотную приблизилась к стагнации.</a:t>
            </a:r>
          </a:p>
          <a:p>
            <a:pPr lvl="0"/>
            <a:r>
              <a:rPr lang="ru-RU" dirty="0" smtClean="0"/>
              <a:t>Разумеется, такой </a:t>
            </a:r>
            <a:r>
              <a:rPr lang="ru-RU" dirty="0"/>
              <a:t>результат вызван </a:t>
            </a:r>
            <a:r>
              <a:rPr lang="ru-RU" b="1" dirty="0"/>
              <a:t>многими причинами</a:t>
            </a:r>
            <a:r>
              <a:rPr lang="ru-RU" dirty="0"/>
              <a:t>: изношенностью основного капитала и инфраструктуры, недостаточно высокой конкурентоспособностью российской продукции, существуют большие проблемы с финансовой системой, деловым и инвестиционным климатом, качеством государственного регулирования и институтов и т.д.</a:t>
            </a:r>
          </a:p>
          <a:p>
            <a:pPr lvl="0"/>
            <a:r>
              <a:rPr lang="ru-RU" dirty="0"/>
              <a:t>Но все это было и до вступления нашей страны в ВТО. Следовательно, </a:t>
            </a:r>
            <a:r>
              <a:rPr lang="ru-RU" b="1" dirty="0" smtClean="0"/>
              <a:t>отрицать </a:t>
            </a:r>
            <a:r>
              <a:rPr lang="ru-RU" b="1" dirty="0"/>
              <a:t>влияния новых правил экономической деятельности на современное состояние российской </a:t>
            </a:r>
            <a:r>
              <a:rPr lang="ru-RU" b="1" dirty="0" smtClean="0"/>
              <a:t>экономики было бы неправильно</a:t>
            </a:r>
            <a:r>
              <a:rPr lang="ru-RU" dirty="0" smtClean="0"/>
              <a:t>. Это признают и в правительстве РФ.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73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Совещание Правительства РФ (29.10.13)</a:t>
            </a:r>
            <a:br>
              <a:rPr lang="ru-RU" sz="3200" dirty="0" smtClean="0"/>
            </a:br>
            <a:r>
              <a:rPr lang="ru-RU" sz="3200" dirty="0" smtClean="0"/>
              <a:t>«Итоги </a:t>
            </a:r>
            <a:r>
              <a:rPr lang="ru-RU" sz="3200" dirty="0"/>
              <a:t>первого года членства России в </a:t>
            </a:r>
            <a:r>
              <a:rPr lang="ru-RU" sz="3200" dirty="0" smtClean="0"/>
              <a:t>ВТО»</a:t>
            </a:r>
            <a:r>
              <a:rPr lang="ru-RU" sz="3200" dirty="0"/>
              <a:t> 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Д. Медведев</a:t>
            </a:r>
            <a:r>
              <a:rPr lang="ru-RU" b="1" dirty="0"/>
              <a:t>: «…</a:t>
            </a:r>
            <a:r>
              <a:rPr lang="ru-RU" dirty="0"/>
              <a:t> </a:t>
            </a:r>
            <a:r>
              <a:rPr lang="ru-RU" dirty="0" smtClean="0"/>
              <a:t>наиболее </a:t>
            </a:r>
            <a:r>
              <a:rPr lang="ru-RU" dirty="0"/>
              <a:t>неблагоприятные прогнозы относительно членства России во Всемирной торговой организации не оправдались</a:t>
            </a:r>
            <a:r>
              <a:rPr lang="ru-RU" dirty="0" smtClean="0"/>
              <a:t>…</a:t>
            </a:r>
          </a:p>
          <a:p>
            <a:pPr marL="0" indent="0">
              <a:buNone/>
            </a:pPr>
            <a:r>
              <a:rPr lang="ru-RU" dirty="0" smtClean="0"/>
              <a:t>Основным </a:t>
            </a:r>
            <a:r>
              <a:rPr lang="ru-RU" b="1" dirty="0"/>
              <a:t>позитивным эффектом </a:t>
            </a:r>
            <a:r>
              <a:rPr lang="ru-RU" dirty="0"/>
              <a:t>от вступления России во Всемирную торговую </a:t>
            </a:r>
            <a:r>
              <a:rPr lang="ru-RU" dirty="0" smtClean="0"/>
              <a:t>организацию … </a:t>
            </a:r>
            <a:r>
              <a:rPr lang="ru-RU" dirty="0"/>
              <a:t>можно назвать общее </a:t>
            </a:r>
            <a:r>
              <a:rPr lang="ru-RU" b="1" i="1" dirty="0"/>
              <a:t>повышение конкурентоспособности нашей экономики</a:t>
            </a:r>
            <a:r>
              <a:rPr lang="ru-RU" dirty="0"/>
              <a:t>»</a:t>
            </a:r>
          </a:p>
          <a:p>
            <a:pPr marL="0" indent="0">
              <a:buNone/>
            </a:pPr>
            <a:r>
              <a:rPr lang="ru-RU" dirty="0"/>
              <a:t>Решение задач: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Выполнение наших обязательств. На очереди новые стандарты, санитарные и фитосанитарные меры и таможенные вопросы.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dirty="0"/>
              <a:t>Дифференцированное снижение импортных таможенных пошлин. </a:t>
            </a:r>
            <a:r>
              <a:rPr lang="ru-RU" b="1" i="1" dirty="0"/>
              <a:t>Проблемные зоны – сельское хозяйство, сельхозмашиностроение, лёгкая и пищевая промышленность, автомобилестроение. </a:t>
            </a:r>
            <a:r>
              <a:rPr lang="ru-RU" i="1" dirty="0"/>
              <a:t>Системную поддержку этих отраслей в полном соответствии с нормами ВТО правительство продолжит оказывать.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Важно по максимуму использовать разрешённые механизмы, процедуры, в том числе Орган по разрешению споров ВТО, </a:t>
            </a:r>
            <a:r>
              <a:rPr lang="ru-RU" dirty="0" smtClean="0"/>
              <a:t>которые </a:t>
            </a:r>
            <a:r>
              <a:rPr lang="ru-RU" dirty="0"/>
              <a:t>применяются в отношении </a:t>
            </a:r>
            <a:r>
              <a:rPr lang="ru-RU" dirty="0" smtClean="0"/>
              <a:t>России … </a:t>
            </a:r>
            <a:r>
              <a:rPr lang="ru-RU" i="1" dirty="0" smtClean="0"/>
              <a:t>ликвидировать </a:t>
            </a:r>
            <a:r>
              <a:rPr lang="ru-RU" i="1" dirty="0"/>
              <a:t>неоправданные торговые </a:t>
            </a:r>
            <a:r>
              <a:rPr lang="ru-RU" i="1" dirty="0" smtClean="0"/>
              <a:t>ограничения.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Создание полноценного российского постоянного представительства при </a:t>
            </a:r>
            <a:r>
              <a:rPr lang="ru-RU" dirty="0" smtClean="0"/>
              <a:t>ВТО.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 Увеличение </a:t>
            </a:r>
            <a:r>
              <a:rPr lang="ru-RU" dirty="0"/>
              <a:t>численности </a:t>
            </a:r>
            <a:r>
              <a:rPr lang="ru-RU" dirty="0" smtClean="0"/>
              <a:t>МЭР (соответствующее </a:t>
            </a:r>
            <a:r>
              <a:rPr lang="ru-RU" dirty="0"/>
              <a:t>подразделение, которое было создано специально для этих целей, должно работать</a:t>
            </a:r>
            <a:r>
              <a:rPr lang="ru-RU" dirty="0" smtClean="0"/>
              <a:t>).</a:t>
            </a:r>
            <a:r>
              <a:rPr lang="ru-RU" dirty="0">
                <a:solidFill>
                  <a:srgbClr val="FF0000"/>
                </a:solidFill>
              </a:rPr>
              <a:t> 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963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6512" y="0"/>
            <a:ext cx="9180512" cy="1417638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Отрасли, проигравшие от ВТО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29</a:t>
            </a:fld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6241781"/>
              </p:ext>
            </p:extLst>
          </p:nvPr>
        </p:nvGraphicFramePr>
        <p:xfrm>
          <a:off x="0" y="1412776"/>
          <a:ext cx="9144000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378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b="1" dirty="0"/>
              <a:t>Главная </a:t>
            </a:r>
            <a:r>
              <a:rPr lang="ru-RU" sz="3200" b="1" dirty="0" smtClean="0">
                <a:solidFill>
                  <a:srgbClr val="FF0000"/>
                </a:solidFill>
              </a:rPr>
              <a:t>ЦЕЛЬ</a:t>
            </a:r>
            <a:r>
              <a:rPr lang="ru-RU" sz="3200" b="1" dirty="0" smtClean="0"/>
              <a:t> </a:t>
            </a:r>
            <a:r>
              <a:rPr lang="ru-RU" sz="3200" b="1" dirty="0"/>
              <a:t>присоединения — защита национальных интересов России на мировых рынках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2800" i="1" dirty="0"/>
              <a:t>Стратегические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ЗАДАЧИ</a:t>
            </a:r>
            <a:r>
              <a:rPr lang="ru-RU" sz="2800" i="1" dirty="0" smtClean="0"/>
              <a:t> </a:t>
            </a:r>
            <a:r>
              <a:rPr lang="ru-RU" sz="2800" i="1" dirty="0"/>
              <a:t>участия России в ВТО:</a:t>
            </a:r>
            <a:endParaRPr lang="ru-RU" sz="3200" i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009340"/>
              </p:ext>
            </p:extLst>
          </p:nvPr>
        </p:nvGraphicFramePr>
        <p:xfrm>
          <a:off x="0" y="1412776"/>
          <a:ext cx="9144000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80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dirty="0"/>
              <a:t>Отрасли, </a:t>
            </a:r>
            <a:r>
              <a:rPr lang="ru-RU" dirty="0" smtClean="0"/>
              <a:t>выигравшие </a:t>
            </a:r>
            <a:r>
              <a:rPr lang="ru-RU" dirty="0"/>
              <a:t>от ВТО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30</a:t>
            </a:fld>
            <a:endParaRPr lang="ru-RU"/>
          </a:p>
        </p:txBody>
      </p:sp>
      <p:graphicFrame>
        <p:nvGraphicFramePr>
          <p:cNvPr id="5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003052"/>
              </p:ext>
            </p:extLst>
          </p:nvPr>
        </p:nvGraphicFramePr>
        <p:xfrm>
          <a:off x="0" y="1412776"/>
          <a:ext cx="9144000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535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51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/>
              <a:t>Какие отрасли выиграли?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513"/>
            <a:ext cx="9144000" cy="580548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endParaRPr lang="ru-RU" sz="800" dirty="0" smtClean="0"/>
          </a:p>
          <a:p>
            <a:pPr eaLnBrk="1" hangingPunct="1">
              <a:defRPr/>
            </a:pPr>
            <a:r>
              <a:rPr lang="ru-RU" sz="1800" dirty="0" smtClean="0"/>
              <a:t>От </a:t>
            </a:r>
            <a:r>
              <a:rPr lang="ru-RU" sz="1800" dirty="0"/>
              <a:t>присоединения России к этой организации выиграли </a:t>
            </a:r>
            <a:r>
              <a:rPr lang="ru-RU" sz="1800" b="1" dirty="0"/>
              <a:t>российские поставщики ресурсов</a:t>
            </a:r>
            <a:r>
              <a:rPr lang="ru-RU" sz="1800" dirty="0"/>
              <a:t>: ведь теперь правительство не может повышать пошлины на вывоз сырья - у него появились международные обязательства этого не делать. Поэтому прокладываются газопроводы по дну морей, строятся нефтеналивные порты, реанимируются Северный морской путь и железные дороги в вечной мерзлоте – то есть большинство </a:t>
            </a:r>
            <a:r>
              <a:rPr lang="ru-RU" sz="1800" dirty="0" err="1"/>
              <a:t>мегапроектов</a:t>
            </a:r>
            <a:r>
              <a:rPr lang="ru-RU" sz="1800" dirty="0"/>
              <a:t> страны реализуются в направлении создания комфортных условий  экспорта ресурсов.</a:t>
            </a:r>
          </a:p>
          <a:p>
            <a:pPr>
              <a:defRPr/>
            </a:pPr>
            <a:r>
              <a:rPr lang="ru-RU" sz="1800" dirty="0"/>
              <a:t>Были учтены также </a:t>
            </a:r>
            <a:r>
              <a:rPr lang="ru-RU" sz="1800" b="1" dirty="0"/>
              <a:t>интересы финансовых структур</a:t>
            </a:r>
            <a:r>
              <a:rPr lang="ru-RU" sz="1800" dirty="0"/>
              <a:t>. В банковском секторе доля иностранного капитала ограничена до 50%, "Иностранцам" запретят открывать на территории РФ свои филиалы</a:t>
            </a:r>
            <a:r>
              <a:rPr lang="ru-RU" sz="1800" dirty="0" smtClean="0"/>
              <a:t>. Только </a:t>
            </a:r>
            <a:r>
              <a:rPr lang="ru-RU" sz="1800" b="1" i="1" dirty="0"/>
              <a:t>через 9 лет </a:t>
            </a:r>
            <a:r>
              <a:rPr lang="ru-RU" sz="1800" dirty="0"/>
              <a:t>Россия пустит на внутренний рынок зарубежные страховые </a:t>
            </a:r>
            <a:r>
              <a:rPr lang="ru-RU" sz="1800" dirty="0" smtClean="0"/>
              <a:t>компании.</a:t>
            </a:r>
          </a:p>
          <a:p>
            <a:pPr eaLnBrk="1" hangingPunct="1">
              <a:defRPr/>
            </a:pPr>
            <a:r>
              <a:rPr lang="ru-RU" sz="1800" dirty="0" smtClean="0"/>
              <a:t>А </a:t>
            </a:r>
            <a:r>
              <a:rPr lang="ru-RU" sz="1800" dirty="0"/>
              <a:t>пока отечественные банки в ожидании краха </a:t>
            </a:r>
            <a:r>
              <a:rPr lang="ru-RU" sz="1800" dirty="0" err="1"/>
              <a:t>агросектора</a:t>
            </a:r>
            <a:r>
              <a:rPr lang="ru-RU" sz="1800" dirty="0"/>
              <a:t>, текстильной и лёгкой промышленности </a:t>
            </a:r>
            <a:r>
              <a:rPr lang="ru-RU" sz="1800" b="1" dirty="0"/>
              <a:t>подняли ставки по кредитам до 14-16%.  </a:t>
            </a:r>
            <a:r>
              <a:rPr lang="ru-RU" sz="1800" dirty="0"/>
              <a:t>А многим предприятиям, ссылаясь на факт вступления России в ВТО, вообще отказывают в ранее согласованном кредитовании, какими добросовестными заёмщиками они не были.</a:t>
            </a:r>
            <a:endParaRPr lang="ru-RU" sz="1800" dirty="0" smtClean="0"/>
          </a:p>
          <a:p>
            <a:pPr eaLnBrk="1" hangingPunct="1">
              <a:defRPr/>
            </a:pPr>
            <a:r>
              <a:rPr lang="ru-RU" sz="1800" dirty="0" smtClean="0"/>
              <a:t>В </a:t>
            </a:r>
            <a:r>
              <a:rPr lang="ru-RU" sz="1800" dirty="0"/>
              <a:t>странах БРИК количество банков не превышает 200, у нас их </a:t>
            </a:r>
            <a:r>
              <a:rPr lang="ru-RU" sz="1800" b="1" dirty="0"/>
              <a:t>почти 900</a:t>
            </a:r>
            <a:r>
              <a:rPr lang="ru-RU" sz="1800" dirty="0"/>
              <a:t>, причем значительно число из них до сих пор функционирует как «отмывочные» конторы.</a:t>
            </a:r>
            <a:endParaRPr lang="ru-RU" sz="1800" dirty="0" smtClean="0"/>
          </a:p>
          <a:p>
            <a:pPr algn="ctr" eaLnBrk="1" hangingPunct="1">
              <a:defRPr/>
            </a:pPr>
            <a:r>
              <a:rPr lang="ru-RU" sz="1800" b="1" dirty="0">
                <a:solidFill>
                  <a:srgbClr val="FF0000"/>
                </a:solidFill>
              </a:rPr>
              <a:t>Складывается впечатление, что именно сырьевые </a:t>
            </a:r>
            <a:r>
              <a:rPr lang="ru-RU" sz="1800" b="1" dirty="0" smtClean="0">
                <a:solidFill>
                  <a:srgbClr val="FF0000"/>
                </a:solidFill>
              </a:rPr>
              <a:t>компании, финансовый сектор и чиновники, связанные с иностранными компаниями, пролоббировали </a:t>
            </a:r>
            <a:r>
              <a:rPr lang="ru-RU" sz="1800" b="1" dirty="0">
                <a:solidFill>
                  <a:srgbClr val="FF0000"/>
                </a:solidFill>
              </a:rPr>
              <a:t>вступление России в </a:t>
            </a:r>
            <a:r>
              <a:rPr lang="ru-RU" sz="1800" b="1" dirty="0" smtClean="0">
                <a:solidFill>
                  <a:srgbClr val="FF0000"/>
                </a:solidFill>
              </a:rPr>
              <a:t>ВТО.</a:t>
            </a:r>
          </a:p>
          <a:p>
            <a:pPr eaLnBrk="1" hangingPunct="1">
              <a:defRPr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FEAB4-E832-48D0-9C37-A745D52290F6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10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642350" cy="2708275"/>
          </a:xfrm>
        </p:spPr>
        <p:txBody>
          <a:bodyPr>
            <a:normAutofit/>
          </a:bodyPr>
          <a:lstStyle/>
          <a:p>
            <a:pPr lvl="0"/>
            <a:r>
              <a:rPr lang="ru-RU" altLang="ru-RU" sz="1800" b="1" dirty="0" smtClean="0"/>
              <a:t>ОПЫТ ПРИСОЕДИНЕНИЯ К ВТО НА ПРИМЕРЕ СТРАН ВОСТОЧНОЙ ЕВРОПЫ</a:t>
            </a:r>
            <a:br>
              <a:rPr lang="ru-RU" altLang="ru-RU" sz="1800" b="1" dirty="0" smtClean="0"/>
            </a:br>
            <a:r>
              <a:rPr lang="ru-RU" altLang="ru-RU" sz="1800" b="1" dirty="0"/>
              <a:t/>
            </a:r>
            <a:br>
              <a:rPr lang="ru-RU" altLang="ru-RU" sz="1800" b="1" dirty="0"/>
            </a:br>
            <a:r>
              <a:rPr lang="ru-RU" sz="1800" b="1" dirty="0" smtClean="0"/>
              <a:t>Процесс </a:t>
            </a:r>
            <a:r>
              <a:rPr lang="ru-RU" sz="1800" b="1" dirty="0"/>
              <a:t>постепенного сокращения ограничений на тарифы в рамках различных </a:t>
            </a:r>
            <a:r>
              <a:rPr lang="ru-RU" sz="1800" b="1" dirty="0" smtClean="0"/>
              <a:t>соглашений </a:t>
            </a:r>
            <a:r>
              <a:rPr lang="ru-RU" sz="1800" b="1" dirty="0"/>
              <a:t>начался в </a:t>
            </a:r>
            <a:r>
              <a:rPr lang="ru-RU" sz="1800" b="1" u="sng" dirty="0" smtClean="0"/>
              <a:t>ПОЛЬШЕ</a:t>
            </a:r>
            <a:r>
              <a:rPr lang="ru-RU" sz="1800" b="1" dirty="0" smtClean="0"/>
              <a:t> </a:t>
            </a:r>
            <a:r>
              <a:rPr lang="ru-RU" sz="1800" b="1" dirty="0"/>
              <a:t>с 1991 г. Снижение тарифов при вступ­лении в ВТО происходило достаточно быст­ро. Средние тарифы на импорт промышленных товаров из европейских стран были снижены до 6,5%. </a:t>
            </a:r>
            <a:br>
              <a:rPr lang="ru-RU" sz="1800" b="1" dirty="0"/>
            </a:br>
            <a:r>
              <a:rPr lang="ru-RU" altLang="ru-RU" sz="1800" b="1" dirty="0" smtClean="0"/>
              <a:t>Вступление в ВТО оказало заметное влияние и на приток прямых иностранных инвес­тиций. </a:t>
            </a:r>
            <a:endParaRPr lang="ru-RU" altLang="ru-RU" sz="1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ADE9B3-66B8-43F0-BEB2-580C3428E25F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  <p:pic>
        <p:nvPicPr>
          <p:cNvPr id="43012" name="Объект 4" descr="Pic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2708275"/>
            <a:ext cx="8801100" cy="4011613"/>
          </a:xfrm>
        </p:spPr>
      </p:pic>
    </p:spTree>
    <p:extLst>
      <p:ext uri="{BB962C8B-B14F-4D97-AF65-F5344CB8AC3E}">
        <p14:creationId xmlns:p14="http://schemas.microsoft.com/office/powerpoint/2010/main" val="365882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92375"/>
          </a:xfrm>
        </p:spPr>
        <p:txBody>
          <a:bodyPr>
            <a:normAutofit fontScale="90000"/>
          </a:bodyPr>
          <a:lstStyle/>
          <a:p>
            <a:r>
              <a:rPr lang="ru-RU" altLang="ru-RU" sz="1800" b="1" dirty="0" smtClean="0"/>
              <a:t/>
            </a:r>
            <a:br>
              <a:rPr lang="ru-RU" altLang="ru-RU" sz="1800" b="1" dirty="0" smtClean="0"/>
            </a:br>
            <a:r>
              <a:rPr lang="ru-RU" altLang="ru-RU" sz="1800" b="1" dirty="0" smtClean="0"/>
              <a:t>БОЛГАРИЯ. Либерализация </a:t>
            </a:r>
            <a:r>
              <a:rPr lang="ru-RU" altLang="ru-RU" sz="1800" b="1" dirty="0"/>
              <a:t>тарифов на промышленные товары (средние тарифы - 22,7%) проходила быстрее, чем на сельскохозяйственную </a:t>
            </a:r>
            <a:r>
              <a:rPr lang="ru-RU" altLang="ru-RU" sz="1800" b="1" dirty="0" smtClean="0"/>
              <a:t>про­дукцию. Болгария </a:t>
            </a:r>
            <a:r>
              <a:rPr lang="ru-RU" altLang="ru-RU" sz="1800" b="1" dirty="0"/>
              <a:t>стала меньше экспортировать в развивающие­ся страны, а импорт из них вырос незначитель­но. Тем не менее быстрого изменения объемов импорта страны в первые годы ее членства в ВТО не произошло, так как это период сов­пал с постепенным восстановлением болгарс­кой экономики, которое началось в 1998 г. </a:t>
            </a:r>
            <a:r>
              <a:rPr lang="ru-RU" altLang="ru-RU" sz="1800" b="1" dirty="0" smtClean="0"/>
              <a:t> Со вступлением Болгарии в ВТО значительно изменился финансовый сектор страны: в боль­шинстве банков </a:t>
            </a:r>
            <a:r>
              <a:rPr lang="ru-RU" altLang="ru-RU" sz="2000" b="1" u="sng" dirty="0" smtClean="0"/>
              <a:t>преобладает иностранный капи­тал</a:t>
            </a:r>
            <a:r>
              <a:rPr lang="ru-RU" altLang="ru-RU" sz="1800" b="1" dirty="0" smtClean="0"/>
              <a:t>. Аналогичная ситуация наблюдается во многих сферах сектора услуг, особенно в сегменте туриз­ма. Именно эти сектора привлекли самые значи­тельные объемы прямых иностранных инвестиций.</a:t>
            </a:r>
            <a:r>
              <a:rPr lang="ru-RU" altLang="ru-RU" sz="1600" dirty="0" smtClean="0"/>
              <a:t/>
            </a:r>
            <a:br>
              <a:rPr lang="ru-RU" altLang="ru-RU" sz="1600" dirty="0" smtClean="0"/>
            </a:br>
            <a:endParaRPr lang="ru-RU" altLang="ru-RU" sz="16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328657-BF82-4611-BDBD-E28560221BB4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  <p:pic>
        <p:nvPicPr>
          <p:cNvPr id="45060" name="Объект 4" descr="Pic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57150" y="2636838"/>
            <a:ext cx="9201150" cy="4179887"/>
          </a:xfrm>
        </p:spPr>
      </p:pic>
    </p:spTree>
    <p:extLst>
      <p:ext uri="{BB962C8B-B14F-4D97-AF65-F5344CB8AC3E}">
        <p14:creationId xmlns:p14="http://schemas.microsoft.com/office/powerpoint/2010/main" val="368026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3488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Общий вывод: влияние ВТО на экономику России в течение последнего года противоречиво: есть проигравшие и выигравшие.</a:t>
            </a:r>
            <a:b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Но пока минусов больше, чем плюсов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7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Дискуссии по этой проблеме продолжаются. Можно выделить</a:t>
            </a:r>
            <a:br>
              <a:rPr lang="ru-RU" sz="27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7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2 основные позиции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70057"/>
              </p:ext>
            </p:extLst>
          </p:nvPr>
        </p:nvGraphicFramePr>
        <p:xfrm>
          <a:off x="0" y="2349500"/>
          <a:ext cx="9144000" cy="4508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Содержимое 3" descr="В РФ создадут группы для отстаивания интересов отраслей внутри ВТО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7053C3-2883-4697-9CA1-BC4F3BCAC428}" type="slidenum">
              <a:rPr lang="ru-RU"/>
              <a:pPr>
                <a:defRPr/>
              </a:pPr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02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7609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05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7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Ключевые соглашения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496" y="1412777"/>
            <a:ext cx="9108504" cy="5445224"/>
          </a:xfr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Генеральное соглашение о тарифах и торговле 1994 г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Генеральное соглашение о тарифах и торговле 1947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Соглашение по сельскому хозяйству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Соглашение по текстилю и одежде.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hlinkClick r:id="rId6"/>
              </a:rPr>
              <a:t>Соглашение по применению санитарных и фитосанитарных норм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hlinkClick r:id="rId7"/>
              </a:rPr>
              <a:t>Соглашение по техническим барьерам в торговле.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hlinkClick r:id="rId8"/>
              </a:rPr>
              <a:t>Соглашение по инвестиционным мерам, связанным с торговлей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hlinkClick r:id="rId9"/>
              </a:rPr>
              <a:t>Соглашение по применению статьи VII ГАТТ 1994 (таможенная оценка товаров)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hlinkClick r:id="rId10"/>
              </a:rPr>
              <a:t>Соглашение по предотгрузочной инспекции.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hlinkClick r:id="rId11"/>
              </a:rPr>
              <a:t>Соглашение по правилам происхождения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hlinkClick r:id="rId12"/>
              </a:rPr>
              <a:t>Соглашение по процедурам импортного лицензирования.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hlinkClick r:id="rId13"/>
              </a:rPr>
              <a:t>Соглашение по субсидиям и компенсационным мерам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hlinkClick r:id="rId14"/>
              </a:rPr>
              <a:t>Соглашение по применению Статьи VI ГАТТ 1994 (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hlinkClick r:id="rId14"/>
              </a:rPr>
              <a:t>антидемпинг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hlinkClick r:id="rId14"/>
              </a:rPr>
              <a:t>)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hlinkClick r:id="rId15"/>
              </a:rPr>
              <a:t>Соглашение по защитным мерам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61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7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Ключевые соглашения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Генеральное соглашение по торговле услугами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Соглашение по торговым аспектам прав интеллектуальной собственности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Понимание в отношении правил и процедур разрешения споров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Механизм обзоров торговой политики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Необязательные соглашения</a:t>
            </a:r>
            <a:r>
              <a:rPr lang="ru-RU" sz="3600" dirty="0" smtClean="0">
                <a:solidFill>
                  <a:srgbClr val="C00000"/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u="sng" dirty="0" smtClean="0">
                <a:hlinkClick r:id="rId2"/>
              </a:rPr>
              <a:t>Соглашение по торговле гражданской </a:t>
            </a:r>
            <a:r>
              <a:rPr lang="ru-RU" sz="2400" b="1" u="sng" dirty="0" err="1" smtClean="0">
                <a:hlinkClick r:id="rId2"/>
              </a:rPr>
              <a:t>авиатехникой</a:t>
            </a:r>
            <a:endParaRPr lang="ru-RU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hlinkClick r:id="rId3"/>
              </a:rPr>
              <a:t>Соглашение по правительственным закупкам </a:t>
            </a:r>
            <a:endParaRPr lang="ru-RU" sz="24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hlinkClick r:id="rId3"/>
              </a:rPr>
              <a:t>Соглашение по мероприятиям в области инвестиционной политики, имеющей отношение к торговле </a:t>
            </a:r>
            <a:r>
              <a:rPr lang="ru-RU" sz="2400" b="1" dirty="0" smtClean="0"/>
              <a:t> ТРИМС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92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Особенности присоединения РФ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bg1"/>
                </a:solidFill>
                <a:latin typeface="Arial" charset="0"/>
              </a:rPr>
              <a:t>                     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Самое длинное присоединение – 18 лет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Самое большое количество стран участвующих в переговорах по присоединению – 89  стран из 153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Максимальное количество обязательств – 164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ru-RU" sz="2600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Самый длинный </a:t>
            </a:r>
            <a:r>
              <a:rPr lang="ru-RU" sz="2600" b="1" u="sng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Доклад </a:t>
            </a:r>
            <a:r>
              <a:rPr lang="ru-RU" sz="2600" b="1" u="sng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Рабочей </a:t>
            </a:r>
            <a:r>
              <a:rPr lang="ru-RU" sz="2600" b="1" u="sng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группы по </a:t>
            </a:r>
            <a:r>
              <a:rPr lang="ru-RU" sz="2600" b="1" u="sng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присоединению Российской Федерации </a:t>
            </a:r>
            <a:r>
              <a:rPr lang="ru-RU" sz="2600" b="1" u="sng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к </a:t>
            </a:r>
            <a:r>
              <a:rPr lang="ru-RU" sz="2600" b="1" u="sng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Всемирной торговой </a:t>
            </a:r>
            <a:r>
              <a:rPr lang="ru-RU" sz="2600" b="1" u="sng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организации </a:t>
            </a:r>
            <a:r>
              <a:rPr lang="ru-RU" sz="2600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– почти 800 страниц текста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  <a:hlinkClick r:id="rId2"/>
              </a:rPr>
              <a:t> </a:t>
            </a:r>
            <a:r>
              <a:rPr lang="en-US" sz="2600" dirty="0">
                <a:hlinkClick r:id="rId2"/>
              </a:rPr>
              <a:t>http://www.economy.gov.ru/minec/activity/sections/foreigneconomicactivity/wto/doc20120201_0017</a:t>
            </a:r>
            <a:endParaRPr lang="ru-RU" sz="2600" b="1" dirty="0" smtClean="0">
              <a:solidFill>
                <a:srgbClr val="FF0000"/>
              </a:solidFill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600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Отсутствие необходимой системы поддержки отечественного бизнеса в процессе присоединения к ВТО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sz="1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04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5538"/>
          </a:xfr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Обязательства России после присоединения к ВТО</a:t>
            </a:r>
            <a:endParaRPr lang="ru-RU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732462"/>
          </a:xfrm>
          <a:blipFill>
            <a:blip r:embed="rId2" cstate="print"/>
            <a:tile tx="0" ty="0" sx="100000" sy="100000" flip="none" algn="tl"/>
          </a:blipFill>
        </p:spPr>
        <p:txBody>
          <a:bodyPr rtlCol="0">
            <a:noAutofit/>
          </a:bodyPr>
          <a:lstStyle/>
          <a:p>
            <a:pPr marL="457200" indent="-457200">
              <a:buFont typeface="Wingdings" pitchFamily="2" charset="2"/>
              <a:buAutoNum type="arabicPeriod"/>
              <a:defRPr/>
            </a:pPr>
            <a:endParaRPr lang="ru-RU" sz="2200" b="1" dirty="0" smtClean="0">
              <a:solidFill>
                <a:srgbClr val="C00000"/>
              </a:solidFill>
            </a:endParaRPr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ru-RU" sz="2200" b="1" dirty="0" smtClean="0">
                <a:solidFill>
                  <a:srgbClr val="C00000"/>
                </a:solidFill>
              </a:rPr>
              <a:t>Недопустимость дискриминировать импортные товары на всех стадиях транспортировки и продажи.</a:t>
            </a:r>
            <a:endParaRPr lang="en-US" sz="2200" b="1" dirty="0" smtClean="0">
              <a:solidFill>
                <a:srgbClr val="C00000"/>
              </a:solidFill>
            </a:endParaRPr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ru-RU" sz="2200" b="1" dirty="0" smtClean="0">
                <a:solidFill>
                  <a:srgbClr val="C00000"/>
                </a:solidFill>
              </a:rPr>
              <a:t>Запрет на применение экспортных субсидий в любых формах.</a:t>
            </a:r>
            <a:endParaRPr lang="en-US" sz="2200" b="1" dirty="0" smtClean="0">
              <a:solidFill>
                <a:srgbClr val="C00000"/>
              </a:solidFill>
            </a:endParaRPr>
          </a:p>
          <a:p>
            <a:pPr marL="457200" indent="-457200" algn="just">
              <a:buFont typeface="Wingdings" pitchFamily="2" charset="2"/>
              <a:buAutoNum type="arabicPeriod"/>
              <a:defRPr/>
            </a:pPr>
            <a:r>
              <a:rPr lang="ru-RU" sz="2200" b="1" dirty="0" smtClean="0">
                <a:solidFill>
                  <a:srgbClr val="C00000"/>
                </a:solidFill>
              </a:rPr>
              <a:t>Ограничение на автономное повышение импортных таможенных тарифов выше уровня согласованного с членами ВТО.</a:t>
            </a:r>
            <a:endParaRPr lang="en-US" sz="2200" b="1" dirty="0" smtClean="0">
              <a:solidFill>
                <a:srgbClr val="C00000"/>
              </a:solidFill>
            </a:endParaRPr>
          </a:p>
          <a:p>
            <a:pPr marL="457200" indent="-457200" algn="just">
              <a:buFont typeface="Wingdings" pitchFamily="2" charset="2"/>
              <a:buAutoNum type="arabicPeriod"/>
              <a:defRPr/>
            </a:pPr>
            <a:r>
              <a:rPr lang="ru-RU" sz="2200" b="1" dirty="0" smtClean="0">
                <a:solidFill>
                  <a:srgbClr val="C00000"/>
                </a:solidFill>
              </a:rPr>
              <a:t>Запрет на ограничения транзита и доступа к транзитным сетям.</a:t>
            </a:r>
            <a:endParaRPr lang="en-US" sz="2200" b="1" dirty="0" smtClean="0">
              <a:solidFill>
                <a:srgbClr val="C00000"/>
              </a:solidFill>
            </a:endParaRPr>
          </a:p>
          <a:p>
            <a:pPr marL="457200" indent="-457200" algn="just">
              <a:buFont typeface="Wingdings" pitchFamily="2" charset="2"/>
              <a:buAutoNum type="arabicPeriod"/>
              <a:defRPr/>
            </a:pPr>
            <a:r>
              <a:rPr lang="ru-RU" sz="2200" b="1" dirty="0" smtClean="0">
                <a:solidFill>
                  <a:srgbClr val="C00000"/>
                </a:solidFill>
              </a:rPr>
              <a:t>Запрет на ограничение текущих платежей по внешнеторговым сделкам, а также по капитальным операциям.</a:t>
            </a:r>
            <a:endParaRPr lang="en-US" sz="2200" b="1" dirty="0" smtClean="0">
              <a:solidFill>
                <a:srgbClr val="C00000"/>
              </a:solidFill>
            </a:endParaRPr>
          </a:p>
          <a:p>
            <a:pPr marL="457200" indent="-457200" algn="just">
              <a:buFont typeface="Wingdings" pitchFamily="2" charset="2"/>
              <a:buAutoNum type="arabicPeriod"/>
              <a:defRPr/>
            </a:pPr>
            <a:r>
              <a:rPr lang="ru-RU" sz="2200" b="1" dirty="0" smtClean="0">
                <a:solidFill>
                  <a:srgbClr val="C00000"/>
                </a:solidFill>
              </a:rPr>
              <a:t>Недопущение дискриминации товаров и услуг одних стран по сравнению с другими странами по любым признакам (за исключением товаров, поставляемых в рамках таможенного союза).</a:t>
            </a:r>
            <a:endParaRPr lang="en-US" sz="2200" b="1" dirty="0" smtClean="0">
              <a:solidFill>
                <a:srgbClr val="C00000"/>
              </a:solidFill>
            </a:endParaRPr>
          </a:p>
          <a:p>
            <a:pPr marL="457200" indent="-457200" algn="just">
              <a:buFont typeface="Wingdings" pitchFamily="2" charset="2"/>
              <a:buAutoNum type="arabicPeriod"/>
              <a:defRPr/>
            </a:pPr>
            <a:r>
              <a:rPr lang="ru-RU" sz="2200" b="1" dirty="0" smtClean="0">
                <a:solidFill>
                  <a:srgbClr val="C00000"/>
                </a:solidFill>
              </a:rPr>
              <a:t>Запрет на ухудшение условий доступа на рынок и деятельности на рынке услуг по сравнению с параметрами, установленными соглашениями.</a:t>
            </a:r>
            <a:endParaRPr lang="en-US" sz="2200" b="1" dirty="0" smtClean="0">
              <a:solidFill>
                <a:srgbClr val="C00000"/>
              </a:solidFill>
            </a:endParaRP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ru-RU" sz="24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>
                <a:solidFill>
                  <a:srgbClr val="FF0000"/>
                </a:solidFill>
              </a:rPr>
              <a:t/>
            </a:r>
            <a:br>
              <a:rPr lang="ru-RU" sz="1800" dirty="0" smtClean="0">
                <a:solidFill>
                  <a:srgbClr val="FF0000"/>
                </a:solidFill>
              </a:rPr>
            </a:br>
            <a:endParaRPr lang="ru-RU" sz="1800" dirty="0" smtClean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04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5538"/>
          </a:xfr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Обязательства России после присоединения к ВТО</a:t>
            </a:r>
            <a:endParaRPr lang="ru-RU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732462"/>
          </a:xfrm>
          <a:blipFill>
            <a:blip r:embed="rId2" cstate="print"/>
            <a:tile tx="0" ty="0" sx="100000" sy="100000" flip="none" algn="tl"/>
          </a:blipFill>
        </p:spPr>
        <p:txBody>
          <a:bodyPr rtlCol="0">
            <a:noAutofit/>
          </a:bodyPr>
          <a:lstStyle/>
          <a:p>
            <a:pPr marL="457200" indent="-457200" algn="just">
              <a:buFont typeface="Wingdings" pitchFamily="2" charset="2"/>
              <a:buAutoNum type="arabicPeriod"/>
              <a:defRPr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 marL="457200" indent="-457200" algn="just">
              <a:buFont typeface="+mj-lt"/>
              <a:buAutoNum type="arabicPeriod" startAt="8"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Недопустимость предоставления привилегий государственным предприятиям или монополиям, вовлеченным в торговлю.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457200" indent="-457200" algn="just">
              <a:buFont typeface="+mj-lt"/>
              <a:buAutoNum type="arabicPeriod" startAt="8"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Определяются условия по цене на газ.</a:t>
            </a:r>
          </a:p>
          <a:p>
            <a:pPr marL="457200" indent="-457200" algn="just">
              <a:buFont typeface="+mj-lt"/>
              <a:buAutoNum type="arabicPeriod" startAt="8"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Запрет на включение в инвестиционные и иные соглашения обязательства инвестора приобретать товары на внутреннем рынке.</a:t>
            </a:r>
          </a:p>
          <a:p>
            <a:pPr marL="457200" indent="-457200" algn="just">
              <a:buFont typeface="+mj-lt"/>
              <a:buAutoNum type="arabicPeriod" startAt="8"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Запрет на увязывание импорта с обязательством экспорта.</a:t>
            </a:r>
          </a:p>
          <a:p>
            <a:pPr marL="457200" indent="-457200" algn="just">
              <a:buFont typeface="+mj-lt"/>
              <a:buAutoNum type="arabicPeriod" startAt="8"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Недопустимость дискриминировать поставщика услуги по сравнению с отечественным поставщиком </a:t>
            </a:r>
          </a:p>
          <a:p>
            <a:pPr marL="457200" indent="-457200" algn="just">
              <a:buFont typeface="+mj-lt"/>
              <a:buAutoNum type="arabicPeriod" startAt="8"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Проекты правовых актов должны публиковаться,  право заинтересованных лиц направлять комментарии.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Предусмотрено снижение пошлин на самолеты.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 startAt="8"/>
              <a:defRPr/>
            </a:pPr>
            <a:endParaRPr lang="ru-RU" sz="2200" i="1" dirty="0" smtClean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 startAt="8"/>
              <a:defRPr/>
            </a:pPr>
            <a:endParaRPr lang="ru-RU" sz="24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>
                <a:solidFill>
                  <a:srgbClr val="FF0000"/>
                </a:solidFill>
              </a:rPr>
              <a:t/>
            </a:r>
            <a:br>
              <a:rPr lang="ru-RU" sz="1800" dirty="0" smtClean="0">
                <a:solidFill>
                  <a:srgbClr val="FF0000"/>
                </a:solidFill>
              </a:rPr>
            </a:br>
            <a:endParaRPr lang="ru-RU" sz="1800" dirty="0" smtClean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84E-8A33-4B6B-925C-A5B163BB028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1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1556</TotalTime>
  <Words>2376</Words>
  <Application>Microsoft Office PowerPoint</Application>
  <PresentationFormat>Экран (4:3)</PresentationFormat>
  <Paragraphs>446</Paragraphs>
  <Slides>35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Кафедра политической экономии Центр российской экономической модели   Россия в ВТО – первые результаты  ИНФОРМАЦИЯ К РАЗМЫШЛЕНИЮ </vt:lpstr>
      <vt:lpstr>22 августа 2012 г. Россия стала 155 страной-участницей ВТО,  сейчас 159 участников (155 международнопризнанных государств, Тайвань, 2 зависимые территории и  Европейский союз)</vt:lpstr>
      <vt:lpstr>Главная ЦЕЛЬ присоединения — защита национальных интересов России на мировых рынках Стратегические ЗАДАЧИ участия России в ВТО:</vt:lpstr>
      <vt:lpstr>Презентация PowerPoint</vt:lpstr>
      <vt:lpstr>Ключевые соглашения</vt:lpstr>
      <vt:lpstr>Ключевые соглашения</vt:lpstr>
      <vt:lpstr>Особенности присоединения РФ</vt:lpstr>
      <vt:lpstr>Обязательства России после присоединения к ВТО</vt:lpstr>
      <vt:lpstr>Обязательства России после присоединения к ВТО</vt:lpstr>
      <vt:lpstr>Таможенно-тарифной политика</vt:lpstr>
      <vt:lpstr>Презентация PowerPoint</vt:lpstr>
      <vt:lpstr> Параметры таможенно-тарифного регулирования РФ в 2013-2015 гг. </vt:lpstr>
      <vt:lpstr>ВТО и сельское хозяйство России</vt:lpstr>
      <vt:lpstr>Презентация PowerPoint</vt:lpstr>
      <vt:lpstr>Презентация PowerPoint</vt:lpstr>
      <vt:lpstr>Ъ-Инфографика - Что нам даст ВТО? http://www.kommersant.ru/doc/1820345 </vt:lpstr>
      <vt:lpstr>Общие показатели внешнеэкономической деятельности по данным Банка России и Росстата</vt:lpstr>
      <vt:lpstr> Показатели ЭКСПОРТА РФ  по данным ФТС России с учетом взаимной торговли с Республикой Беларусь и Республикой Казахстан </vt:lpstr>
      <vt:lpstr> Показатели ИМПОРТА РФ  по данным ФТС России с учетом взаимной торговли с Республикой Беларусь и Республикой Казахстан </vt:lpstr>
      <vt:lpstr>Структура импорта и экспорта РФ (в %) 1 полугодие 2013 г.</vt:lpstr>
      <vt:lpstr>Экспорт некоторых товаров (1 полугодие 2013  г. в % к 1 полугодию 2012 г.): газ природный - 100,7; удобрения минеральные калийные - 107,4; злаки - 33,0. </vt:lpstr>
      <vt:lpstr>Импорт некоторых продовольственных товаров (1 полугодие 2013  г. в % к 1 полугодию 2012 г.): молоко сухое - 147,7; масло сливочное - 112,5; сыры и творог - 110,0; капуста - 117,4; виноград - 117,9; яблоки -114,5; кукуруза - 166,1; масло подсолнечное -  145,5; мясо свежее и мороженое - 86,9; мясо птицы свежее и мороженое - 94,1; рыба свежая и мороженая - 94,7.</vt:lpstr>
      <vt:lpstr>Показатели макроэкономики</vt:lpstr>
      <vt:lpstr> Индексы производства  по основным видам обрабатывающих производств I полугодие 2013 г. в % к I полугодию 2012 г.  </vt:lpstr>
      <vt:lpstr> Ядро реального сектора  (индексы производства отдельных видов машиностроения)  I полугодие 2013г. в % к I полугодию 2012г.  </vt:lpstr>
      <vt:lpstr>Последние данные – сентябрь 2013 г. в % к сентябрю 2012 г.</vt:lpstr>
      <vt:lpstr>Влияние ВТО на макро- и отраслевую экономику России</vt:lpstr>
      <vt:lpstr> Совещание Правительства РФ (29.10.13) «Итоги первого года членства России в ВТО»  </vt:lpstr>
      <vt:lpstr>Отрасли, проигравшие от ВТО</vt:lpstr>
      <vt:lpstr>Отрасли, выигравшие от ВТО</vt:lpstr>
      <vt:lpstr>Какие отрасли выиграли?</vt:lpstr>
      <vt:lpstr>ОПЫТ ПРИСОЕДИНЕНИЯ К ВТО НА ПРИМЕРЕ СТРАН ВОСТОЧНОЙ ЕВРОПЫ  Процесс постепенного сокращения ограничений на тарифы в рамках различных соглашений начался в ПОЛЬШЕ с 1991 г. Снижение тарифов при вступ­лении в ВТО происходило достаточно быст­ро. Средние тарифы на импорт промышленных товаров из европейских стран были снижены до 6,5%.  Вступление в ВТО оказало заметное влияние и на приток прямых иностранных инвес­тиций. </vt:lpstr>
      <vt:lpstr> БОЛГАРИЯ. Либерализация тарифов на промышленные товары (средние тарифы - 22,7%) проходила быстрее, чем на сельскохозяйственную про­дукцию. Болгария стала меньше экспортировать в развивающие­ся страны, а импорт из них вырос незначитель­но. Тем не менее быстрого изменения объемов импорта страны в первые годы ее членства в ВТО не произошло, так как это период сов­пал с постепенным восстановлением болгарс­кой экономики, которое началось в 1998 г.  Со вступлением Болгарии в ВТО значительно изменился финансовый сектор страны: в боль­шинстве банков преобладает иностранный капи­тал. Аналогичная ситуация наблюдается во многих сферах сектора услуг, особенно в сегменте туриз­ма. Именно эти сектора привлекли самые значи­тельные объемы прямых иностранных инвестиций. </vt:lpstr>
      <vt:lpstr>Общий вывод: влияние ВТО на экономику России в течение последнего года противоречиво: есть проигравшие и выигравшие.  Но пока минусов больше, чем плюсов.  Дискуссии по этой проблеме продолжаются. Можно выделить  2 основные позиции.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Сергей</cp:lastModifiedBy>
  <cp:revision>91</cp:revision>
  <cp:lastPrinted>2013-11-10T18:30:25Z</cp:lastPrinted>
  <dcterms:created xsi:type="dcterms:W3CDTF">2013-10-23T03:08:29Z</dcterms:created>
  <dcterms:modified xsi:type="dcterms:W3CDTF">2013-12-20T07:04:42Z</dcterms:modified>
</cp:coreProperties>
</file>