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37"/>
  </p:notesMasterIdLst>
  <p:sldIdLst>
    <p:sldId id="256" r:id="rId3"/>
    <p:sldId id="307" r:id="rId4"/>
    <p:sldId id="309" r:id="rId5"/>
    <p:sldId id="282" r:id="rId6"/>
    <p:sldId id="299" r:id="rId7"/>
    <p:sldId id="279" r:id="rId8"/>
    <p:sldId id="287" r:id="rId9"/>
    <p:sldId id="278" r:id="rId10"/>
    <p:sldId id="273" r:id="rId11"/>
    <p:sldId id="284" r:id="rId12"/>
    <p:sldId id="259" r:id="rId13"/>
    <p:sldId id="266" r:id="rId14"/>
    <p:sldId id="267" r:id="rId15"/>
    <p:sldId id="308" r:id="rId16"/>
    <p:sldId id="268" r:id="rId17"/>
    <p:sldId id="291" r:id="rId18"/>
    <p:sldId id="300" r:id="rId19"/>
    <p:sldId id="301" r:id="rId20"/>
    <p:sldId id="302" r:id="rId21"/>
    <p:sldId id="304" r:id="rId22"/>
    <p:sldId id="303" r:id="rId23"/>
    <p:sldId id="292" r:id="rId24"/>
    <p:sldId id="293" r:id="rId25"/>
    <p:sldId id="294" r:id="rId26"/>
    <p:sldId id="275" r:id="rId27"/>
    <p:sldId id="274" r:id="rId28"/>
    <p:sldId id="295" r:id="rId29"/>
    <p:sldId id="306" r:id="rId30"/>
    <p:sldId id="276" r:id="rId31"/>
    <p:sldId id="272" r:id="rId32"/>
    <p:sldId id="305" r:id="rId33"/>
    <p:sldId id="298" r:id="rId34"/>
    <p:sldId id="285" r:id="rId35"/>
    <p:sldId id="269" r:id="rId36"/>
  </p:sldIdLst>
  <p:sldSz cx="9144000" cy="6858000" type="screen4x3"/>
  <p:notesSz cx="6794500" cy="9906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8" autoAdjust="0"/>
  </p:normalViewPr>
  <p:slideViewPr>
    <p:cSldViewPr>
      <p:cViewPr>
        <p:scale>
          <a:sx n="66" d="100"/>
          <a:sy n="66" d="100"/>
        </p:scale>
        <p:origin x="-346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5F6D8F-81FA-4FF7-8BCC-21E865313FBA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2989D8-C5D2-4772-9F2F-7493789F7BA0}">
      <dgm:prSet phldrT="[Текст]" custT="1"/>
      <dgm:spPr/>
      <dgm:t>
        <a:bodyPr/>
        <a:lstStyle/>
        <a:p>
          <a:r>
            <a:rPr lang="ru-RU" sz="1400" dirty="0" smtClean="0"/>
            <a:t>Современные средства моделирования</a:t>
          </a:r>
          <a:endParaRPr lang="ru-RU" sz="1400" dirty="0"/>
        </a:p>
      </dgm:t>
    </dgm:pt>
    <dgm:pt modelId="{F078BE94-5A76-4B95-AE55-7507640FD971}" type="parTrans" cxnId="{FB01B37B-DD41-4D09-AE7A-E1310B4B981E}">
      <dgm:prSet/>
      <dgm:spPr/>
      <dgm:t>
        <a:bodyPr/>
        <a:lstStyle/>
        <a:p>
          <a:endParaRPr lang="ru-RU"/>
        </a:p>
      </dgm:t>
    </dgm:pt>
    <dgm:pt modelId="{9F771791-A18C-4FB1-9CF8-2A14464DD189}" type="sibTrans" cxnId="{FB01B37B-DD41-4D09-AE7A-E1310B4B981E}">
      <dgm:prSet/>
      <dgm:spPr/>
      <dgm:t>
        <a:bodyPr/>
        <a:lstStyle/>
        <a:p>
          <a:endParaRPr lang="ru-RU"/>
        </a:p>
      </dgm:t>
    </dgm:pt>
    <dgm:pt modelId="{05304CF7-DB82-4F0E-BD8D-58101B3365B5}">
      <dgm:prSet phldrT="[Текст]" custT="1"/>
      <dgm:spPr/>
      <dgm:t>
        <a:bodyPr/>
        <a:lstStyle/>
        <a:p>
          <a:r>
            <a:rPr lang="ru-RU" sz="1100" dirty="0" smtClean="0"/>
            <a:t>Высокопроизводительный вычислительный комплекс  К-100</a:t>
          </a:r>
          <a:endParaRPr lang="ru-RU" sz="1100" dirty="0"/>
        </a:p>
      </dgm:t>
    </dgm:pt>
    <dgm:pt modelId="{3FE07818-10B2-41B6-A3E3-5AF99669A459}" type="parTrans" cxnId="{1C86EA2E-8C2B-486F-A073-07D383FB2866}">
      <dgm:prSet/>
      <dgm:spPr/>
      <dgm:t>
        <a:bodyPr/>
        <a:lstStyle/>
        <a:p>
          <a:endParaRPr lang="ru-RU"/>
        </a:p>
      </dgm:t>
    </dgm:pt>
    <dgm:pt modelId="{CA785839-4C1C-4428-8125-F272D108A492}" type="sibTrans" cxnId="{1C86EA2E-8C2B-486F-A073-07D383FB2866}">
      <dgm:prSet/>
      <dgm:spPr/>
      <dgm:t>
        <a:bodyPr/>
        <a:lstStyle/>
        <a:p>
          <a:endParaRPr lang="ru-RU"/>
        </a:p>
      </dgm:t>
    </dgm:pt>
    <dgm:pt modelId="{76EA8F33-5320-41C4-8CFB-AE8B73087054}">
      <dgm:prSet phldrT="[Текст]" custT="1"/>
      <dgm:spPr/>
      <dgm:t>
        <a:bodyPr/>
        <a:lstStyle/>
        <a:p>
          <a:r>
            <a:rPr lang="ru-RU" sz="1100" dirty="0" smtClean="0"/>
            <a:t>Виртуальных стендов и тренажеров обучения операторов управления большими системами</a:t>
          </a:r>
          <a:endParaRPr lang="ru-RU" sz="1100" dirty="0"/>
        </a:p>
      </dgm:t>
    </dgm:pt>
    <dgm:pt modelId="{1FD50F74-7936-497D-A333-169A74157CF2}" type="parTrans" cxnId="{D3F7000B-D4E0-46C2-87F2-E19C5951F9C6}">
      <dgm:prSet/>
      <dgm:spPr/>
      <dgm:t>
        <a:bodyPr/>
        <a:lstStyle/>
        <a:p>
          <a:endParaRPr lang="ru-RU"/>
        </a:p>
      </dgm:t>
    </dgm:pt>
    <dgm:pt modelId="{C16C40D5-3BB2-4FB4-8A3F-78785B6731D1}" type="sibTrans" cxnId="{D3F7000B-D4E0-46C2-87F2-E19C5951F9C6}">
      <dgm:prSet/>
      <dgm:spPr/>
      <dgm:t>
        <a:bodyPr/>
        <a:lstStyle/>
        <a:p>
          <a:endParaRPr lang="ru-RU"/>
        </a:p>
      </dgm:t>
    </dgm:pt>
    <dgm:pt modelId="{A38CB80A-82D1-4A6D-B4B4-F262A0701755}">
      <dgm:prSet phldrT="[Текст]" custT="1"/>
      <dgm:spPr/>
      <dgm:t>
        <a:bodyPr/>
        <a:lstStyle/>
        <a:p>
          <a:r>
            <a:rPr lang="ru-RU" sz="1100" dirty="0" smtClean="0"/>
            <a:t>Компьютеризированных СППР</a:t>
          </a:r>
          <a:endParaRPr lang="ru-RU" sz="1100" dirty="0"/>
        </a:p>
      </dgm:t>
    </dgm:pt>
    <dgm:pt modelId="{19F4C8CB-8A67-44AC-B17A-FC87B8573D9C}" type="parTrans" cxnId="{CA3958F1-95DF-48DD-828B-0C1A2FFA5994}">
      <dgm:prSet/>
      <dgm:spPr/>
      <dgm:t>
        <a:bodyPr/>
        <a:lstStyle/>
        <a:p>
          <a:endParaRPr lang="ru-RU"/>
        </a:p>
      </dgm:t>
    </dgm:pt>
    <dgm:pt modelId="{8447DE5B-A317-43D6-9A54-81BFD8C521C1}" type="sibTrans" cxnId="{CA3958F1-95DF-48DD-828B-0C1A2FFA5994}">
      <dgm:prSet/>
      <dgm:spPr/>
      <dgm:t>
        <a:bodyPr/>
        <a:lstStyle/>
        <a:p>
          <a:endParaRPr lang="ru-RU"/>
        </a:p>
      </dgm:t>
    </dgm:pt>
    <dgm:pt modelId="{E4D43C5F-1CB7-4BF5-97A5-4599206FFDA4}">
      <dgm:prSet phldrT="[Текст]" custT="1"/>
      <dgm:spPr/>
      <dgm:t>
        <a:bodyPr/>
        <a:lstStyle/>
        <a:p>
          <a:r>
            <a:rPr lang="ru-RU" sz="1100" dirty="0" smtClean="0"/>
            <a:t>Технологии прикладного моделирования и организации вычислительного эксперимента</a:t>
          </a:r>
          <a:endParaRPr lang="ru-RU" sz="1100" dirty="0"/>
        </a:p>
      </dgm:t>
    </dgm:pt>
    <dgm:pt modelId="{21865E6F-FFC1-401F-900A-7545D3FCC75B}" type="parTrans" cxnId="{A2755F03-D2B6-49A4-8A5B-D6EE3E310F81}">
      <dgm:prSet/>
      <dgm:spPr/>
      <dgm:t>
        <a:bodyPr/>
        <a:lstStyle/>
        <a:p>
          <a:endParaRPr lang="ru-RU"/>
        </a:p>
      </dgm:t>
    </dgm:pt>
    <dgm:pt modelId="{890FF3C9-DE26-4AEB-B28C-11AE75A949D7}" type="sibTrans" cxnId="{A2755F03-D2B6-49A4-8A5B-D6EE3E310F81}">
      <dgm:prSet/>
      <dgm:spPr/>
      <dgm:t>
        <a:bodyPr/>
        <a:lstStyle/>
        <a:p>
          <a:endParaRPr lang="ru-RU"/>
        </a:p>
      </dgm:t>
    </dgm:pt>
    <dgm:pt modelId="{E9D59521-5E30-4BFA-B67E-C3276AC4F5CD}">
      <dgm:prSet phldrT="[Текст]" custT="1"/>
      <dgm:spPr/>
      <dgm:t>
        <a:bodyPr/>
        <a:lstStyle/>
        <a:p>
          <a:r>
            <a:rPr lang="ru-RU" sz="1100" dirty="0" smtClean="0"/>
            <a:t>Специализированные  программные комплексы транспортного моделирования</a:t>
          </a:r>
          <a:endParaRPr lang="ru-RU" sz="1100" dirty="0"/>
        </a:p>
      </dgm:t>
    </dgm:pt>
    <dgm:pt modelId="{3C16025B-0C7D-4838-B1AA-DB0D9769353F}" type="sibTrans" cxnId="{1044CC6D-73B9-41A4-9C52-D78D24DAE7F8}">
      <dgm:prSet/>
      <dgm:spPr/>
      <dgm:t>
        <a:bodyPr/>
        <a:lstStyle/>
        <a:p>
          <a:endParaRPr lang="ru-RU"/>
        </a:p>
      </dgm:t>
    </dgm:pt>
    <dgm:pt modelId="{BAF2834B-6410-4688-991D-5454DCE6441C}" type="parTrans" cxnId="{1044CC6D-73B9-41A4-9C52-D78D24DAE7F8}">
      <dgm:prSet/>
      <dgm:spPr/>
      <dgm:t>
        <a:bodyPr/>
        <a:lstStyle/>
        <a:p>
          <a:endParaRPr lang="ru-RU"/>
        </a:p>
      </dgm:t>
    </dgm:pt>
    <dgm:pt modelId="{799AC3A2-FC2D-48D9-9FE5-A883D29ED6E7}">
      <dgm:prSet phldrT="[Текст]" custT="1"/>
      <dgm:spPr/>
      <dgm:t>
        <a:bodyPr/>
        <a:lstStyle/>
        <a:p>
          <a:r>
            <a:rPr lang="ru-RU" sz="1400" dirty="0" smtClean="0"/>
            <a:t>Опыт в создании</a:t>
          </a:r>
          <a:r>
            <a:rPr lang="ru-RU" sz="1100" dirty="0" smtClean="0"/>
            <a:t> </a:t>
          </a:r>
          <a:endParaRPr lang="ru-RU" sz="1100" dirty="0"/>
        </a:p>
      </dgm:t>
    </dgm:pt>
    <dgm:pt modelId="{2E056720-4E07-4650-9B51-4FCE45D5C96B}" type="parTrans" cxnId="{34EFC837-603C-4AD2-9C12-79F18824011A}">
      <dgm:prSet/>
      <dgm:spPr/>
      <dgm:t>
        <a:bodyPr/>
        <a:lstStyle/>
        <a:p>
          <a:endParaRPr lang="ru-RU"/>
        </a:p>
      </dgm:t>
    </dgm:pt>
    <dgm:pt modelId="{3F228D05-AB36-4E7A-BE46-AF298043FCB7}" type="sibTrans" cxnId="{34EFC837-603C-4AD2-9C12-79F18824011A}">
      <dgm:prSet/>
      <dgm:spPr/>
      <dgm:t>
        <a:bodyPr/>
        <a:lstStyle/>
        <a:p>
          <a:endParaRPr lang="ru-RU"/>
        </a:p>
      </dgm:t>
    </dgm:pt>
    <dgm:pt modelId="{49F53440-61F6-4D4C-8BBC-725FD87467F3}">
      <dgm:prSet phldrT="[Текст]" custT="1"/>
      <dgm:spPr/>
      <dgm:t>
        <a:bodyPr/>
        <a:lstStyle/>
        <a:p>
          <a:r>
            <a:rPr lang="ru-RU" sz="1100" dirty="0" smtClean="0"/>
            <a:t>Информационно-моделирующих систем</a:t>
          </a:r>
          <a:endParaRPr lang="ru-RU" sz="1100" dirty="0"/>
        </a:p>
      </dgm:t>
    </dgm:pt>
    <dgm:pt modelId="{F5CF0B7A-23DF-417E-81DB-E5DDB081B44E}" type="parTrans" cxnId="{DA2E2C59-33F9-49B9-9DE8-3F1663174C3B}">
      <dgm:prSet/>
      <dgm:spPr/>
      <dgm:t>
        <a:bodyPr/>
        <a:lstStyle/>
        <a:p>
          <a:endParaRPr lang="ru-RU"/>
        </a:p>
      </dgm:t>
    </dgm:pt>
    <dgm:pt modelId="{4D38125A-C6E8-4ED0-8DD5-7392AEF02AC7}" type="sibTrans" cxnId="{DA2E2C59-33F9-49B9-9DE8-3F1663174C3B}">
      <dgm:prSet/>
      <dgm:spPr/>
      <dgm:t>
        <a:bodyPr/>
        <a:lstStyle/>
        <a:p>
          <a:endParaRPr lang="ru-RU"/>
        </a:p>
      </dgm:t>
    </dgm:pt>
    <dgm:pt modelId="{068CBBD6-E357-4F57-9A60-80D4F77CBA7F}" type="pres">
      <dgm:prSet presAssocID="{0F5F6D8F-81FA-4FF7-8BCC-21E865313FBA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65C5643-420A-49F4-84A3-B2E55EE65F87}" type="pres">
      <dgm:prSet presAssocID="{B72989D8-C5D2-4772-9F2F-7493789F7BA0}" presName="posSpace" presStyleCnt="0"/>
      <dgm:spPr/>
    </dgm:pt>
    <dgm:pt modelId="{B56700B1-61D1-4CE4-BBCB-388CBBDF8046}" type="pres">
      <dgm:prSet presAssocID="{B72989D8-C5D2-4772-9F2F-7493789F7BA0}" presName="vertFlow" presStyleCnt="0"/>
      <dgm:spPr/>
    </dgm:pt>
    <dgm:pt modelId="{73176C24-1E4A-419D-AA3E-9385E57EF248}" type="pres">
      <dgm:prSet presAssocID="{B72989D8-C5D2-4772-9F2F-7493789F7BA0}" presName="topSpace" presStyleCnt="0"/>
      <dgm:spPr/>
    </dgm:pt>
    <dgm:pt modelId="{4BD4394B-0D25-47FD-B70E-40422AEB83BD}" type="pres">
      <dgm:prSet presAssocID="{B72989D8-C5D2-4772-9F2F-7493789F7BA0}" presName="firstComp" presStyleCnt="0"/>
      <dgm:spPr/>
    </dgm:pt>
    <dgm:pt modelId="{109201A6-22DE-4C3F-A5F4-09C39DC8832A}" type="pres">
      <dgm:prSet presAssocID="{B72989D8-C5D2-4772-9F2F-7493789F7BA0}" presName="firstChild" presStyleLbl="bgAccFollowNode1" presStyleIdx="0" presStyleCnt="6" custScaleX="124138" custScaleY="47938" custLinFactNeighborX="-8155" custLinFactNeighborY="-64246"/>
      <dgm:spPr/>
      <dgm:t>
        <a:bodyPr/>
        <a:lstStyle/>
        <a:p>
          <a:endParaRPr lang="ru-RU"/>
        </a:p>
      </dgm:t>
    </dgm:pt>
    <dgm:pt modelId="{3DBFB916-70EC-4817-B3C4-FE9A3EADD500}" type="pres">
      <dgm:prSet presAssocID="{B72989D8-C5D2-4772-9F2F-7493789F7BA0}" presName="firstChildTx" presStyleLbl="b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6638AB-3468-411E-AFD5-F2812907AA80}" type="pres">
      <dgm:prSet presAssocID="{E9D59521-5E30-4BFA-B67E-C3276AC4F5CD}" presName="comp" presStyleCnt="0"/>
      <dgm:spPr/>
    </dgm:pt>
    <dgm:pt modelId="{FCC68B73-C179-48E0-965D-D8DB03F4A0F9}" type="pres">
      <dgm:prSet presAssocID="{E9D59521-5E30-4BFA-B67E-C3276AC4F5CD}" presName="child" presStyleLbl="bgAccFollowNode1" presStyleIdx="1" presStyleCnt="6" custScaleX="133891" custScaleY="54544" custLinFactNeighborX="-2761" custLinFactNeighborY="-52638"/>
      <dgm:spPr/>
      <dgm:t>
        <a:bodyPr/>
        <a:lstStyle/>
        <a:p>
          <a:endParaRPr lang="ru-RU"/>
        </a:p>
      </dgm:t>
    </dgm:pt>
    <dgm:pt modelId="{4213906B-7AFB-4E20-9E92-119BDCBE3F96}" type="pres">
      <dgm:prSet presAssocID="{E9D59521-5E30-4BFA-B67E-C3276AC4F5CD}" presName="childTx" presStyleLbl="b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1D4F3C-F2D7-4D54-9985-FAE9CE6CD8EE}" type="pres">
      <dgm:prSet presAssocID="{E4D43C5F-1CB7-4BF5-97A5-4599206FFDA4}" presName="comp" presStyleCnt="0"/>
      <dgm:spPr/>
    </dgm:pt>
    <dgm:pt modelId="{AC7567F8-8FE3-45CD-B2B8-672ECF435035}" type="pres">
      <dgm:prSet presAssocID="{E4D43C5F-1CB7-4BF5-97A5-4599206FFDA4}" presName="child" presStyleLbl="bgAccFollowNode1" presStyleIdx="2" presStyleCnt="6" custScaleX="152523" custScaleY="44614" custLinFactNeighborX="1859" custLinFactNeighborY="-44426"/>
      <dgm:spPr/>
      <dgm:t>
        <a:bodyPr/>
        <a:lstStyle/>
        <a:p>
          <a:endParaRPr lang="ru-RU"/>
        </a:p>
      </dgm:t>
    </dgm:pt>
    <dgm:pt modelId="{40C42A42-505C-4C11-BEED-0E510B392A49}" type="pres">
      <dgm:prSet presAssocID="{E4D43C5F-1CB7-4BF5-97A5-4599206FFDA4}" presName="childTx" presStyleLbl="b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F9060-16F4-4E89-9A4C-D2E5A5EFC8CC}" type="pres">
      <dgm:prSet presAssocID="{B72989D8-C5D2-4772-9F2F-7493789F7BA0}" presName="negSpace" presStyleCnt="0"/>
      <dgm:spPr/>
    </dgm:pt>
    <dgm:pt modelId="{DA7650FD-F28E-46CF-98B0-C0961BD918C3}" type="pres">
      <dgm:prSet presAssocID="{B72989D8-C5D2-4772-9F2F-7493789F7BA0}" presName="circle" presStyleLbl="node1" presStyleIdx="0" presStyleCnt="2" custScaleX="249174" custScaleY="105352" custLinFactY="-38496" custLinFactNeighborX="-50647" custLinFactNeighborY="-100000"/>
      <dgm:spPr/>
      <dgm:t>
        <a:bodyPr/>
        <a:lstStyle/>
        <a:p>
          <a:endParaRPr lang="ru-RU"/>
        </a:p>
      </dgm:t>
    </dgm:pt>
    <dgm:pt modelId="{A67C3267-CF81-4B38-9E58-58A8A4D819D0}" type="pres">
      <dgm:prSet presAssocID="{9F771791-A18C-4FB1-9CF8-2A14464DD189}" presName="transSpace" presStyleCnt="0"/>
      <dgm:spPr/>
    </dgm:pt>
    <dgm:pt modelId="{556DD067-0169-46DD-B52D-65BF3AE8E2CC}" type="pres">
      <dgm:prSet presAssocID="{799AC3A2-FC2D-48D9-9FE5-A883D29ED6E7}" presName="posSpace" presStyleCnt="0"/>
      <dgm:spPr/>
    </dgm:pt>
    <dgm:pt modelId="{09FF30E5-C74F-4C6B-84D2-BE8237AB700D}" type="pres">
      <dgm:prSet presAssocID="{799AC3A2-FC2D-48D9-9FE5-A883D29ED6E7}" presName="vertFlow" presStyleCnt="0"/>
      <dgm:spPr/>
    </dgm:pt>
    <dgm:pt modelId="{EC2CC358-7326-49C6-A358-E8B78F609E6D}" type="pres">
      <dgm:prSet presAssocID="{799AC3A2-FC2D-48D9-9FE5-A883D29ED6E7}" presName="topSpace" presStyleCnt="0"/>
      <dgm:spPr/>
    </dgm:pt>
    <dgm:pt modelId="{50949425-C673-4356-A40F-ADC1FDE21C6C}" type="pres">
      <dgm:prSet presAssocID="{799AC3A2-FC2D-48D9-9FE5-A883D29ED6E7}" presName="firstComp" presStyleCnt="0"/>
      <dgm:spPr/>
    </dgm:pt>
    <dgm:pt modelId="{5B42EC45-6CF2-4D80-82DC-7B95637556F1}" type="pres">
      <dgm:prSet presAssocID="{799AC3A2-FC2D-48D9-9FE5-A883D29ED6E7}" presName="firstChild" presStyleLbl="bgAccFollowNode1" presStyleIdx="3" presStyleCnt="6" custScaleX="131987" custScaleY="51258" custLinFactY="4329" custLinFactNeighborX="-74080" custLinFactNeighborY="100000"/>
      <dgm:spPr/>
      <dgm:t>
        <a:bodyPr/>
        <a:lstStyle/>
        <a:p>
          <a:endParaRPr lang="ru-RU"/>
        </a:p>
      </dgm:t>
    </dgm:pt>
    <dgm:pt modelId="{8D6DDBC6-CD3B-477A-8C66-8FFE7D3AACC8}" type="pres">
      <dgm:prSet presAssocID="{799AC3A2-FC2D-48D9-9FE5-A883D29ED6E7}" presName="firstChildTx" presStyleLbl="b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6DCBC-0B03-433D-B63E-26A2F081AEE0}" type="pres">
      <dgm:prSet presAssocID="{A38CB80A-82D1-4A6D-B4B4-F262A0701755}" presName="comp" presStyleCnt="0"/>
      <dgm:spPr/>
    </dgm:pt>
    <dgm:pt modelId="{99C6FE63-8FC0-4689-9FF4-43ADD752E1FB}" type="pres">
      <dgm:prSet presAssocID="{A38CB80A-82D1-4A6D-B4B4-F262A0701755}" presName="child" presStyleLbl="bgAccFollowNode1" presStyleIdx="4" presStyleCnt="6" custScaleX="134973" custScaleY="73514" custLinFactY="19733" custLinFactNeighborX="-55970" custLinFactNeighborY="100000"/>
      <dgm:spPr/>
      <dgm:t>
        <a:bodyPr/>
        <a:lstStyle/>
        <a:p>
          <a:endParaRPr lang="ru-RU"/>
        </a:p>
      </dgm:t>
    </dgm:pt>
    <dgm:pt modelId="{8D8B5A8F-0FA0-47DE-AD9A-F9984940E8A9}" type="pres">
      <dgm:prSet presAssocID="{A38CB80A-82D1-4A6D-B4B4-F262A0701755}" presName="childTx" presStyleLbl="b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24F7E8-CCD4-4022-8165-FAE2ADF9C554}" type="pres">
      <dgm:prSet presAssocID="{49F53440-61F6-4D4C-8BBC-725FD87467F3}" presName="comp" presStyleCnt="0"/>
      <dgm:spPr/>
    </dgm:pt>
    <dgm:pt modelId="{701FC2F4-5C97-43C2-A140-D59F6C9B2703}" type="pres">
      <dgm:prSet presAssocID="{49F53440-61F6-4D4C-8BBC-725FD87467F3}" presName="child" presStyleLbl="bgAccFollowNode1" presStyleIdx="5" presStyleCnt="6" custScaleY="77606" custLinFactY="26354" custLinFactNeighborX="-40603" custLinFactNeighborY="100000"/>
      <dgm:spPr/>
      <dgm:t>
        <a:bodyPr/>
        <a:lstStyle/>
        <a:p>
          <a:endParaRPr lang="ru-RU"/>
        </a:p>
      </dgm:t>
    </dgm:pt>
    <dgm:pt modelId="{E6E4962A-C0E8-4CEA-B91A-3134CCEF109C}" type="pres">
      <dgm:prSet presAssocID="{49F53440-61F6-4D4C-8BBC-725FD87467F3}" presName="childTx" presStyleLbl="b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30A15-8A56-436E-BFE7-82D6E334BC18}" type="pres">
      <dgm:prSet presAssocID="{799AC3A2-FC2D-48D9-9FE5-A883D29ED6E7}" presName="negSpace" presStyleCnt="0"/>
      <dgm:spPr/>
    </dgm:pt>
    <dgm:pt modelId="{9C495F51-EF6D-440E-ABE8-1EFF1376C6FE}" type="pres">
      <dgm:prSet presAssocID="{799AC3A2-FC2D-48D9-9FE5-A883D29ED6E7}" presName="circle" presStyleLbl="node1" presStyleIdx="1" presStyleCnt="2" custScaleX="217733" custLinFactNeighborX="-95525" custLinFactNeighborY="29220"/>
      <dgm:spPr/>
      <dgm:t>
        <a:bodyPr/>
        <a:lstStyle/>
        <a:p>
          <a:endParaRPr lang="ru-RU"/>
        </a:p>
      </dgm:t>
    </dgm:pt>
  </dgm:ptLst>
  <dgm:cxnLst>
    <dgm:cxn modelId="{1044CC6D-73B9-41A4-9C52-D78D24DAE7F8}" srcId="{B72989D8-C5D2-4772-9F2F-7493789F7BA0}" destId="{E9D59521-5E30-4BFA-B67E-C3276AC4F5CD}" srcOrd="1" destOrd="0" parTransId="{BAF2834B-6410-4688-991D-5454DCE6441C}" sibTransId="{3C16025B-0C7D-4838-B1AA-DB0D9769353F}"/>
    <dgm:cxn modelId="{EB0D1EF1-1A9C-48A6-B3FC-08CF91C0EAA5}" type="presOf" srcId="{E4D43C5F-1CB7-4BF5-97A5-4599206FFDA4}" destId="{40C42A42-505C-4C11-BEED-0E510B392A49}" srcOrd="1" destOrd="0" presId="urn:microsoft.com/office/officeart/2005/8/layout/hList9"/>
    <dgm:cxn modelId="{A03D2755-D949-4E52-AC79-616673331C86}" type="presOf" srcId="{E4D43C5F-1CB7-4BF5-97A5-4599206FFDA4}" destId="{AC7567F8-8FE3-45CD-B2B8-672ECF435035}" srcOrd="0" destOrd="0" presId="urn:microsoft.com/office/officeart/2005/8/layout/hList9"/>
    <dgm:cxn modelId="{CA3958F1-95DF-48DD-828B-0C1A2FFA5994}" srcId="{799AC3A2-FC2D-48D9-9FE5-A883D29ED6E7}" destId="{A38CB80A-82D1-4A6D-B4B4-F262A0701755}" srcOrd="1" destOrd="0" parTransId="{19F4C8CB-8A67-44AC-B17A-FC87B8573D9C}" sibTransId="{8447DE5B-A317-43D6-9A54-81BFD8C521C1}"/>
    <dgm:cxn modelId="{56007506-C8EE-48E7-98CC-1FDC120C90BF}" type="presOf" srcId="{49F53440-61F6-4D4C-8BBC-725FD87467F3}" destId="{E6E4962A-C0E8-4CEA-B91A-3134CCEF109C}" srcOrd="1" destOrd="0" presId="urn:microsoft.com/office/officeart/2005/8/layout/hList9"/>
    <dgm:cxn modelId="{FB01B37B-DD41-4D09-AE7A-E1310B4B981E}" srcId="{0F5F6D8F-81FA-4FF7-8BCC-21E865313FBA}" destId="{B72989D8-C5D2-4772-9F2F-7493789F7BA0}" srcOrd="0" destOrd="0" parTransId="{F078BE94-5A76-4B95-AE55-7507640FD971}" sibTransId="{9F771791-A18C-4FB1-9CF8-2A14464DD189}"/>
    <dgm:cxn modelId="{3117CEFE-3CF6-4CF8-98DC-C9D438F148D9}" type="presOf" srcId="{B72989D8-C5D2-4772-9F2F-7493789F7BA0}" destId="{DA7650FD-F28E-46CF-98B0-C0961BD918C3}" srcOrd="0" destOrd="0" presId="urn:microsoft.com/office/officeart/2005/8/layout/hList9"/>
    <dgm:cxn modelId="{34EFC837-603C-4AD2-9C12-79F18824011A}" srcId="{0F5F6D8F-81FA-4FF7-8BCC-21E865313FBA}" destId="{799AC3A2-FC2D-48D9-9FE5-A883D29ED6E7}" srcOrd="1" destOrd="0" parTransId="{2E056720-4E07-4650-9B51-4FCE45D5C96B}" sibTransId="{3F228D05-AB36-4E7A-BE46-AF298043FCB7}"/>
    <dgm:cxn modelId="{73503595-90AD-4881-AF90-338F3EF35962}" type="presOf" srcId="{E9D59521-5E30-4BFA-B67E-C3276AC4F5CD}" destId="{FCC68B73-C179-48E0-965D-D8DB03F4A0F9}" srcOrd="0" destOrd="0" presId="urn:microsoft.com/office/officeart/2005/8/layout/hList9"/>
    <dgm:cxn modelId="{2E2A8EA2-20FE-478F-BFC1-A8CEEE7E79F6}" type="presOf" srcId="{49F53440-61F6-4D4C-8BBC-725FD87467F3}" destId="{701FC2F4-5C97-43C2-A140-D59F6C9B2703}" srcOrd="0" destOrd="0" presId="urn:microsoft.com/office/officeart/2005/8/layout/hList9"/>
    <dgm:cxn modelId="{93E09115-2C37-4A0A-B5E3-67A501A45C1C}" type="presOf" srcId="{A38CB80A-82D1-4A6D-B4B4-F262A0701755}" destId="{99C6FE63-8FC0-4689-9FF4-43ADD752E1FB}" srcOrd="0" destOrd="0" presId="urn:microsoft.com/office/officeart/2005/8/layout/hList9"/>
    <dgm:cxn modelId="{83136D3C-E903-49D7-A3F3-B7BEE8A5E2CD}" type="presOf" srcId="{A38CB80A-82D1-4A6D-B4B4-F262A0701755}" destId="{8D8B5A8F-0FA0-47DE-AD9A-F9984940E8A9}" srcOrd="1" destOrd="0" presId="urn:microsoft.com/office/officeart/2005/8/layout/hList9"/>
    <dgm:cxn modelId="{93829540-C0A0-49E3-94C6-266BAE84CD39}" type="presOf" srcId="{E9D59521-5E30-4BFA-B67E-C3276AC4F5CD}" destId="{4213906B-7AFB-4E20-9E92-119BDCBE3F96}" srcOrd="1" destOrd="0" presId="urn:microsoft.com/office/officeart/2005/8/layout/hList9"/>
    <dgm:cxn modelId="{216367A0-DD59-466B-B75B-3336BC999AA8}" type="presOf" srcId="{799AC3A2-FC2D-48D9-9FE5-A883D29ED6E7}" destId="{9C495F51-EF6D-440E-ABE8-1EFF1376C6FE}" srcOrd="0" destOrd="0" presId="urn:microsoft.com/office/officeart/2005/8/layout/hList9"/>
    <dgm:cxn modelId="{2832E17C-5A3B-4A3E-96CC-AAE8F0B46F87}" type="presOf" srcId="{0F5F6D8F-81FA-4FF7-8BCC-21E865313FBA}" destId="{068CBBD6-E357-4F57-9A60-80D4F77CBA7F}" srcOrd="0" destOrd="0" presId="urn:microsoft.com/office/officeart/2005/8/layout/hList9"/>
    <dgm:cxn modelId="{27A357F0-2E70-4DCF-ACA7-147E01CFBA11}" type="presOf" srcId="{76EA8F33-5320-41C4-8CFB-AE8B73087054}" destId="{5B42EC45-6CF2-4D80-82DC-7B95637556F1}" srcOrd="0" destOrd="0" presId="urn:microsoft.com/office/officeart/2005/8/layout/hList9"/>
    <dgm:cxn modelId="{E0DDDA22-94EC-4DF3-B335-C45EAF58C945}" type="presOf" srcId="{05304CF7-DB82-4F0E-BD8D-58101B3365B5}" destId="{3DBFB916-70EC-4817-B3C4-FE9A3EADD500}" srcOrd="1" destOrd="0" presId="urn:microsoft.com/office/officeart/2005/8/layout/hList9"/>
    <dgm:cxn modelId="{92511B80-6926-4C3A-8358-171CCC1937F6}" type="presOf" srcId="{76EA8F33-5320-41C4-8CFB-AE8B73087054}" destId="{8D6DDBC6-CD3B-477A-8C66-8FFE7D3AACC8}" srcOrd="1" destOrd="0" presId="urn:microsoft.com/office/officeart/2005/8/layout/hList9"/>
    <dgm:cxn modelId="{A2755F03-D2B6-49A4-8A5B-D6EE3E310F81}" srcId="{B72989D8-C5D2-4772-9F2F-7493789F7BA0}" destId="{E4D43C5F-1CB7-4BF5-97A5-4599206FFDA4}" srcOrd="2" destOrd="0" parTransId="{21865E6F-FFC1-401F-900A-7545D3FCC75B}" sibTransId="{890FF3C9-DE26-4AEB-B28C-11AE75A949D7}"/>
    <dgm:cxn modelId="{1C86EA2E-8C2B-486F-A073-07D383FB2866}" srcId="{B72989D8-C5D2-4772-9F2F-7493789F7BA0}" destId="{05304CF7-DB82-4F0E-BD8D-58101B3365B5}" srcOrd="0" destOrd="0" parTransId="{3FE07818-10B2-41B6-A3E3-5AF99669A459}" sibTransId="{CA785839-4C1C-4428-8125-F272D108A492}"/>
    <dgm:cxn modelId="{DA2E2C59-33F9-49B9-9DE8-3F1663174C3B}" srcId="{799AC3A2-FC2D-48D9-9FE5-A883D29ED6E7}" destId="{49F53440-61F6-4D4C-8BBC-725FD87467F3}" srcOrd="2" destOrd="0" parTransId="{F5CF0B7A-23DF-417E-81DB-E5DDB081B44E}" sibTransId="{4D38125A-C6E8-4ED0-8DD5-7392AEF02AC7}"/>
    <dgm:cxn modelId="{D3F7000B-D4E0-46C2-87F2-E19C5951F9C6}" srcId="{799AC3A2-FC2D-48D9-9FE5-A883D29ED6E7}" destId="{76EA8F33-5320-41C4-8CFB-AE8B73087054}" srcOrd="0" destOrd="0" parTransId="{1FD50F74-7936-497D-A333-169A74157CF2}" sibTransId="{C16C40D5-3BB2-4FB4-8A3F-78785B6731D1}"/>
    <dgm:cxn modelId="{D646B953-EEBB-43B8-912F-94779F32850D}" type="presOf" srcId="{05304CF7-DB82-4F0E-BD8D-58101B3365B5}" destId="{109201A6-22DE-4C3F-A5F4-09C39DC8832A}" srcOrd="0" destOrd="0" presId="urn:microsoft.com/office/officeart/2005/8/layout/hList9"/>
    <dgm:cxn modelId="{B55D88D4-8995-4CBA-B9B9-E7D78B8A1C6A}" type="presParOf" srcId="{068CBBD6-E357-4F57-9A60-80D4F77CBA7F}" destId="{E65C5643-420A-49F4-84A3-B2E55EE65F87}" srcOrd="0" destOrd="0" presId="urn:microsoft.com/office/officeart/2005/8/layout/hList9"/>
    <dgm:cxn modelId="{E7B052F0-1236-4BF7-9159-799A4D2EBFF4}" type="presParOf" srcId="{068CBBD6-E357-4F57-9A60-80D4F77CBA7F}" destId="{B56700B1-61D1-4CE4-BBCB-388CBBDF8046}" srcOrd="1" destOrd="0" presId="urn:microsoft.com/office/officeart/2005/8/layout/hList9"/>
    <dgm:cxn modelId="{0937DD4F-31A4-43A1-AE72-4902AB8802AC}" type="presParOf" srcId="{B56700B1-61D1-4CE4-BBCB-388CBBDF8046}" destId="{73176C24-1E4A-419D-AA3E-9385E57EF248}" srcOrd="0" destOrd="0" presId="urn:microsoft.com/office/officeart/2005/8/layout/hList9"/>
    <dgm:cxn modelId="{43E80FD7-DFFB-449D-9A4D-D864F49F5359}" type="presParOf" srcId="{B56700B1-61D1-4CE4-BBCB-388CBBDF8046}" destId="{4BD4394B-0D25-47FD-B70E-40422AEB83BD}" srcOrd="1" destOrd="0" presId="urn:microsoft.com/office/officeart/2005/8/layout/hList9"/>
    <dgm:cxn modelId="{449DCE8A-42B5-4A62-AADD-249C70F843F1}" type="presParOf" srcId="{4BD4394B-0D25-47FD-B70E-40422AEB83BD}" destId="{109201A6-22DE-4C3F-A5F4-09C39DC8832A}" srcOrd="0" destOrd="0" presId="urn:microsoft.com/office/officeart/2005/8/layout/hList9"/>
    <dgm:cxn modelId="{E1B09E63-828A-43FF-9687-584C8F35225B}" type="presParOf" srcId="{4BD4394B-0D25-47FD-B70E-40422AEB83BD}" destId="{3DBFB916-70EC-4817-B3C4-FE9A3EADD500}" srcOrd="1" destOrd="0" presId="urn:microsoft.com/office/officeart/2005/8/layout/hList9"/>
    <dgm:cxn modelId="{6FD189DA-B45D-4D23-8C31-CA0652968222}" type="presParOf" srcId="{B56700B1-61D1-4CE4-BBCB-388CBBDF8046}" destId="{716638AB-3468-411E-AFD5-F2812907AA80}" srcOrd="2" destOrd="0" presId="urn:microsoft.com/office/officeart/2005/8/layout/hList9"/>
    <dgm:cxn modelId="{B431D00D-577B-4AFF-9B9C-06B5E4D69441}" type="presParOf" srcId="{716638AB-3468-411E-AFD5-F2812907AA80}" destId="{FCC68B73-C179-48E0-965D-D8DB03F4A0F9}" srcOrd="0" destOrd="0" presId="urn:microsoft.com/office/officeart/2005/8/layout/hList9"/>
    <dgm:cxn modelId="{F3FB12D0-B81B-4C7F-937D-3EB354F24FA5}" type="presParOf" srcId="{716638AB-3468-411E-AFD5-F2812907AA80}" destId="{4213906B-7AFB-4E20-9E92-119BDCBE3F96}" srcOrd="1" destOrd="0" presId="urn:microsoft.com/office/officeart/2005/8/layout/hList9"/>
    <dgm:cxn modelId="{2E80C016-937D-424D-AD65-BC5C96CF79EF}" type="presParOf" srcId="{B56700B1-61D1-4CE4-BBCB-388CBBDF8046}" destId="{9F1D4F3C-F2D7-4D54-9985-FAE9CE6CD8EE}" srcOrd="3" destOrd="0" presId="urn:microsoft.com/office/officeart/2005/8/layout/hList9"/>
    <dgm:cxn modelId="{0E7AF9D3-79AF-4C86-B665-D7664EDEF2CC}" type="presParOf" srcId="{9F1D4F3C-F2D7-4D54-9985-FAE9CE6CD8EE}" destId="{AC7567F8-8FE3-45CD-B2B8-672ECF435035}" srcOrd="0" destOrd="0" presId="urn:microsoft.com/office/officeart/2005/8/layout/hList9"/>
    <dgm:cxn modelId="{06378E9A-BF28-4F28-8476-AD4351841B9F}" type="presParOf" srcId="{9F1D4F3C-F2D7-4D54-9985-FAE9CE6CD8EE}" destId="{40C42A42-505C-4C11-BEED-0E510B392A49}" srcOrd="1" destOrd="0" presId="urn:microsoft.com/office/officeart/2005/8/layout/hList9"/>
    <dgm:cxn modelId="{160805D3-8633-46CE-8F7E-566FAABA6144}" type="presParOf" srcId="{068CBBD6-E357-4F57-9A60-80D4F77CBA7F}" destId="{7B9F9060-16F4-4E89-9A4C-D2E5A5EFC8CC}" srcOrd="2" destOrd="0" presId="urn:microsoft.com/office/officeart/2005/8/layout/hList9"/>
    <dgm:cxn modelId="{66898F9C-2074-4EF4-B8FC-9383A39D9E55}" type="presParOf" srcId="{068CBBD6-E357-4F57-9A60-80D4F77CBA7F}" destId="{DA7650FD-F28E-46CF-98B0-C0961BD918C3}" srcOrd="3" destOrd="0" presId="urn:microsoft.com/office/officeart/2005/8/layout/hList9"/>
    <dgm:cxn modelId="{26EB6A28-8188-4534-8F6E-A2E77DDF7889}" type="presParOf" srcId="{068CBBD6-E357-4F57-9A60-80D4F77CBA7F}" destId="{A67C3267-CF81-4B38-9E58-58A8A4D819D0}" srcOrd="4" destOrd="0" presId="urn:microsoft.com/office/officeart/2005/8/layout/hList9"/>
    <dgm:cxn modelId="{20A9426D-2653-4D5A-925A-9D61FF7BEA60}" type="presParOf" srcId="{068CBBD6-E357-4F57-9A60-80D4F77CBA7F}" destId="{556DD067-0169-46DD-B52D-65BF3AE8E2CC}" srcOrd="5" destOrd="0" presId="urn:microsoft.com/office/officeart/2005/8/layout/hList9"/>
    <dgm:cxn modelId="{F25E1D35-88F1-4F1C-B478-296277370541}" type="presParOf" srcId="{068CBBD6-E357-4F57-9A60-80D4F77CBA7F}" destId="{09FF30E5-C74F-4C6B-84D2-BE8237AB700D}" srcOrd="6" destOrd="0" presId="urn:microsoft.com/office/officeart/2005/8/layout/hList9"/>
    <dgm:cxn modelId="{25318A57-8EEC-4FA4-B8DA-E36AEDAA0CA7}" type="presParOf" srcId="{09FF30E5-C74F-4C6B-84D2-BE8237AB700D}" destId="{EC2CC358-7326-49C6-A358-E8B78F609E6D}" srcOrd="0" destOrd="0" presId="urn:microsoft.com/office/officeart/2005/8/layout/hList9"/>
    <dgm:cxn modelId="{99A5BB10-E7C1-49D7-88FE-D10BE7916C2B}" type="presParOf" srcId="{09FF30E5-C74F-4C6B-84D2-BE8237AB700D}" destId="{50949425-C673-4356-A40F-ADC1FDE21C6C}" srcOrd="1" destOrd="0" presId="urn:microsoft.com/office/officeart/2005/8/layout/hList9"/>
    <dgm:cxn modelId="{0445096D-7EEA-47E7-8758-C3DB61480664}" type="presParOf" srcId="{50949425-C673-4356-A40F-ADC1FDE21C6C}" destId="{5B42EC45-6CF2-4D80-82DC-7B95637556F1}" srcOrd="0" destOrd="0" presId="urn:microsoft.com/office/officeart/2005/8/layout/hList9"/>
    <dgm:cxn modelId="{0878DF4F-0F87-4A39-8761-564000564FE5}" type="presParOf" srcId="{50949425-C673-4356-A40F-ADC1FDE21C6C}" destId="{8D6DDBC6-CD3B-477A-8C66-8FFE7D3AACC8}" srcOrd="1" destOrd="0" presId="urn:microsoft.com/office/officeart/2005/8/layout/hList9"/>
    <dgm:cxn modelId="{6D42D803-B861-434F-9B01-34DD529708F4}" type="presParOf" srcId="{09FF30E5-C74F-4C6B-84D2-BE8237AB700D}" destId="{8D36DCBC-0B03-433D-B63E-26A2F081AEE0}" srcOrd="2" destOrd="0" presId="urn:microsoft.com/office/officeart/2005/8/layout/hList9"/>
    <dgm:cxn modelId="{BD6E5108-0EF9-49D4-ABE4-1339C7E4FA3C}" type="presParOf" srcId="{8D36DCBC-0B03-433D-B63E-26A2F081AEE0}" destId="{99C6FE63-8FC0-4689-9FF4-43ADD752E1FB}" srcOrd="0" destOrd="0" presId="urn:microsoft.com/office/officeart/2005/8/layout/hList9"/>
    <dgm:cxn modelId="{3A033547-9048-4362-AC80-942FC0791190}" type="presParOf" srcId="{8D36DCBC-0B03-433D-B63E-26A2F081AEE0}" destId="{8D8B5A8F-0FA0-47DE-AD9A-F9984940E8A9}" srcOrd="1" destOrd="0" presId="urn:microsoft.com/office/officeart/2005/8/layout/hList9"/>
    <dgm:cxn modelId="{20DEA5CC-538D-45A6-A890-7317807E4B0B}" type="presParOf" srcId="{09FF30E5-C74F-4C6B-84D2-BE8237AB700D}" destId="{7324F7E8-CCD4-4022-8165-FAE2ADF9C554}" srcOrd="3" destOrd="0" presId="urn:microsoft.com/office/officeart/2005/8/layout/hList9"/>
    <dgm:cxn modelId="{420A0A71-8238-4D68-B5F4-E69EDF9625F1}" type="presParOf" srcId="{7324F7E8-CCD4-4022-8165-FAE2ADF9C554}" destId="{701FC2F4-5C97-43C2-A140-D59F6C9B2703}" srcOrd="0" destOrd="0" presId="urn:microsoft.com/office/officeart/2005/8/layout/hList9"/>
    <dgm:cxn modelId="{EB091D75-F6A1-4082-8765-6BC86B1BFF56}" type="presParOf" srcId="{7324F7E8-CCD4-4022-8165-FAE2ADF9C554}" destId="{E6E4962A-C0E8-4CEA-B91A-3134CCEF109C}" srcOrd="1" destOrd="0" presId="urn:microsoft.com/office/officeart/2005/8/layout/hList9"/>
    <dgm:cxn modelId="{5D9BF130-712F-4C10-8AE8-64B0FA5BC24A}" type="presParOf" srcId="{068CBBD6-E357-4F57-9A60-80D4F77CBA7F}" destId="{22130A15-8A56-436E-BFE7-82D6E334BC18}" srcOrd="7" destOrd="0" presId="urn:microsoft.com/office/officeart/2005/8/layout/hList9"/>
    <dgm:cxn modelId="{9C075835-E220-4FAB-9F0A-95244B6AE2B3}" type="presParOf" srcId="{068CBBD6-E357-4F57-9A60-80D4F77CBA7F}" destId="{9C495F51-EF6D-440E-ABE8-1EFF1376C6FE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FB5487-62D3-4F67-97E9-D66F91148AAB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55F129B4-0106-4B10-9901-EB4CE7CB0A1D}">
      <dgm:prSet phldrT="[Текст]" custT="1"/>
      <dgm:spPr/>
      <dgm:t>
        <a:bodyPr/>
        <a:lstStyle/>
        <a:p>
          <a:r>
            <a:rPr lang="ru-RU" sz="1600" dirty="0" smtClean="0"/>
            <a:t>Разработана при личной поддержке Председателя правительства РФ для решения приоритетных задач в области авиации, космонавтики, транспорта и т.д.</a:t>
          </a:r>
          <a:endParaRPr lang="ru-RU" sz="1600" dirty="0"/>
        </a:p>
      </dgm:t>
    </dgm:pt>
    <dgm:pt modelId="{6B84074C-9C0F-4A46-98E7-62DA1826A9CA}" type="parTrans" cxnId="{6C25E2E9-AFE8-4409-9A78-6620ADC25E9E}">
      <dgm:prSet/>
      <dgm:spPr/>
      <dgm:t>
        <a:bodyPr/>
        <a:lstStyle/>
        <a:p>
          <a:endParaRPr lang="ru-RU"/>
        </a:p>
      </dgm:t>
    </dgm:pt>
    <dgm:pt modelId="{24DB0C01-AAA7-4E2F-AA33-B88EDE1CEAB1}" type="sibTrans" cxnId="{6C25E2E9-AFE8-4409-9A78-6620ADC25E9E}">
      <dgm:prSet/>
      <dgm:spPr/>
      <dgm:t>
        <a:bodyPr/>
        <a:lstStyle/>
        <a:p>
          <a:endParaRPr lang="ru-RU"/>
        </a:p>
      </dgm:t>
    </dgm:pt>
    <dgm:pt modelId="{7DEBF5B9-9B11-47DB-9608-B1011F793C52}">
      <dgm:prSet phldrT="[Текст]" custT="1"/>
      <dgm:spPr/>
      <dgm:t>
        <a:bodyPr/>
        <a:lstStyle/>
        <a:p>
          <a:r>
            <a:rPr lang="ru-RU" sz="1600" dirty="0" smtClean="0"/>
            <a:t>Отличается высокой производительностью (до </a:t>
          </a:r>
          <a:r>
            <a:rPr lang="ru-RU" sz="1600" b="1" dirty="0" smtClean="0"/>
            <a:t>100 </a:t>
          </a:r>
          <a:r>
            <a:rPr lang="ru-RU" sz="1600" b="1" dirty="0" err="1" smtClean="0"/>
            <a:t>Тфлоп</a:t>
          </a:r>
          <a:r>
            <a:rPr lang="ru-RU" sz="1600" dirty="0" smtClean="0"/>
            <a:t>) и низким энергопотреблением (минимум </a:t>
          </a:r>
          <a:r>
            <a:rPr lang="ru-RU" sz="1600" b="1" dirty="0" smtClean="0"/>
            <a:t>в 10 раз</a:t>
          </a:r>
          <a:r>
            <a:rPr lang="ru-RU" sz="1600" dirty="0" smtClean="0"/>
            <a:t>) по сравнению с многопроцессорными вычислительными системами традиционной архитектуры</a:t>
          </a:r>
          <a:endParaRPr lang="ru-RU" sz="1600" dirty="0"/>
        </a:p>
      </dgm:t>
    </dgm:pt>
    <dgm:pt modelId="{89EEC035-0B2D-46BB-85CE-1A9BE5F301BF}" type="parTrans" cxnId="{22471C45-1640-44CB-82A2-2E41ACF9D928}">
      <dgm:prSet/>
      <dgm:spPr/>
      <dgm:t>
        <a:bodyPr/>
        <a:lstStyle/>
        <a:p>
          <a:endParaRPr lang="ru-RU"/>
        </a:p>
      </dgm:t>
    </dgm:pt>
    <dgm:pt modelId="{4AF3065C-FACC-47A9-8C11-B4C46DB7D3AB}" type="sibTrans" cxnId="{22471C45-1640-44CB-82A2-2E41ACF9D928}">
      <dgm:prSet/>
      <dgm:spPr/>
      <dgm:t>
        <a:bodyPr/>
        <a:lstStyle/>
        <a:p>
          <a:endParaRPr lang="ru-RU"/>
        </a:p>
      </dgm:t>
    </dgm:pt>
    <dgm:pt modelId="{CDDD08AE-F2AB-4EEB-A226-E7392FF3DBF8}">
      <dgm:prSet phldrT="[Текст]" custT="1"/>
      <dgm:spPr/>
      <dgm:t>
        <a:bodyPr/>
        <a:lstStyle/>
        <a:p>
          <a:r>
            <a:rPr lang="ru-RU" sz="1600" dirty="0" smtClean="0"/>
            <a:t>Предназначена для моделирования сложных процессов и обработки больших массивов данных, решение </a:t>
          </a:r>
          <a:r>
            <a:rPr lang="ru-RU" sz="1600" b="1" i="1" dirty="0" smtClean="0"/>
            <a:t>задач управления сложными системами в режиме реального времени</a:t>
          </a:r>
          <a:endParaRPr lang="ru-RU" sz="1600" b="1" i="1" dirty="0"/>
        </a:p>
      </dgm:t>
    </dgm:pt>
    <dgm:pt modelId="{C9A071CB-A026-4781-ABFD-CFEBB6B2992C}" type="parTrans" cxnId="{7C422002-1F42-4B2A-ACF0-F72682A602A6}">
      <dgm:prSet/>
      <dgm:spPr/>
      <dgm:t>
        <a:bodyPr/>
        <a:lstStyle/>
        <a:p>
          <a:endParaRPr lang="ru-RU"/>
        </a:p>
      </dgm:t>
    </dgm:pt>
    <dgm:pt modelId="{4CBC77A0-05B4-4743-9413-BA6A54D12FE1}" type="sibTrans" cxnId="{7C422002-1F42-4B2A-ACF0-F72682A602A6}">
      <dgm:prSet/>
      <dgm:spPr/>
      <dgm:t>
        <a:bodyPr/>
        <a:lstStyle/>
        <a:p>
          <a:endParaRPr lang="ru-RU"/>
        </a:p>
      </dgm:t>
    </dgm:pt>
    <dgm:pt modelId="{FB04E210-FD0B-4477-8470-C9F7765D0AB1}" type="pres">
      <dgm:prSet presAssocID="{85FB5487-62D3-4F67-97E9-D66F91148AAB}" presName="compositeShape" presStyleCnt="0">
        <dgm:presLayoutVars>
          <dgm:dir/>
          <dgm:resizeHandles/>
        </dgm:presLayoutVars>
      </dgm:prSet>
      <dgm:spPr/>
    </dgm:pt>
    <dgm:pt modelId="{152E52A1-DF0E-4DEC-8FB1-4A83B06A524E}" type="pres">
      <dgm:prSet presAssocID="{85FB5487-62D3-4F67-97E9-D66F91148AAB}" presName="pyramid" presStyleLbl="node1" presStyleIdx="0" presStyleCnt="1" custLinFactNeighborX="1039" custLinFactNeighborY="952"/>
      <dgm:spPr/>
    </dgm:pt>
    <dgm:pt modelId="{E77C2C90-0A4F-490C-BBDD-8F8B5ABA5D2D}" type="pres">
      <dgm:prSet presAssocID="{85FB5487-62D3-4F67-97E9-D66F91148AAB}" presName="theList" presStyleCnt="0"/>
      <dgm:spPr/>
    </dgm:pt>
    <dgm:pt modelId="{9B8B56EC-5108-4E36-A9EF-818150D52C83}" type="pres">
      <dgm:prSet presAssocID="{55F129B4-0106-4B10-9901-EB4CE7CB0A1D}" presName="aNode" presStyleLbl="fgAcc1" presStyleIdx="0" presStyleCnt="3" custScaleX="238051" custScaleY="178226" custLinFactNeighborX="-36972" custLinFactNeighborY="-1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494C2F-14DE-4E7B-9D2F-9B31DA89A533}" type="pres">
      <dgm:prSet presAssocID="{55F129B4-0106-4B10-9901-EB4CE7CB0A1D}" presName="aSpace" presStyleCnt="0"/>
      <dgm:spPr/>
    </dgm:pt>
    <dgm:pt modelId="{FA6186D5-0760-455A-9BD7-22C53C5B9685}" type="pres">
      <dgm:prSet presAssocID="{7DEBF5B9-9B11-47DB-9608-B1011F793C52}" presName="aNode" presStyleLbl="fgAcc1" presStyleIdx="1" presStyleCnt="3" custScaleX="247767" custScaleY="235936" custLinFactNeighborX="-8436" custLinFactNeighborY="7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52BFCD-7545-4908-8109-6EF044ABD05A}" type="pres">
      <dgm:prSet presAssocID="{7DEBF5B9-9B11-47DB-9608-B1011F793C52}" presName="aSpace" presStyleCnt="0"/>
      <dgm:spPr/>
    </dgm:pt>
    <dgm:pt modelId="{789F5590-DD36-4025-AEDE-73296FFADC19}" type="pres">
      <dgm:prSet presAssocID="{CDDD08AE-F2AB-4EEB-A226-E7392FF3DBF8}" presName="aNode" presStyleLbl="fgAcc1" presStyleIdx="2" presStyleCnt="3" custScaleX="231825" custScaleY="215952" custLinFactNeighborX="-8436" custLinFactNeighborY="-1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154BD-7873-4AF9-BD3B-A050B2A6A73A}" type="pres">
      <dgm:prSet presAssocID="{CDDD08AE-F2AB-4EEB-A226-E7392FF3DBF8}" presName="aSpace" presStyleCnt="0"/>
      <dgm:spPr/>
    </dgm:pt>
  </dgm:ptLst>
  <dgm:cxnLst>
    <dgm:cxn modelId="{F2192B56-2F1F-4500-8B0C-BF2F0113A20A}" type="presOf" srcId="{85FB5487-62D3-4F67-97E9-D66F91148AAB}" destId="{FB04E210-FD0B-4477-8470-C9F7765D0AB1}" srcOrd="0" destOrd="0" presId="urn:microsoft.com/office/officeart/2005/8/layout/pyramid2"/>
    <dgm:cxn modelId="{22471C45-1640-44CB-82A2-2E41ACF9D928}" srcId="{85FB5487-62D3-4F67-97E9-D66F91148AAB}" destId="{7DEBF5B9-9B11-47DB-9608-B1011F793C52}" srcOrd="1" destOrd="0" parTransId="{89EEC035-0B2D-46BB-85CE-1A9BE5F301BF}" sibTransId="{4AF3065C-FACC-47A9-8C11-B4C46DB7D3AB}"/>
    <dgm:cxn modelId="{9B99CE1C-87E2-4A5A-B797-2085682C0885}" type="presOf" srcId="{CDDD08AE-F2AB-4EEB-A226-E7392FF3DBF8}" destId="{789F5590-DD36-4025-AEDE-73296FFADC19}" srcOrd="0" destOrd="0" presId="urn:microsoft.com/office/officeart/2005/8/layout/pyramid2"/>
    <dgm:cxn modelId="{4D939BED-74FF-4796-87CD-EBD7C80D6D28}" type="presOf" srcId="{7DEBF5B9-9B11-47DB-9608-B1011F793C52}" destId="{FA6186D5-0760-455A-9BD7-22C53C5B9685}" srcOrd="0" destOrd="0" presId="urn:microsoft.com/office/officeart/2005/8/layout/pyramid2"/>
    <dgm:cxn modelId="{6C25E2E9-AFE8-4409-9A78-6620ADC25E9E}" srcId="{85FB5487-62D3-4F67-97E9-D66F91148AAB}" destId="{55F129B4-0106-4B10-9901-EB4CE7CB0A1D}" srcOrd="0" destOrd="0" parTransId="{6B84074C-9C0F-4A46-98E7-62DA1826A9CA}" sibTransId="{24DB0C01-AAA7-4E2F-AA33-B88EDE1CEAB1}"/>
    <dgm:cxn modelId="{510B1006-4C23-4817-B540-17B9F8A4B278}" type="presOf" srcId="{55F129B4-0106-4B10-9901-EB4CE7CB0A1D}" destId="{9B8B56EC-5108-4E36-A9EF-818150D52C83}" srcOrd="0" destOrd="0" presId="urn:microsoft.com/office/officeart/2005/8/layout/pyramid2"/>
    <dgm:cxn modelId="{7C422002-1F42-4B2A-ACF0-F72682A602A6}" srcId="{85FB5487-62D3-4F67-97E9-D66F91148AAB}" destId="{CDDD08AE-F2AB-4EEB-A226-E7392FF3DBF8}" srcOrd="2" destOrd="0" parTransId="{C9A071CB-A026-4781-ABFD-CFEBB6B2992C}" sibTransId="{4CBC77A0-05B4-4743-9413-BA6A54D12FE1}"/>
    <dgm:cxn modelId="{DDFC599C-8CD0-4960-A757-058021C82CA6}" type="presParOf" srcId="{FB04E210-FD0B-4477-8470-C9F7765D0AB1}" destId="{152E52A1-DF0E-4DEC-8FB1-4A83B06A524E}" srcOrd="0" destOrd="0" presId="urn:microsoft.com/office/officeart/2005/8/layout/pyramid2"/>
    <dgm:cxn modelId="{86641A53-EE32-4ED3-BF9D-9C7C4610C55F}" type="presParOf" srcId="{FB04E210-FD0B-4477-8470-C9F7765D0AB1}" destId="{E77C2C90-0A4F-490C-BBDD-8F8B5ABA5D2D}" srcOrd="1" destOrd="0" presId="urn:microsoft.com/office/officeart/2005/8/layout/pyramid2"/>
    <dgm:cxn modelId="{E09104CC-D6FE-4318-8461-84CA63069279}" type="presParOf" srcId="{E77C2C90-0A4F-490C-BBDD-8F8B5ABA5D2D}" destId="{9B8B56EC-5108-4E36-A9EF-818150D52C83}" srcOrd="0" destOrd="0" presId="urn:microsoft.com/office/officeart/2005/8/layout/pyramid2"/>
    <dgm:cxn modelId="{44525713-E80C-448D-AB75-00836B3AE0CB}" type="presParOf" srcId="{E77C2C90-0A4F-490C-BBDD-8F8B5ABA5D2D}" destId="{CB494C2F-14DE-4E7B-9D2F-9B31DA89A533}" srcOrd="1" destOrd="0" presId="urn:microsoft.com/office/officeart/2005/8/layout/pyramid2"/>
    <dgm:cxn modelId="{AB87A95A-5C47-46D0-8B2E-8C96AA498B6E}" type="presParOf" srcId="{E77C2C90-0A4F-490C-BBDD-8F8B5ABA5D2D}" destId="{FA6186D5-0760-455A-9BD7-22C53C5B9685}" srcOrd="2" destOrd="0" presId="urn:microsoft.com/office/officeart/2005/8/layout/pyramid2"/>
    <dgm:cxn modelId="{CE1B5F0D-AC64-4DB7-AFB8-EFC13BD40649}" type="presParOf" srcId="{E77C2C90-0A4F-490C-BBDD-8F8B5ABA5D2D}" destId="{D552BFCD-7545-4908-8109-6EF044ABD05A}" srcOrd="3" destOrd="0" presId="urn:microsoft.com/office/officeart/2005/8/layout/pyramid2"/>
    <dgm:cxn modelId="{26AD9DCD-2674-4CDF-902B-D78138467BFF}" type="presParOf" srcId="{E77C2C90-0A4F-490C-BBDD-8F8B5ABA5D2D}" destId="{789F5590-DD36-4025-AEDE-73296FFADC19}" srcOrd="4" destOrd="0" presId="urn:microsoft.com/office/officeart/2005/8/layout/pyramid2"/>
    <dgm:cxn modelId="{B38AB05E-80D9-4A93-BB94-AF2972514AB4}" type="presParOf" srcId="{E77C2C90-0A4F-490C-BBDD-8F8B5ABA5D2D}" destId="{3F1154BD-7873-4AF9-BD3B-A050B2A6A73A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9201A6-22DE-4C3F-A5F4-09C39DC8832A}">
      <dsp:nvSpPr>
        <dsp:cNvPr id="0" name=""/>
        <dsp:cNvSpPr/>
      </dsp:nvSpPr>
      <dsp:spPr>
        <a:xfrm>
          <a:off x="0" y="1459019"/>
          <a:ext cx="2958052" cy="49954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Высокопроизводительный вычислительный комплекс  К-100</a:t>
          </a:r>
          <a:endParaRPr lang="ru-RU" sz="1100" kern="1200" dirty="0"/>
        </a:p>
      </dsp:txBody>
      <dsp:txXfrm>
        <a:off x="473288" y="1459019"/>
        <a:ext cx="2484764" cy="499541"/>
      </dsp:txXfrm>
    </dsp:sp>
    <dsp:sp modelId="{FCC68B73-C179-48E0-965D-D8DB03F4A0F9}">
      <dsp:nvSpPr>
        <dsp:cNvPr id="0" name=""/>
        <dsp:cNvSpPr/>
      </dsp:nvSpPr>
      <dsp:spPr>
        <a:xfrm>
          <a:off x="0" y="2079523"/>
          <a:ext cx="3190454" cy="5683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Специализированные  программные комплексы транспортного моделирования</a:t>
          </a:r>
          <a:endParaRPr lang="ru-RU" sz="1100" kern="1200" dirty="0"/>
        </a:p>
      </dsp:txBody>
      <dsp:txXfrm>
        <a:off x="510472" y="2079523"/>
        <a:ext cx="2679981" cy="568379"/>
      </dsp:txXfrm>
    </dsp:sp>
    <dsp:sp modelId="{AC7567F8-8FE3-45CD-B2B8-672ECF435035}">
      <dsp:nvSpPr>
        <dsp:cNvPr id="0" name=""/>
        <dsp:cNvSpPr/>
      </dsp:nvSpPr>
      <dsp:spPr>
        <a:xfrm>
          <a:off x="-112195" y="2733476"/>
          <a:ext cx="3634431" cy="46490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Технологии прикладного моделирования и организации вычислительного эксперимента</a:t>
          </a:r>
          <a:endParaRPr lang="ru-RU" sz="1100" kern="1200" dirty="0"/>
        </a:p>
      </dsp:txBody>
      <dsp:txXfrm>
        <a:off x="469313" y="2733476"/>
        <a:ext cx="3052922" cy="464903"/>
      </dsp:txXfrm>
    </dsp:sp>
    <dsp:sp modelId="{DA7650FD-F28E-46CF-98B0-C0961BD918C3}">
      <dsp:nvSpPr>
        <dsp:cNvPr id="0" name=""/>
        <dsp:cNvSpPr/>
      </dsp:nvSpPr>
      <dsp:spPr>
        <a:xfrm>
          <a:off x="291143" y="269398"/>
          <a:ext cx="2595238" cy="10972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Современные средства моделирования</a:t>
          </a:r>
          <a:endParaRPr lang="ru-RU" sz="1400" kern="1200" dirty="0"/>
        </a:p>
      </dsp:txBody>
      <dsp:txXfrm>
        <a:off x="671207" y="430091"/>
        <a:ext cx="1835110" cy="775893"/>
      </dsp:txXfrm>
    </dsp:sp>
    <dsp:sp modelId="{5B42EC45-6CF2-4D80-82DC-7B95637556F1}">
      <dsp:nvSpPr>
        <dsp:cNvPr id="0" name=""/>
        <dsp:cNvSpPr/>
      </dsp:nvSpPr>
      <dsp:spPr>
        <a:xfrm>
          <a:off x="4542543" y="3215667"/>
          <a:ext cx="2783196" cy="5341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Виртуальных стендов и тренажеров обучения операторов управления большими системами</a:t>
          </a:r>
          <a:endParaRPr lang="ru-RU" sz="1100" kern="1200" dirty="0"/>
        </a:p>
      </dsp:txBody>
      <dsp:txXfrm>
        <a:off x="4987854" y="3215667"/>
        <a:ext cx="2337885" cy="534137"/>
      </dsp:txXfrm>
    </dsp:sp>
    <dsp:sp modelId="{99C6FE63-8FC0-4689-9FF4-43ADD752E1FB}">
      <dsp:nvSpPr>
        <dsp:cNvPr id="0" name=""/>
        <dsp:cNvSpPr/>
      </dsp:nvSpPr>
      <dsp:spPr>
        <a:xfrm>
          <a:off x="4892944" y="3910324"/>
          <a:ext cx="2846162" cy="7660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Компьютеризированных СППР</a:t>
          </a:r>
          <a:endParaRPr lang="ru-RU" sz="1100" kern="1200" dirty="0"/>
        </a:p>
      </dsp:txBody>
      <dsp:txXfrm>
        <a:off x="5348330" y="3910324"/>
        <a:ext cx="2390776" cy="766058"/>
      </dsp:txXfrm>
    </dsp:sp>
    <dsp:sp modelId="{701FC2F4-5C97-43C2-A140-D59F6C9B2703}">
      <dsp:nvSpPr>
        <dsp:cNvPr id="0" name=""/>
        <dsp:cNvSpPr/>
      </dsp:nvSpPr>
      <dsp:spPr>
        <a:xfrm>
          <a:off x="5585722" y="4745377"/>
          <a:ext cx="2108690" cy="8086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8232" rIns="78232" bIns="78232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Информационно-моделирующих систем</a:t>
          </a:r>
          <a:endParaRPr lang="ru-RU" sz="1100" kern="1200" dirty="0"/>
        </a:p>
      </dsp:txBody>
      <dsp:txXfrm>
        <a:off x="5923112" y="4745377"/>
        <a:ext cx="1771299" cy="808699"/>
      </dsp:txXfrm>
    </dsp:sp>
    <dsp:sp modelId="{9C495F51-EF6D-440E-ABE8-1EFF1376C6FE}">
      <dsp:nvSpPr>
        <dsp:cNvPr id="0" name=""/>
        <dsp:cNvSpPr/>
      </dsp:nvSpPr>
      <dsp:spPr>
        <a:xfrm>
          <a:off x="4235471" y="2016222"/>
          <a:ext cx="2267769" cy="10415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Опыт в создании</a:t>
          </a:r>
          <a:r>
            <a:rPr lang="ru-RU" sz="1100" kern="1200" dirty="0" smtClean="0"/>
            <a:t> </a:t>
          </a:r>
          <a:endParaRPr lang="ru-RU" sz="1100" kern="1200" dirty="0"/>
        </a:p>
      </dsp:txBody>
      <dsp:txXfrm>
        <a:off x="4567578" y="2168751"/>
        <a:ext cx="1603555" cy="7364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E52A1-DF0E-4DEC-8FB1-4A83B06A524E}">
      <dsp:nvSpPr>
        <dsp:cNvPr id="0" name=""/>
        <dsp:cNvSpPr/>
      </dsp:nvSpPr>
      <dsp:spPr>
        <a:xfrm>
          <a:off x="-70870" y="0"/>
          <a:ext cx="2796680" cy="499269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8B56EC-5108-4E36-A9EF-818150D52C83}">
      <dsp:nvSpPr>
        <dsp:cNvPr id="0" name=""/>
        <dsp:cNvSpPr/>
      </dsp:nvSpPr>
      <dsp:spPr>
        <a:xfrm>
          <a:off x="0" y="500035"/>
          <a:ext cx="4214810" cy="106536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Разработана при личной поддержке Председателя правительства РФ для решения приоритетных задач в области авиации, космонавтики, транспорта и т.д.</a:t>
          </a:r>
          <a:endParaRPr lang="ru-RU" sz="1600" kern="1200" dirty="0"/>
        </a:p>
      </dsp:txBody>
      <dsp:txXfrm>
        <a:off x="52007" y="552042"/>
        <a:ext cx="4110796" cy="961346"/>
      </dsp:txXfrm>
    </dsp:sp>
    <dsp:sp modelId="{FA6186D5-0760-455A-9BD7-22C53C5B9685}">
      <dsp:nvSpPr>
        <dsp:cNvPr id="0" name=""/>
        <dsp:cNvSpPr/>
      </dsp:nvSpPr>
      <dsp:spPr>
        <a:xfrm>
          <a:off x="0" y="1646870"/>
          <a:ext cx="4214810" cy="141032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Отличается высокой производительностью (до </a:t>
          </a:r>
          <a:r>
            <a:rPr lang="ru-RU" sz="1600" b="1" kern="1200" dirty="0" smtClean="0"/>
            <a:t>100 </a:t>
          </a:r>
          <a:r>
            <a:rPr lang="ru-RU" sz="1600" b="1" kern="1200" dirty="0" err="1" smtClean="0"/>
            <a:t>Тфлоп</a:t>
          </a:r>
          <a:r>
            <a:rPr lang="ru-RU" sz="1600" kern="1200" dirty="0" smtClean="0"/>
            <a:t>) и низким энергопотреблением (минимум </a:t>
          </a:r>
          <a:r>
            <a:rPr lang="ru-RU" sz="1600" b="1" kern="1200" dirty="0" smtClean="0"/>
            <a:t>в 10 раз</a:t>
          </a:r>
          <a:r>
            <a:rPr lang="ru-RU" sz="1600" kern="1200" dirty="0" smtClean="0"/>
            <a:t>) по сравнению с многопроцессорными вычислительными системами традиционной архитектуры</a:t>
          </a:r>
          <a:endParaRPr lang="ru-RU" sz="1600" kern="1200" dirty="0"/>
        </a:p>
      </dsp:txBody>
      <dsp:txXfrm>
        <a:off x="68846" y="1715716"/>
        <a:ext cx="4077118" cy="1272634"/>
      </dsp:txXfrm>
    </dsp:sp>
    <dsp:sp modelId="{789F5590-DD36-4025-AEDE-73296FFADC19}">
      <dsp:nvSpPr>
        <dsp:cNvPr id="0" name=""/>
        <dsp:cNvSpPr/>
      </dsp:nvSpPr>
      <dsp:spPr>
        <a:xfrm>
          <a:off x="0" y="3125263"/>
          <a:ext cx="4214212" cy="12908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Предназначена для моделирования сложных процессов и обработки больших массивов данных, решение </a:t>
          </a:r>
          <a:r>
            <a:rPr lang="ru-RU" sz="1600" b="1" i="1" kern="1200" dirty="0" smtClean="0"/>
            <a:t>задач управления сложными системами в режиме реального времени</a:t>
          </a:r>
          <a:endParaRPr lang="ru-RU" sz="1600" b="1" i="1" kern="1200" dirty="0"/>
        </a:p>
      </dsp:txBody>
      <dsp:txXfrm>
        <a:off x="63015" y="3188278"/>
        <a:ext cx="4088182" cy="1164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4813" cy="496093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102" y="0"/>
            <a:ext cx="2944813" cy="496093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3F8D562A-229F-4FDF-A3E6-096971239E37}" type="datetimeFigureOut">
              <a:rPr lang="ru-RU" smtClean="0"/>
              <a:t>08.11.2013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4538"/>
            <a:ext cx="4949825" cy="3713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747"/>
            <a:ext cx="5435600" cy="4456908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08324"/>
            <a:ext cx="2944813" cy="496093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102" y="9408324"/>
            <a:ext cx="2944813" cy="496093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7D1D5AC8-E433-493F-A5F3-73B4122CC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68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D5AC8-E433-493F-A5F3-73B4122CCAB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71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9116A93-97B3-406A-B136-19DE366BAF7C}" type="slidenum">
              <a:rPr lang="ru-RU" smtClean="0">
                <a:latin typeface="Times New Roman" pitchFamily="18" charset="0"/>
              </a:rPr>
              <a:pPr/>
              <a:t>18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AC05FBD-2A05-4858-B896-438C645D8398}" type="slidenum">
              <a:rPr lang="ru-RU" smtClean="0">
                <a:latin typeface="Times New Roman" pitchFamily="18" charset="0"/>
              </a:rPr>
              <a:pPr/>
              <a:t>19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B95ACE1-E6EE-4E55-BBD0-749DB811E9A6}" type="slidenum">
              <a:rPr lang="ru-RU" smtClean="0">
                <a:latin typeface="Times New Roman" pitchFamily="18" charset="0"/>
              </a:rPr>
              <a:pPr/>
              <a:t>20</a:t>
            </a:fld>
            <a:endParaRPr lang="ru-RU" smtClean="0"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mtClean="0"/>
              <a:t>Базовое описание модели, рисунок с клеточками и машинками, характеристики моделей</a:t>
            </a:r>
          </a:p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220788"/>
            <a:fld id="{40F6A148-D468-4D0C-A19D-4FC0CB69EB63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defTabSz="1220788"/>
              <a:t>31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11CCA-6BB4-443A-86B3-B528B99D9945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1E9A48-559B-43D0-BB6A-BB8D5688DC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11CCA-6BB4-443A-86B3-B528B99D9945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1E9A48-559B-43D0-BB6A-BB8D5688DC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11CCA-6BB4-443A-86B3-B528B99D9945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1E9A48-559B-43D0-BB6A-BB8D5688DC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title_picture-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" y="0"/>
            <a:ext cx="91417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1890" y="2108735"/>
            <a:ext cx="6899182" cy="1470025"/>
          </a:xfrm>
        </p:spPr>
        <p:txBody>
          <a:bodyPr>
            <a:noAutofit/>
          </a:bodyPr>
          <a:lstStyle>
            <a:lvl1pPr algn="l">
              <a:defRPr sz="3100" b="1">
                <a:solidFill>
                  <a:schemeClr val="accent5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1889" y="4344730"/>
            <a:ext cx="6400800" cy="953814"/>
          </a:xfrm>
        </p:spPr>
        <p:txBody>
          <a:bodyPr>
            <a:noAutofit/>
          </a:bodyPr>
          <a:lstStyle>
            <a:lvl1pPr marL="0" indent="0" algn="l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36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2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8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4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81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7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53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89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9390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234" y="234117"/>
            <a:ext cx="8141539" cy="67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1234" y="1220206"/>
            <a:ext cx="8141539" cy="124957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7496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10"/>
            <a:ext cx="7772400" cy="1362075"/>
          </a:xfrm>
        </p:spPr>
        <p:txBody>
          <a:bodyPr/>
          <a:lstStyle>
            <a:lvl1pPr algn="l">
              <a:defRPr sz="3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4114516"/>
            <a:ext cx="7772400" cy="292388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3623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724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087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449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811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174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536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489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3248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234" y="234117"/>
            <a:ext cx="8141539" cy="6768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2" y="1219206"/>
            <a:ext cx="3921231" cy="133882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21539" y="1219206"/>
            <a:ext cx="3921231" cy="1338828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103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234" y="233348"/>
            <a:ext cx="8141539" cy="677108"/>
          </a:xfrm>
        </p:spPr>
        <p:txBody>
          <a:bodyPr>
            <a:noAutofit/>
          </a:bodyPr>
          <a:lstStyle>
            <a:lvl1pPr algn="l">
              <a:defRPr sz="2100" b="1">
                <a:solidFill>
                  <a:schemeClr val="accent5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028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713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304806"/>
            <a:ext cx="7785100" cy="13388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51947" y="6552974"/>
            <a:ext cx="8840107" cy="153080"/>
          </a:xfrm>
          <a:prstGeom prst="rect">
            <a:avLst/>
          </a:prstGeom>
        </p:spPr>
        <p:txBody>
          <a:bodyPr lIns="87246" tIns="43624" rIns="87246" bIns="43624"/>
          <a:lstStyle>
            <a:lvl1pPr defTabSz="872470" eaLnBrk="0" fontAlgn="auto" hangingPunct="0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629979455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9" descr="thanks_ru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" y="0"/>
            <a:ext cx="91417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9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11CCA-6BB4-443A-86B3-B528B99D9945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1E9A48-559B-43D0-BB6A-BB8D5688DC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11CCA-6BB4-443A-86B3-B528B99D9945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1E9A48-559B-43D0-BB6A-BB8D5688DC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11CCA-6BB4-443A-86B3-B528B99D9945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1E9A48-559B-43D0-BB6A-BB8D5688DC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11CCA-6BB4-443A-86B3-B528B99D9945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1E9A48-559B-43D0-BB6A-BB8D5688DC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11CCA-6BB4-443A-86B3-B528B99D9945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1E9A48-559B-43D0-BB6A-BB8D5688DC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11CCA-6BB4-443A-86B3-B528B99D9945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1E9A48-559B-43D0-BB6A-BB8D5688DC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11CCA-6BB4-443A-86B3-B528B99D9945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1E9A48-559B-43D0-BB6A-BB8D5688DC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11CCA-6BB4-443A-86B3-B528B99D9945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1E9A48-559B-43D0-BB6A-BB8D5688DC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0D11CCA-6BB4-443A-86B3-B528B99D9945}" type="datetimeFigureOut">
              <a:rPr lang="ru-RU" smtClean="0"/>
              <a:pPr/>
              <a:t>08.11.2013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51E9A48-559B-43D0-BB6A-BB8D5688DC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501197" y="233589"/>
            <a:ext cx="8141607" cy="67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501197" y="1220107"/>
            <a:ext cx="8141607" cy="133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331" y="6623278"/>
            <a:ext cx="232455" cy="138339"/>
          </a:xfrm>
          <a:prstGeom prst="rect">
            <a:avLst/>
          </a:prstGeom>
        </p:spPr>
        <p:txBody>
          <a:bodyPr lIns="0" tIns="0" rIns="0" bIns="0"/>
          <a:lstStyle/>
          <a:p>
            <a:pPr algn="r" defTabSz="792191" fontAlgn="base">
              <a:spcBef>
                <a:spcPct val="20000"/>
              </a:spcBef>
              <a:spcAft>
                <a:spcPct val="0"/>
              </a:spcAft>
              <a:defRPr/>
            </a:pPr>
            <a:fld id="{9B31933A-4ACA-4E6F-8C62-2FEF47B65A84}" type="slidenum">
              <a:rPr lang="ru-RU" sz="900">
                <a:solidFill>
                  <a:srgbClr val="808080"/>
                </a:solidFill>
                <a:ea typeface="MS PGothic" pitchFamily="34" charset="-128"/>
                <a:cs typeface="Arial" pitchFamily="34" charset="0"/>
              </a:rPr>
              <a:pPr algn="r" defTabSz="792191" fontAlgn="base">
                <a:spcBef>
                  <a:spcPct val="20000"/>
                </a:spcBef>
                <a:spcAft>
                  <a:spcPct val="0"/>
                </a:spcAft>
                <a:defRPr/>
              </a:pPr>
              <a:t>‹#›</a:t>
            </a:fld>
            <a:endParaRPr lang="ru-RU" sz="900" dirty="0">
              <a:solidFill>
                <a:srgbClr val="808080"/>
              </a:solidFill>
              <a:ea typeface="MS PGothic" pitchFamily="34" charset="-128"/>
              <a:cs typeface="Arial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1039813"/>
            <a:ext cx="9144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Рисунок 16" descr="SITRONICS-0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t="36787" r="9949" b="36340"/>
          <a:stretch>
            <a:fillRect/>
          </a:stretch>
        </p:blipFill>
        <p:spPr bwMode="auto">
          <a:xfrm>
            <a:off x="7093857" y="6442982"/>
            <a:ext cx="1646464" cy="36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899206" y="6623277"/>
            <a:ext cx="3262312" cy="234723"/>
          </a:xfrm>
          <a:prstGeom prst="rect">
            <a:avLst/>
          </a:prstGeom>
        </p:spPr>
        <p:txBody>
          <a:bodyPr lIns="0" tIns="0" rIns="0" bIns="0"/>
          <a:lstStyle/>
          <a:p>
            <a:pPr defTabSz="792191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900" dirty="0">
                <a:solidFill>
                  <a:srgbClr val="808080"/>
                </a:solidFill>
                <a:ea typeface="MS PGothic" pitchFamily="34" charset="-128"/>
                <a:cs typeface="Arial" pitchFamily="34" charset="0"/>
              </a:rPr>
              <a:t>ЗАО «СИТРОНИКС КАСУ», 2011. </a:t>
            </a:r>
            <a:endParaRPr lang="ru-RU" sz="900" b="1" dirty="0">
              <a:solidFill>
                <a:srgbClr val="FF0000"/>
              </a:solidFill>
              <a:ea typeface="MS PGothic" pitchFamily="34" charset="-128"/>
              <a:cs typeface="Arial" pitchFamily="34" charset="0"/>
            </a:endParaRPr>
          </a:p>
        </p:txBody>
      </p:sp>
      <p:cxnSp>
        <p:nvCxnSpPr>
          <p:cNvPr id="9" name="Прямая соединительная линия 10"/>
          <p:cNvCxnSpPr/>
          <p:nvPr/>
        </p:nvCxnSpPr>
        <p:spPr>
          <a:xfrm rot="5400000">
            <a:off x="700201" y="6740639"/>
            <a:ext cx="2347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</p:sldLayoutIdLst>
  <p:hf sldNum="0" hdr="0" ftr="0" dt="0"/>
  <p:txStyles>
    <p:titleStyle>
      <a:lvl1pPr algn="l" defTabSz="871887" rtl="0" fontAlgn="base">
        <a:spcBef>
          <a:spcPct val="0"/>
        </a:spcBef>
        <a:spcAft>
          <a:spcPct val="0"/>
        </a:spcAft>
        <a:defRPr lang="ru-RU" sz="2100" b="1" kern="1200">
          <a:solidFill>
            <a:srgbClr val="696A6C"/>
          </a:solidFill>
          <a:latin typeface="+mj-lt"/>
          <a:ea typeface="+mj-ea"/>
          <a:cs typeface="+mj-cs"/>
        </a:defRPr>
      </a:lvl1pPr>
      <a:lvl2pPr algn="l" defTabSz="871887" rtl="0" fontAlgn="base">
        <a:spcBef>
          <a:spcPct val="0"/>
        </a:spcBef>
        <a:spcAft>
          <a:spcPct val="0"/>
        </a:spcAft>
        <a:defRPr sz="2100" b="1">
          <a:solidFill>
            <a:srgbClr val="696A6C"/>
          </a:solidFill>
          <a:latin typeface="Arial" charset="0"/>
        </a:defRPr>
      </a:lvl2pPr>
      <a:lvl3pPr algn="l" defTabSz="871887" rtl="0" fontAlgn="base">
        <a:spcBef>
          <a:spcPct val="0"/>
        </a:spcBef>
        <a:spcAft>
          <a:spcPct val="0"/>
        </a:spcAft>
        <a:defRPr sz="2100" b="1">
          <a:solidFill>
            <a:srgbClr val="696A6C"/>
          </a:solidFill>
          <a:latin typeface="Arial" charset="0"/>
        </a:defRPr>
      </a:lvl3pPr>
      <a:lvl4pPr algn="l" defTabSz="871887" rtl="0" fontAlgn="base">
        <a:spcBef>
          <a:spcPct val="0"/>
        </a:spcBef>
        <a:spcAft>
          <a:spcPct val="0"/>
        </a:spcAft>
        <a:defRPr sz="2100" b="1">
          <a:solidFill>
            <a:srgbClr val="696A6C"/>
          </a:solidFill>
          <a:latin typeface="Arial" charset="0"/>
        </a:defRPr>
      </a:lvl4pPr>
      <a:lvl5pPr algn="l" defTabSz="871887" rtl="0" fontAlgn="base">
        <a:spcBef>
          <a:spcPct val="0"/>
        </a:spcBef>
        <a:spcAft>
          <a:spcPct val="0"/>
        </a:spcAft>
        <a:defRPr sz="2100" b="1">
          <a:solidFill>
            <a:srgbClr val="696A6C"/>
          </a:solidFill>
          <a:latin typeface="Arial" charset="0"/>
        </a:defRPr>
      </a:lvl5pPr>
      <a:lvl6pPr marL="326532" algn="l" defTabSz="871887" rtl="0" fontAlgn="base">
        <a:spcBef>
          <a:spcPct val="0"/>
        </a:spcBef>
        <a:spcAft>
          <a:spcPct val="0"/>
        </a:spcAft>
        <a:defRPr sz="2100" b="1">
          <a:solidFill>
            <a:srgbClr val="696A6C"/>
          </a:solidFill>
          <a:latin typeface="Arial" charset="0"/>
        </a:defRPr>
      </a:lvl6pPr>
      <a:lvl7pPr marL="653064" algn="l" defTabSz="871887" rtl="0" fontAlgn="base">
        <a:spcBef>
          <a:spcPct val="0"/>
        </a:spcBef>
        <a:spcAft>
          <a:spcPct val="0"/>
        </a:spcAft>
        <a:defRPr sz="2100" b="1">
          <a:solidFill>
            <a:srgbClr val="696A6C"/>
          </a:solidFill>
          <a:latin typeface="Arial" charset="0"/>
        </a:defRPr>
      </a:lvl7pPr>
      <a:lvl8pPr marL="979597" algn="l" defTabSz="871887" rtl="0" fontAlgn="base">
        <a:spcBef>
          <a:spcPct val="0"/>
        </a:spcBef>
        <a:spcAft>
          <a:spcPct val="0"/>
        </a:spcAft>
        <a:defRPr sz="2100" b="1">
          <a:solidFill>
            <a:srgbClr val="696A6C"/>
          </a:solidFill>
          <a:latin typeface="Arial" charset="0"/>
        </a:defRPr>
      </a:lvl8pPr>
      <a:lvl9pPr marL="1306129" algn="l" defTabSz="871887" rtl="0" fontAlgn="base">
        <a:spcBef>
          <a:spcPct val="0"/>
        </a:spcBef>
        <a:spcAft>
          <a:spcPct val="0"/>
        </a:spcAft>
        <a:defRPr sz="2100" b="1">
          <a:solidFill>
            <a:srgbClr val="696A6C"/>
          </a:solidFill>
          <a:latin typeface="Arial" charset="0"/>
        </a:defRPr>
      </a:lvl9pPr>
    </p:titleStyle>
    <p:bodyStyle>
      <a:lvl1pPr marL="326532" indent="-326532" algn="l" defTabSz="871887" rtl="0" fontAlgn="base">
        <a:spcBef>
          <a:spcPct val="20000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708621" indent="-272110" algn="l" defTabSz="871887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1089575" indent="-217688" algn="l" defTabSz="871887" rtl="0" fontAlgn="base">
        <a:spcBef>
          <a:spcPct val="20000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526085" indent="-217688" algn="l" defTabSz="871887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962595" indent="-217688" algn="l" defTabSz="871887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293" indent="-218118" algn="l" defTabSz="87247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5526" indent="-218118" algn="l" defTabSz="87247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1761" indent="-218118" algn="l" defTabSz="87247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7994" indent="-218118" algn="l" defTabSz="87247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724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6236" algn="l" defTabSz="8724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2470" algn="l" defTabSz="8724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8705" algn="l" defTabSz="8724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44940" algn="l" defTabSz="8724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81175" algn="l" defTabSz="8724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17409" algn="l" defTabSz="8724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53644" algn="l" defTabSz="8724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89879" algn="l" defTabSz="87247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&#1058;&#1088;&#1072;&#1085;&#1089;&#1087;&#1086;&#1088;&#1090;\16.01.13\Res_Cavern_Big.avi" TargetMode="Externa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&#1058;&#1088;&#1072;&#1085;&#1089;&#1087;&#1086;&#1088;&#1090;\16.01.13\18.05.2009%207-17-54.avi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700808"/>
            <a:ext cx="8001056" cy="1143008"/>
          </a:xfrm>
        </p:spPr>
        <p:txBody>
          <a:bodyPr>
            <a:noAutofit/>
          </a:bodyPr>
          <a:lstStyle/>
          <a:p>
            <a:r>
              <a:rPr lang="ru-RU" sz="3600" b="1" dirty="0">
                <a:effectLst/>
              </a:rPr>
              <a:t>Об актуальных задачах и рациональной концепции </a:t>
            </a:r>
            <a:r>
              <a:rPr lang="ru-RU" sz="3600" dirty="0">
                <a:effectLst/>
              </a:rPr>
              <a:t/>
            </a:r>
            <a:br>
              <a:rPr lang="ru-RU" sz="3600" dirty="0">
                <a:effectLst/>
              </a:rPr>
            </a:br>
            <a:r>
              <a:rPr lang="ru-RU" sz="3600" b="1" dirty="0">
                <a:effectLst/>
              </a:rPr>
              <a:t>прикладного моделирования транспортных систем</a:t>
            </a:r>
            <a:endParaRPr lang="ru-RU" sz="3600" dirty="0">
              <a:effectLst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39552" y="4149725"/>
            <a:ext cx="38927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ru-RU" altLang="ru-RU" sz="1600" b="1" dirty="0" err="1">
                <a:latin typeface="Arial" pitchFamily="34" charset="0"/>
              </a:rPr>
              <a:t>А.Н.Васильев</a:t>
            </a:r>
            <a:r>
              <a:rPr lang="ru-RU" altLang="ru-RU" sz="1600" b="1" dirty="0">
                <a:latin typeface="Arial" pitchFamily="34" charset="0"/>
              </a:rPr>
              <a:t> </a:t>
            </a:r>
          </a:p>
          <a:p>
            <a:pPr algn="ctr" eaLnBrk="1" hangingPunct="1"/>
            <a:r>
              <a:rPr lang="ru-RU" altLang="ru-RU" sz="1600" b="1" dirty="0" err="1">
                <a:latin typeface="Arial" pitchFamily="34" charset="0"/>
              </a:rPr>
              <a:t>СПбГПУ</a:t>
            </a:r>
            <a:r>
              <a:rPr lang="ru-RU" altLang="ru-RU" sz="1600" b="1" dirty="0">
                <a:latin typeface="Arial" pitchFamily="34" charset="0"/>
              </a:rPr>
              <a:t>, Санкт-Петербург</a:t>
            </a:r>
            <a:endParaRPr lang="en-US" altLang="ru-RU" sz="1600" b="1" dirty="0">
              <a:latin typeface="Arial" pitchFamily="34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306413" y="5061613"/>
            <a:ext cx="2359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ru-RU" sz="1800" dirty="0"/>
              <a:t>a.n.vasilyev@gmail.com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548554" y="4149725"/>
            <a:ext cx="19854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ru-RU" altLang="ru-RU" sz="1600" b="1" dirty="0" err="1">
                <a:latin typeface="Arial" pitchFamily="34" charset="0"/>
              </a:rPr>
              <a:t>В.П.Осипов</a:t>
            </a:r>
            <a:endParaRPr lang="ru-RU" altLang="ru-RU" sz="1600" b="1" dirty="0">
              <a:latin typeface="Arial" pitchFamily="34" charset="0"/>
            </a:endParaRPr>
          </a:p>
          <a:p>
            <a:pPr algn="ctr" eaLnBrk="1" hangingPunct="1"/>
            <a:r>
              <a:rPr lang="ru-RU" altLang="ru-RU" sz="1600" b="1" dirty="0">
                <a:latin typeface="Arial" pitchFamily="34" charset="0"/>
              </a:rPr>
              <a:t>ИПМ РАН, Москва</a:t>
            </a:r>
            <a:endParaRPr lang="en-US" altLang="ru-RU" sz="1600" b="1" dirty="0">
              <a:latin typeface="Arial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526409" y="5061613"/>
            <a:ext cx="1971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ru-RU" sz="1800" dirty="0"/>
              <a:t>osipov@keldysh.ru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380495"/>
            <a:ext cx="4097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Концептуальная схема СППР </a:t>
            </a:r>
            <a:endParaRPr lang="ru-RU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785029"/>
            <a:ext cx="8064897" cy="5926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32240" y="2708920"/>
            <a:ext cx="172819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Принятие </a:t>
            </a:r>
            <a:r>
              <a:rPr lang="ru-RU" sz="1100" b="1" dirty="0" smtClean="0"/>
              <a:t>решения происходит </a:t>
            </a:r>
            <a:r>
              <a:rPr lang="ru-RU" sz="1100" b="1" dirty="0"/>
              <a:t>в условиях многокритериальности, многофакторности, неопределенности и при наличии большого числа ограничений</a:t>
            </a:r>
          </a:p>
        </p:txBody>
      </p:sp>
    </p:spTree>
    <p:extLst>
      <p:ext uri="{BB962C8B-B14F-4D97-AF65-F5344CB8AC3E}">
        <p14:creationId xmlns:p14="http://schemas.microsoft.com/office/powerpoint/2010/main" val="210672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142852"/>
            <a:ext cx="5572164" cy="654032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Программно-аппаратная платформа интеллектуального ядра Центра компетенции</a:t>
            </a:r>
            <a:endParaRPr lang="ru-RU" sz="1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54902" y="2071677"/>
            <a:ext cx="2286016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/>
              <a:t>Вычислительная платформа К-100 </a:t>
            </a:r>
            <a:endParaRPr lang="ru-RU" sz="2000" b="1" dirty="0"/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6572264" y="3500438"/>
            <a:ext cx="2000264" cy="71438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 smtClean="0"/>
              <a:t>Автоматизированные рабочие места персонала </a:t>
            </a:r>
            <a:endParaRPr lang="ru-RU" sz="1400" dirty="0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1357290" y="1071546"/>
            <a:ext cx="1928826" cy="64294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 smtClean="0"/>
              <a:t>Тренажерный комплекс обучения персонала </a:t>
            </a:r>
            <a:endParaRPr lang="ru-RU" sz="1400" dirty="0"/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1357290" y="1857364"/>
            <a:ext cx="2000264" cy="135732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dirty="0" smtClean="0"/>
              <a:t>Комплекс прикладных программ поддержки принятия многокритериальных решений </a:t>
            </a:r>
            <a:endParaRPr lang="ru-RU" sz="1400" dirty="0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6500826" y="1071546"/>
            <a:ext cx="2071702" cy="78581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Модуль повышения достоверности входной информации</a:t>
            </a:r>
            <a:endParaRPr lang="ru-RU" sz="1400" dirty="0"/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6500826" y="2143116"/>
            <a:ext cx="2071702" cy="78581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Модуль определения достоверности модельных расчетов</a:t>
            </a: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3929058" y="1071546"/>
            <a:ext cx="2071702" cy="57150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Транспортный банк данных</a:t>
            </a:r>
            <a:endParaRPr lang="ru-RU" sz="1400" dirty="0"/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3857620" y="3250405"/>
            <a:ext cx="2286016" cy="64294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Программный комплекс транспортных математических моделей</a:t>
            </a:r>
            <a:endParaRPr lang="ru-RU" sz="1400" dirty="0"/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1357290" y="3500438"/>
            <a:ext cx="2000264" cy="100013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Модуль управления транспортными потоками в реальном масштабе времени</a:t>
            </a:r>
            <a:endParaRPr lang="ru-RU" sz="1400" dirty="0"/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2357422" y="4736022"/>
            <a:ext cx="5429288" cy="21431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Модели статического распределения транспортных, пассажирских и грузовых потоков</a:t>
            </a:r>
            <a:endParaRPr lang="ru-RU" sz="1050" dirty="0"/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2357422" y="5000612"/>
            <a:ext cx="5429288" cy="21431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Модели динамической загрузки улично-дорожной сети</a:t>
            </a:r>
            <a:endParaRPr lang="ru-RU" sz="1050" dirty="0"/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2357422" y="5572116"/>
            <a:ext cx="5429288" cy="21431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Модели имитации реального движения  транспортных потоков на участках сети</a:t>
            </a:r>
            <a:endParaRPr lang="ru-RU" sz="1050" dirty="0"/>
          </a:p>
        </p:txBody>
      </p:sp>
      <p:sp>
        <p:nvSpPr>
          <p:cNvPr id="23" name="Блок-схема: альтернативный процесс 22"/>
          <p:cNvSpPr/>
          <p:nvPr/>
        </p:nvSpPr>
        <p:spPr>
          <a:xfrm>
            <a:off x="2357422" y="5286364"/>
            <a:ext cx="5429288" cy="214314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Модели расчета управляющих воздействий</a:t>
            </a:r>
            <a:endParaRPr lang="ru-RU" sz="1050" dirty="0"/>
          </a:p>
        </p:txBody>
      </p:sp>
      <p:cxnSp>
        <p:nvCxnSpPr>
          <p:cNvPr id="30" name="Прямая со стрелкой 29"/>
          <p:cNvCxnSpPr>
            <a:stCxn id="7" idx="3"/>
            <a:endCxn id="16" idx="1"/>
          </p:cNvCxnSpPr>
          <p:nvPr/>
        </p:nvCxnSpPr>
        <p:spPr>
          <a:xfrm>
            <a:off x="6140918" y="2536024"/>
            <a:ext cx="359908" cy="1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7" idx="1"/>
            <a:endCxn id="10" idx="3"/>
          </p:cNvCxnSpPr>
          <p:nvPr/>
        </p:nvCxnSpPr>
        <p:spPr>
          <a:xfrm flipH="1">
            <a:off x="3357554" y="2536024"/>
            <a:ext cx="497348" cy="1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7" idx="2"/>
            <a:endCxn id="18" idx="0"/>
          </p:cNvCxnSpPr>
          <p:nvPr/>
        </p:nvCxnSpPr>
        <p:spPr>
          <a:xfrm>
            <a:off x="4997910" y="3000371"/>
            <a:ext cx="2718" cy="250034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rot="10800000">
            <a:off x="3286116" y="1643050"/>
            <a:ext cx="571504" cy="428628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rot="5400000" flipH="1" flipV="1">
            <a:off x="6143636" y="1714488"/>
            <a:ext cx="357190" cy="35719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 rot="5400000">
            <a:off x="3286116" y="3071810"/>
            <a:ext cx="642942" cy="500066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 rot="16200000" flipH="1">
            <a:off x="6072198" y="3071810"/>
            <a:ext cx="571504" cy="428628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Скругленный прямоугольник 34"/>
          <p:cNvSpPr/>
          <p:nvPr/>
        </p:nvSpPr>
        <p:spPr>
          <a:xfrm>
            <a:off x="2357422" y="6429372"/>
            <a:ext cx="5429288" cy="2143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Модели исследования операций</a:t>
            </a:r>
            <a:endParaRPr lang="ru-RU" sz="1050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357422" y="5857868"/>
            <a:ext cx="5429288" cy="21431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Модели обработки результатов экспертиз</a:t>
            </a:r>
            <a:endParaRPr lang="ru-RU" sz="1050" dirty="0"/>
          </a:p>
        </p:txBody>
      </p:sp>
      <p:sp>
        <p:nvSpPr>
          <p:cNvPr id="49" name="Стрелка вниз 48"/>
          <p:cNvSpPr/>
          <p:nvPr/>
        </p:nvSpPr>
        <p:spPr>
          <a:xfrm>
            <a:off x="4857752" y="1714488"/>
            <a:ext cx="214314" cy="285752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/>
          <p:cNvSpPr/>
          <p:nvPr/>
        </p:nvSpPr>
        <p:spPr>
          <a:xfrm>
            <a:off x="4929190" y="4000504"/>
            <a:ext cx="214314" cy="714380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368852" y="6143620"/>
            <a:ext cx="5429288" cy="21431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/>
              <a:t>Нейросетевые и эволюционные модели</a:t>
            </a:r>
            <a:endParaRPr lang="ru-RU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000100" y="566160"/>
            <a:ext cx="7429552" cy="57682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Комплекс технических средств</a:t>
            </a: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8845" y="1500174"/>
            <a:ext cx="7882311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tverskoy-dmitrovka (копия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3986" y="980728"/>
            <a:ext cx="3150461" cy="2244323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3757006"/>
              </p:ext>
            </p:extLst>
          </p:nvPr>
        </p:nvGraphicFramePr>
        <p:xfrm>
          <a:off x="1218524" y="908720"/>
          <a:ext cx="7929618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6286544" cy="57150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Научно-техническая база развития ИАЦ ИТС</a:t>
            </a:r>
            <a:endParaRPr lang="ru-RU" sz="2400" dirty="0"/>
          </a:p>
        </p:txBody>
      </p:sp>
      <p:pic>
        <p:nvPicPr>
          <p:cNvPr id="4" name="Рисунок 3" descr=" 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538" y="4643446"/>
            <a:ext cx="321471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4365104"/>
            <a:ext cx="3214710" cy="234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41541"/>
            <a:ext cx="1921131" cy="166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80928"/>
            <a:ext cx="7498080" cy="1143000"/>
          </a:xfrm>
        </p:spPr>
        <p:txBody>
          <a:bodyPr/>
          <a:lstStyle/>
          <a:p>
            <a:r>
              <a:rPr lang="ru-RU" dirty="0"/>
              <a:t>Методическое обеспечение</a:t>
            </a:r>
          </a:p>
        </p:txBody>
      </p:sp>
    </p:spTree>
    <p:extLst>
      <p:ext uri="{BB962C8B-B14F-4D97-AF65-F5344CB8AC3E}">
        <p14:creationId xmlns:p14="http://schemas.microsoft.com/office/powerpoint/2010/main" val="1383448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14290"/>
            <a:ext cx="6215106" cy="64294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Методическая база развития</a:t>
            </a:r>
            <a:endParaRPr lang="ru-RU" sz="2400" dirty="0"/>
          </a:p>
        </p:txBody>
      </p:sp>
      <p:pic>
        <p:nvPicPr>
          <p:cNvPr id="4" name="Picture 15" descr="C:\LION\ЦИТИ\Документы\Презентация\v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1571612"/>
            <a:ext cx="2066391" cy="23678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2357422" y="1785926"/>
            <a:ext cx="4143404" cy="64294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>
              <a:defRPr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Статические транспортные модели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14414" y="2857496"/>
            <a:ext cx="4214842" cy="857256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>
              <a:defRPr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Динамические транспортные модели улично-дорожной сети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42976" y="928670"/>
            <a:ext cx="7786742" cy="4286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Транспортные модели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4214818"/>
            <a:ext cx="3286148" cy="241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4214818"/>
            <a:ext cx="323490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74042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Транспортные модели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8238163"/>
              </p:ext>
            </p:extLst>
          </p:nvPr>
        </p:nvGraphicFramePr>
        <p:xfrm>
          <a:off x="683569" y="548679"/>
          <a:ext cx="8280920" cy="63764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184"/>
                <a:gridCol w="1656184"/>
                <a:gridCol w="1656184"/>
                <a:gridCol w="1656184"/>
                <a:gridCol w="1656184"/>
              </a:tblGrid>
              <a:tr h="524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Уровень моделирования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Задачи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Имеющиеся модели для решения поставленной задачи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Методы решения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Необходимые данные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</a:tr>
              <a:tr h="346392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Предварительное моделирование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Определение подвижности населения и транспортного спроса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Модель генерации активности населения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 rowSpan="2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>
                          <a:effectLst/>
                        </a:rPr>
                        <a:t>Создание методик социологических обследований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>
                          <a:effectLst/>
                        </a:rPr>
                        <a:t>Сбор и обработка данных обследования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Социологические данные по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>
                          <a:effectLst/>
                        </a:rPr>
                        <a:t>количеству населения,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>
                          <a:effectLst/>
                        </a:rPr>
                        <a:t>процент населения, имеющего личный транспорт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Социологические данные по популярным маршрутам поездок (дом-работа).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Дорожная сеть.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Маршруты общественного транспорта.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</a:tr>
              <a:tr h="713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Модель генерации маршрутов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90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Расчет матриц корреспонденций и пассажирских перевозок.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>
                          <a:effectLst/>
                        </a:rPr>
                        <a:t>Гравитационная модель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>
                          <a:effectLst/>
                        </a:rPr>
                        <a:t>Энтропийная модель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482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Макромоделирование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Оценка эффективности строительства и реконструкции транспортной инфраструктуры.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Оценка эффективности мер по регулированию транспортного спроса.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Гидродинамические модели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>
                          <a:effectLst/>
                        </a:rPr>
                        <a:t>Модель Лайтхилла-Уизема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>
                          <a:effectLst/>
                        </a:rPr>
                        <a:t>модель Пэйна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Сбор и мониторинг структуры транспортного спроса по: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>
                          <a:effectLst/>
                        </a:rPr>
                        <a:t>Целям поездок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>
                          <a:effectLst/>
                        </a:rPr>
                        <a:t>Видам перевозок (общественный и/или личный транспорт)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>
                          <a:effectLst/>
                        </a:rPr>
                        <a:t>Периодам времени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</a:tr>
              <a:tr h="17738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Модели равновесного распределения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 dirty="0">
                          <a:effectLst/>
                        </a:rPr>
                        <a:t>Классическая 4-х ступенчатая модель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 dirty="0">
                          <a:effectLst/>
                        </a:rPr>
                        <a:t>Модель EVA (</a:t>
                      </a:r>
                      <a:r>
                        <a:rPr lang="en-US" sz="1000" dirty="0">
                          <a:effectLst/>
                        </a:rPr>
                        <a:t>VISUM)</a:t>
                      </a:r>
                      <a:endParaRPr lang="ru-RU" sz="1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 dirty="0">
                          <a:effectLst/>
                        </a:rPr>
                        <a:t>Модель VISEM</a:t>
                      </a:r>
                      <a:r>
                        <a:rPr lang="en-US" sz="1000" dirty="0">
                          <a:effectLst/>
                        </a:rPr>
                        <a:t> (VISUM)</a:t>
                      </a:r>
                      <a:endParaRPr lang="ru-RU" sz="1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 dirty="0">
                          <a:effectLst/>
                        </a:rPr>
                        <a:t>Модель </a:t>
                      </a:r>
                      <a:r>
                        <a:rPr lang="ru-RU" sz="1000" dirty="0" err="1">
                          <a:effectLst/>
                        </a:rPr>
                        <a:t>Бэкмана</a:t>
                      </a:r>
                      <a:endParaRPr lang="ru-RU" sz="10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 dirty="0">
                          <a:effectLst/>
                        </a:rPr>
                        <a:t>Модель Нестерова-де-Пальма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 dirty="0">
                          <a:effectLst/>
                        </a:rPr>
                        <a:t>Стохастические модели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01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Мезомоделирование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Оценка эффективности мер по совершенствованию организации дорожного движения (ОДД).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 rowSpan="2"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Модель следования за </a:t>
                      </a:r>
                      <a:r>
                        <a:rPr kumimoji="0"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лидером, </a:t>
                      </a:r>
                      <a:r>
                        <a:rPr kumimoji="0" lang="ru-RU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разумного водителя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lvl="0" indent="-34290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kumimoji="0" lang="ru-RU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Модель Дженерал Моторс</a:t>
                      </a:r>
                    </a:p>
                    <a:p>
                      <a:pPr marL="0" lvl="0" indent="-342900" algn="l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kumimoji="0" lang="ru-RU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Модель </a:t>
                      </a:r>
                      <a:r>
                        <a:rPr kumimoji="0" lang="ru-RU" sz="10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Трайбера</a:t>
                      </a:r>
                      <a:endParaRPr kumimoji="0" lang="ru-RU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Анализ и мониторинг: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>
                          <a:effectLst/>
                        </a:rPr>
                        <a:t>Методов ОДД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000">
                          <a:effectLst/>
                        </a:rPr>
                        <a:t>Поведенческих особенностей водителей и пешеходов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</a:tr>
              <a:tr h="2792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Микромоделирование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120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Клеточные автоматы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Модель Нагеля-</a:t>
                      </a:r>
                      <a:r>
                        <a:rPr lang="ru-RU" sz="1000" dirty="0" err="1">
                          <a:effectLst/>
                        </a:rPr>
                        <a:t>Шрекенбергера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42" marR="46042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410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Примеры моделей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Двумерная макроскопическая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</a:t>
            </a:r>
          </a:p>
          <a:p>
            <a:pPr lvl="2" algn="just">
              <a:lnSpc>
                <a:spcPct val="90000"/>
              </a:lnSpc>
            </a:pPr>
            <a:r>
              <a:rPr lang="ru-RU" sz="1800" dirty="0"/>
              <a:t>Рассматривается</a:t>
            </a:r>
            <a:r>
              <a:rPr lang="ru-RU" sz="1800" dirty="0">
                <a:solidFill>
                  <a:schemeClr val="hlink"/>
                </a:solidFill>
              </a:rPr>
              <a:t> </a:t>
            </a:r>
            <a:r>
              <a:rPr lang="ru-RU" sz="1800" dirty="0">
                <a:solidFill>
                  <a:srgbClr val="009999"/>
                </a:solidFill>
              </a:rPr>
              <a:t>плотный (синхронизированный) транспортный поток</a:t>
            </a:r>
            <a:r>
              <a:rPr lang="es-ES" sz="1800" dirty="0">
                <a:solidFill>
                  <a:srgbClr val="009999"/>
                </a:solidFill>
              </a:rPr>
              <a:t>: </a:t>
            </a:r>
            <a:r>
              <a:rPr lang="ru-RU" sz="1800" dirty="0"/>
              <a:t>средняя скорость движения далека от скорости свободного движения, могут образовываться пробки</a:t>
            </a:r>
            <a:endParaRPr lang="ru-RU" sz="1800" dirty="0">
              <a:solidFill>
                <a:schemeClr val="tx2"/>
              </a:solidFill>
            </a:endParaRPr>
          </a:p>
          <a:p>
            <a:pPr lvl="2" algn="just">
              <a:lnSpc>
                <a:spcPct val="90000"/>
              </a:lnSpc>
            </a:pPr>
            <a:r>
              <a:rPr lang="ru-RU" sz="1800" dirty="0">
                <a:solidFill>
                  <a:srgbClr val="009999"/>
                </a:solidFill>
              </a:rPr>
              <a:t>Используется приближение сплошной среды</a:t>
            </a:r>
            <a:r>
              <a:rPr lang="es-ES" sz="1800" dirty="0">
                <a:solidFill>
                  <a:srgbClr val="009999"/>
                </a:solidFill>
              </a:rPr>
              <a:t>:</a:t>
            </a:r>
            <a:r>
              <a:rPr lang="ru-RU" sz="1800" dirty="0">
                <a:solidFill>
                  <a:srgbClr val="009999"/>
                </a:solidFill>
              </a:rPr>
              <a:t> </a:t>
            </a:r>
            <a:r>
              <a:rPr lang="ru-RU" sz="1800" dirty="0"/>
              <a:t>транспортный поток рассматривается как течение сжимаемой жидкости. Вводится плотность</a:t>
            </a:r>
            <a:r>
              <a:rPr lang="es-ES" sz="1800" dirty="0">
                <a:solidFill>
                  <a:schemeClr val="tx2"/>
                </a:solidFill>
              </a:rPr>
              <a:t> </a:t>
            </a:r>
            <a:r>
              <a:rPr lang="es-ES" sz="1800" b="1" i="1" dirty="0">
                <a:solidFill>
                  <a:srgbClr val="009999"/>
                </a:solidFill>
                <a:latin typeface="Symbol" pitchFamily="18" charset="2"/>
              </a:rPr>
              <a:t>r</a:t>
            </a:r>
            <a:r>
              <a:rPr lang="es-ES" sz="1800" b="1" i="1" dirty="0">
                <a:solidFill>
                  <a:srgbClr val="009999"/>
                </a:solidFill>
                <a:latin typeface="Times New Roman" pitchFamily="18" charset="0"/>
              </a:rPr>
              <a:t>(x,y,t)</a:t>
            </a:r>
            <a:r>
              <a:rPr lang="ru-RU" sz="1800" dirty="0"/>
              <a:t>: количество автомобилей в одной полосе на единицу длины дороги в произвольной точке и в произвольный момент времени</a:t>
            </a:r>
          </a:p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Клеточные автоматы (многополосное движение)</a:t>
            </a:r>
          </a:p>
          <a:p>
            <a:pPr marL="658368" lvl="2" indent="0" algn="just">
              <a:lnSpc>
                <a:spcPct val="90000"/>
              </a:lnSpc>
              <a:buNone/>
            </a:pPr>
            <a:r>
              <a:rPr lang="ru-RU" sz="1800" dirty="0"/>
              <a:t>При </a:t>
            </a:r>
            <a:r>
              <a:rPr lang="ru-RU" sz="1800" dirty="0">
                <a:solidFill>
                  <a:srgbClr val="009999"/>
                </a:solidFill>
              </a:rPr>
              <a:t>многополосном движении </a:t>
            </a:r>
            <a:r>
              <a:rPr lang="ru-RU" sz="1800" dirty="0"/>
              <a:t>каждый шаг алгоритма разбивается на два </a:t>
            </a:r>
            <a:r>
              <a:rPr lang="ru-RU" sz="1800" dirty="0" err="1"/>
              <a:t>подшага</a:t>
            </a:r>
            <a:r>
              <a:rPr lang="ru-RU" sz="1800" dirty="0"/>
              <a:t>:</a:t>
            </a:r>
          </a:p>
          <a:p>
            <a:pPr lvl="2" algn="just">
              <a:lnSpc>
                <a:spcPct val="90000"/>
              </a:lnSpc>
            </a:pPr>
            <a:r>
              <a:rPr lang="ru-RU" sz="1800" dirty="0"/>
              <a:t>Для каждой машины выясняется возможность и необходимость смены полосы. Производится смена полосы.</a:t>
            </a:r>
          </a:p>
          <a:p>
            <a:pPr lvl="2" algn="just">
              <a:lnSpc>
                <a:spcPct val="90000"/>
              </a:lnSpc>
            </a:pPr>
            <a:endParaRPr lang="ru-RU" sz="1800" dirty="0"/>
          </a:p>
          <a:p>
            <a:pPr lvl="2" algn="just">
              <a:lnSpc>
                <a:spcPct val="90000"/>
              </a:lnSpc>
            </a:pPr>
            <a:r>
              <a:rPr lang="ru-RU" sz="1800" dirty="0"/>
              <a:t>Производится движение вперед по каждой полосе по правилам однополосного движения</a:t>
            </a:r>
          </a:p>
          <a:p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94876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7210" y="189847"/>
            <a:ext cx="8230685" cy="771146"/>
          </a:xfrm>
        </p:spPr>
        <p:txBody>
          <a:bodyPr lIns="90516" tIns="45258" rIns="90516" bIns="45258">
            <a:normAutofit fontScale="90000"/>
          </a:bodyPr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Двумерная система уравнений</a:t>
            </a:r>
            <a:b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динамики транспортного потока</a:t>
            </a:r>
          </a:p>
        </p:txBody>
      </p:sp>
      <p:sp>
        <p:nvSpPr>
          <p:cNvPr id="3078" name="Rectangle 11"/>
          <p:cNvSpPr>
            <a:spLocks noChangeArrowheads="1"/>
          </p:cNvSpPr>
          <p:nvPr/>
        </p:nvSpPr>
        <p:spPr bwMode="auto">
          <a:xfrm>
            <a:off x="0" y="302508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>
              <a:latin typeface="Tahoma" pitchFamily="34" charset="0"/>
            </a:endParaRPr>
          </a:p>
        </p:txBody>
      </p:sp>
      <p:sp>
        <p:nvSpPr>
          <p:cNvPr id="3079" name="Rectangle 13"/>
          <p:cNvSpPr>
            <a:spLocks noChangeArrowheads="1"/>
          </p:cNvSpPr>
          <p:nvPr/>
        </p:nvSpPr>
        <p:spPr bwMode="auto">
          <a:xfrm>
            <a:off x="0" y="298308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>
              <a:latin typeface="Tahoma" pitchFamily="34" charset="0"/>
            </a:endParaRPr>
          </a:p>
        </p:txBody>
      </p:sp>
      <p:sp>
        <p:nvSpPr>
          <p:cNvPr id="3080" name="Rectangle 15"/>
          <p:cNvSpPr>
            <a:spLocks noChangeArrowheads="1"/>
          </p:cNvSpPr>
          <p:nvPr/>
        </p:nvSpPr>
        <p:spPr bwMode="auto">
          <a:xfrm>
            <a:off x="0" y="302508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>
              <a:latin typeface="Tahoma" pitchFamily="34" charset="0"/>
            </a:endParaRPr>
          </a:p>
        </p:txBody>
      </p:sp>
      <p:sp>
        <p:nvSpPr>
          <p:cNvPr id="3081" name="Rectangle 19"/>
          <p:cNvSpPr>
            <a:spLocks noChangeArrowheads="1"/>
          </p:cNvSpPr>
          <p:nvPr/>
        </p:nvSpPr>
        <p:spPr bwMode="auto">
          <a:xfrm>
            <a:off x="0" y="299148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>
              <a:latin typeface="Tahoma" pitchFamily="34" charset="0"/>
            </a:endParaRPr>
          </a:p>
        </p:txBody>
      </p:sp>
      <p:sp>
        <p:nvSpPr>
          <p:cNvPr id="3082" name="Rectangle 21"/>
          <p:cNvSpPr>
            <a:spLocks noChangeArrowheads="1"/>
          </p:cNvSpPr>
          <p:nvPr/>
        </p:nvSpPr>
        <p:spPr bwMode="auto">
          <a:xfrm>
            <a:off x="0" y="299148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>
              <a:latin typeface="Tahoma" pitchFamily="34" charset="0"/>
            </a:endParaRPr>
          </a:p>
        </p:txBody>
      </p:sp>
      <p:graphicFrame>
        <p:nvGraphicFramePr>
          <p:cNvPr id="3074" name="Object 12"/>
          <p:cNvGraphicFramePr>
            <a:graphicFrameLocks noChangeAspect="1"/>
          </p:cNvGraphicFramePr>
          <p:nvPr/>
        </p:nvGraphicFramePr>
        <p:xfrm>
          <a:off x="365946" y="1150841"/>
          <a:ext cx="7390250" cy="1616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Equation" r:id="rId4" imgW="4622760" imgH="1041120" progId="Equation.DSMT4">
                  <p:embed/>
                </p:oleObj>
              </mc:Choice>
              <mc:Fallback>
                <p:oleObj name="Equation" r:id="rId4" imgW="4622760" imgH="1041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946" y="1150841"/>
                        <a:ext cx="7390250" cy="16162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13"/>
          <p:cNvGraphicFramePr>
            <a:graphicFrameLocks noChangeAspect="1"/>
          </p:cNvGraphicFramePr>
          <p:nvPr/>
        </p:nvGraphicFramePr>
        <p:xfrm>
          <a:off x="365946" y="3049308"/>
          <a:ext cx="7901954" cy="2293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Equation" r:id="rId6" imgW="4813200" imgH="1536480" progId="Equation.DSMT4">
                  <p:embed/>
                </p:oleObj>
              </mc:Choice>
              <mc:Fallback>
                <p:oleObj name="Equation" r:id="rId6" imgW="4813200" imgH="1536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946" y="3049308"/>
                        <a:ext cx="7901954" cy="22932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14"/>
          <p:cNvGraphicFramePr>
            <a:graphicFrameLocks noChangeAspect="1"/>
          </p:cNvGraphicFramePr>
          <p:nvPr/>
        </p:nvGraphicFramePr>
        <p:xfrm>
          <a:off x="351991" y="5524033"/>
          <a:ext cx="4571224" cy="833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Equation" r:id="rId8" imgW="3111480" imgH="520560" progId="Equation.DSMT4">
                  <p:embed/>
                </p:oleObj>
              </mc:Choice>
              <mc:Fallback>
                <p:oleObj name="Equation" r:id="rId8" imgW="3111480" imgH="520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991" y="5524033"/>
                        <a:ext cx="4571224" cy="8333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0393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882" y="117604"/>
            <a:ext cx="8230685" cy="1370928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Локальное расширение дороги (большой входной поток)</a:t>
            </a:r>
            <a:endParaRPr lang="en-US" sz="4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3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455882" y="6093574"/>
            <a:ext cx="8230685" cy="646822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2000" smtClean="0"/>
              <a:t>Когда транспортный поток достаточно большой, возникает</a:t>
            </a:r>
            <a:r>
              <a:rPr lang="en-US" sz="2000" smtClean="0"/>
              <a:t> </a:t>
            </a:r>
            <a:r>
              <a:rPr lang="ru-RU" sz="2000" smtClean="0"/>
              <a:t>повышение плотности,</a:t>
            </a:r>
            <a:r>
              <a:rPr lang="en-US" sz="2000" smtClean="0"/>
              <a:t> </a:t>
            </a:r>
            <a:r>
              <a:rPr lang="ru-RU" sz="2000" smtClean="0"/>
              <a:t>распространяющееся вверх по потоку</a:t>
            </a:r>
            <a:endParaRPr lang="en-US" sz="2000" smtClean="0"/>
          </a:p>
        </p:txBody>
      </p:sp>
      <p:pic>
        <p:nvPicPr>
          <p:cNvPr id="455688" name="Res_Cavern_Big.avi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5972" y="1607817"/>
            <a:ext cx="7030506" cy="4366472"/>
          </a:xfrm>
        </p:spPr>
      </p:pic>
    </p:spTree>
    <p:extLst>
      <p:ext uri="{BB962C8B-B14F-4D97-AF65-F5344CB8AC3E}">
        <p14:creationId xmlns:p14="http://schemas.microsoft.com/office/powerpoint/2010/main" val="3747456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50" fill="hold"/>
                                        <p:tgtEl>
                                          <p:spTgt spid="4556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568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56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556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68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Анализ проблемы</a:t>
            </a:r>
          </a:p>
          <a:p>
            <a:r>
              <a:rPr lang="ru-RU" dirty="0"/>
              <a:t>Методическое </a:t>
            </a:r>
            <a:r>
              <a:rPr lang="ru-RU" dirty="0" smtClean="0"/>
              <a:t>обеспечение</a:t>
            </a:r>
          </a:p>
          <a:p>
            <a:r>
              <a:rPr lang="ru-RU" dirty="0"/>
              <a:t>Концепция </a:t>
            </a:r>
            <a:r>
              <a:rPr lang="ru-RU" dirty="0" smtClean="0"/>
              <a:t>развития</a:t>
            </a:r>
          </a:p>
          <a:p>
            <a:r>
              <a:rPr lang="ru-RU" dirty="0" smtClean="0"/>
              <a:t>Приложение</a:t>
            </a:r>
            <a:endParaRPr lang="ru-RU" dirty="0"/>
          </a:p>
          <a:p>
            <a:pPr marL="82296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55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Клеточные автоматы</a:t>
            </a: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324080" y="1844705"/>
            <a:ext cx="1007902" cy="863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4" name="Rectangle 12"/>
          <p:cNvSpPr>
            <a:spLocks noChangeArrowheads="1"/>
          </p:cNvSpPr>
          <p:nvPr/>
        </p:nvSpPr>
        <p:spPr bwMode="auto">
          <a:xfrm>
            <a:off x="1331983" y="1844705"/>
            <a:ext cx="1007902" cy="863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5" name="Rectangle 13"/>
          <p:cNvSpPr>
            <a:spLocks noChangeArrowheads="1"/>
          </p:cNvSpPr>
          <p:nvPr/>
        </p:nvSpPr>
        <p:spPr bwMode="auto">
          <a:xfrm>
            <a:off x="2339885" y="1844705"/>
            <a:ext cx="1007902" cy="863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6" name="Rectangle 14"/>
          <p:cNvSpPr>
            <a:spLocks noChangeArrowheads="1"/>
          </p:cNvSpPr>
          <p:nvPr/>
        </p:nvSpPr>
        <p:spPr bwMode="auto">
          <a:xfrm>
            <a:off x="3347787" y="1844705"/>
            <a:ext cx="1007902" cy="863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7" name="Rectangle 15"/>
          <p:cNvSpPr>
            <a:spLocks noChangeArrowheads="1"/>
          </p:cNvSpPr>
          <p:nvPr/>
        </p:nvSpPr>
        <p:spPr bwMode="auto">
          <a:xfrm>
            <a:off x="5363592" y="1844705"/>
            <a:ext cx="1007902" cy="863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8" name="Rectangle 16"/>
          <p:cNvSpPr>
            <a:spLocks noChangeArrowheads="1"/>
          </p:cNvSpPr>
          <p:nvPr/>
        </p:nvSpPr>
        <p:spPr bwMode="auto">
          <a:xfrm>
            <a:off x="4355690" y="1844705"/>
            <a:ext cx="1007902" cy="863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49" name="Rectangle 17"/>
          <p:cNvSpPr>
            <a:spLocks noChangeArrowheads="1"/>
          </p:cNvSpPr>
          <p:nvPr/>
        </p:nvSpPr>
        <p:spPr bwMode="auto">
          <a:xfrm>
            <a:off x="6371494" y="1844705"/>
            <a:ext cx="1009452" cy="863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50" name="Rectangle 18"/>
          <p:cNvSpPr>
            <a:spLocks noChangeArrowheads="1"/>
          </p:cNvSpPr>
          <p:nvPr/>
        </p:nvSpPr>
        <p:spPr bwMode="auto">
          <a:xfrm>
            <a:off x="7380946" y="1844705"/>
            <a:ext cx="1007902" cy="863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51" name="Oval 19"/>
          <p:cNvSpPr>
            <a:spLocks noChangeArrowheads="1"/>
          </p:cNvSpPr>
          <p:nvPr/>
        </p:nvSpPr>
        <p:spPr bwMode="auto">
          <a:xfrm>
            <a:off x="1547518" y="2059753"/>
            <a:ext cx="576830" cy="43345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52" name="Text Box 21"/>
          <p:cNvSpPr txBox="1">
            <a:spLocks noChangeArrowheads="1"/>
          </p:cNvSpPr>
          <p:nvPr/>
        </p:nvSpPr>
        <p:spPr bwMode="auto">
          <a:xfrm>
            <a:off x="2699628" y="1412931"/>
            <a:ext cx="7923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V = 3</a:t>
            </a:r>
            <a:endParaRPr lang="ru-RU"/>
          </a:p>
        </p:txBody>
      </p:sp>
      <p:cxnSp>
        <p:nvCxnSpPr>
          <p:cNvPr id="10253" name="AutoShape 22"/>
          <p:cNvCxnSpPr>
            <a:cxnSpLocks noChangeShapeType="1"/>
            <a:stCxn id="10244" idx="0"/>
            <a:endCxn id="10248" idx="0"/>
          </p:cNvCxnSpPr>
          <p:nvPr/>
        </p:nvCxnSpPr>
        <p:spPr bwMode="auto">
          <a:xfrm rot="5400000" flipV="1">
            <a:off x="3348497" y="333691"/>
            <a:ext cx="1681" cy="3023707"/>
          </a:xfrm>
          <a:prstGeom prst="curvedConnector3">
            <a:avLst>
              <a:gd name="adj1" fmla="val -40900014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54" name="Oval 23"/>
          <p:cNvSpPr>
            <a:spLocks noChangeArrowheads="1"/>
          </p:cNvSpPr>
          <p:nvPr/>
        </p:nvSpPr>
        <p:spPr bwMode="auto">
          <a:xfrm>
            <a:off x="4572776" y="2059753"/>
            <a:ext cx="575279" cy="433455"/>
          </a:xfrm>
          <a:prstGeom prst="ellipse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255" name="Text Box 24"/>
          <p:cNvSpPr txBox="1">
            <a:spLocks noChangeArrowheads="1"/>
          </p:cNvSpPr>
          <p:nvPr/>
        </p:nvSpPr>
        <p:spPr bwMode="auto">
          <a:xfrm>
            <a:off x="5652007" y="3356757"/>
            <a:ext cx="302370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1 шаг по времени = 1 с</a:t>
            </a:r>
          </a:p>
          <a:p>
            <a:pPr eaLnBrk="1" hangingPunct="1">
              <a:spcBef>
                <a:spcPct val="50000"/>
              </a:spcBef>
            </a:pPr>
            <a:r>
              <a:rPr lang="ru-RU"/>
              <a:t>1 клетка автомата ≈ 7.5 м</a:t>
            </a:r>
          </a:p>
          <a:p>
            <a:pPr eaLnBrk="1" hangingPunct="1">
              <a:spcBef>
                <a:spcPct val="50000"/>
              </a:spcBef>
            </a:pPr>
            <a:r>
              <a:rPr lang="ru-RU"/>
              <a:t> </a:t>
            </a:r>
          </a:p>
        </p:txBody>
      </p:sp>
      <p:sp>
        <p:nvSpPr>
          <p:cNvPr id="10256" name="Text Box 25"/>
          <p:cNvSpPr txBox="1">
            <a:spLocks noChangeArrowheads="1"/>
          </p:cNvSpPr>
          <p:nvPr/>
        </p:nvSpPr>
        <p:spPr bwMode="auto">
          <a:xfrm>
            <a:off x="972239" y="3860775"/>
            <a:ext cx="3383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10257" name="AutoShape 27"/>
          <p:cNvSpPr>
            <a:spLocks noChangeArrowheads="1"/>
          </p:cNvSpPr>
          <p:nvPr/>
        </p:nvSpPr>
        <p:spPr bwMode="auto">
          <a:xfrm>
            <a:off x="5509350" y="4868810"/>
            <a:ext cx="3023707" cy="1439811"/>
          </a:xfrm>
          <a:prstGeom prst="wedgeRectCallout">
            <a:avLst>
              <a:gd name="adj1" fmla="val -14356"/>
              <a:gd name="adj2" fmla="val -5022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dirty="0"/>
              <a:t>Характеристики автомобилей:</a:t>
            </a:r>
          </a:p>
          <a:p>
            <a:pPr algn="ctr">
              <a:buFontTx/>
              <a:buChar char="•"/>
            </a:pPr>
            <a:r>
              <a:rPr lang="ru-RU" dirty="0"/>
              <a:t> </a:t>
            </a:r>
            <a:r>
              <a:rPr lang="ru-RU" dirty="0" smtClean="0"/>
              <a:t>Мгновенная  </a:t>
            </a:r>
            <a:r>
              <a:rPr lang="ru-RU" dirty="0"/>
              <a:t>скорость</a:t>
            </a:r>
          </a:p>
          <a:p>
            <a:pPr algn="ctr">
              <a:buFontTx/>
              <a:buChar char="•"/>
            </a:pPr>
            <a:r>
              <a:rPr lang="ru-RU" dirty="0"/>
              <a:t> Максимальная скорость</a:t>
            </a:r>
          </a:p>
          <a:p>
            <a:pPr algn="ctr">
              <a:buFontTx/>
              <a:buChar char="•"/>
            </a:pPr>
            <a:r>
              <a:rPr lang="ru-RU" dirty="0"/>
              <a:t>Конечная цель</a:t>
            </a:r>
          </a:p>
        </p:txBody>
      </p:sp>
      <p:sp>
        <p:nvSpPr>
          <p:cNvPr id="10258" name="AutoShape 28"/>
          <p:cNvSpPr>
            <a:spLocks noChangeArrowheads="1"/>
          </p:cNvSpPr>
          <p:nvPr/>
        </p:nvSpPr>
        <p:spPr bwMode="auto">
          <a:xfrm>
            <a:off x="539615" y="2997226"/>
            <a:ext cx="2015805" cy="1152520"/>
          </a:xfrm>
          <a:prstGeom prst="wedgeRectCallout">
            <a:avLst>
              <a:gd name="adj1" fmla="val 14486"/>
              <a:gd name="adj2" fmla="val -968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ru-RU"/>
              <a:t>Положение автомобиля в текущий момент времени</a:t>
            </a:r>
          </a:p>
        </p:txBody>
      </p:sp>
      <p:sp>
        <p:nvSpPr>
          <p:cNvPr id="10259" name="AutoShape 29"/>
          <p:cNvSpPr>
            <a:spLocks noChangeArrowheads="1"/>
          </p:cNvSpPr>
          <p:nvPr/>
        </p:nvSpPr>
        <p:spPr bwMode="auto">
          <a:xfrm>
            <a:off x="3347786" y="2997226"/>
            <a:ext cx="2015805" cy="1152520"/>
          </a:xfrm>
          <a:prstGeom prst="wedgeRectCallout">
            <a:avLst>
              <a:gd name="adj1" fmla="val 26380"/>
              <a:gd name="adj2" fmla="val -961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ru-RU"/>
              <a:t>Положение автомобиля в следующий момент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179473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Регулируемый перекрёсток</a:t>
            </a:r>
          </a:p>
        </p:txBody>
      </p:sp>
      <p:pic>
        <p:nvPicPr>
          <p:cNvPr id="4" name="18.05.2009 7-17-54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95" y="1333967"/>
            <a:ext cx="4747995" cy="476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20" y="1720381"/>
            <a:ext cx="3516804" cy="361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00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3933056"/>
            <a:ext cx="6984776" cy="720080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Концепция развития  научно-технических основ и программного обеспечения прикладного математического моделирования транспортных процессов и систем</a:t>
            </a:r>
          </a:p>
        </p:txBody>
      </p:sp>
    </p:spTree>
    <p:extLst>
      <p:ext uri="{BB962C8B-B14F-4D97-AF65-F5344CB8AC3E}">
        <p14:creationId xmlns:p14="http://schemas.microsoft.com/office/powerpoint/2010/main" val="204242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971600" y="1124744"/>
            <a:ext cx="8020000" cy="5400600"/>
          </a:xfrm>
        </p:spPr>
        <p:txBody>
          <a:bodyPr>
            <a:noAutofit/>
          </a:bodyPr>
          <a:lstStyle/>
          <a:p>
            <a:pPr algn="just">
              <a:buSzPct val="120000"/>
              <a:buFont typeface="+mj-lt"/>
              <a:buAutoNum type="arabicPeriod"/>
            </a:pPr>
            <a:r>
              <a:rPr lang="ru-RU" sz="1600" b="1" u="sng" dirty="0" smtClean="0">
                <a:solidFill>
                  <a:schemeClr val="tx1"/>
                </a:solidFill>
              </a:rPr>
              <a:t>Повышение </a:t>
            </a:r>
            <a:r>
              <a:rPr lang="ru-RU" sz="1600" b="1" u="sng" dirty="0">
                <a:solidFill>
                  <a:schemeClr val="tx1"/>
                </a:solidFill>
              </a:rPr>
              <a:t>эффективности и обоснованности проектных и управленческих решений </a:t>
            </a:r>
            <a:r>
              <a:rPr lang="ru-RU" sz="1600" dirty="0">
                <a:solidFill>
                  <a:schemeClr val="tx1"/>
                </a:solidFill>
              </a:rPr>
              <a:t>по развитию транспортной инфраструктуры на основе совершенствования математических моделей и средств прикладного моделирования транспортных процессов, включая имитационное и системное моделирование.</a:t>
            </a:r>
          </a:p>
          <a:p>
            <a:pPr algn="just">
              <a:buSzPct val="120000"/>
              <a:buFont typeface="+mj-lt"/>
              <a:buAutoNum type="arabicPeriod"/>
            </a:pPr>
            <a:r>
              <a:rPr lang="ru-RU" sz="1600" b="1" u="sng" dirty="0" smtClean="0">
                <a:solidFill>
                  <a:schemeClr val="tx1"/>
                </a:solidFill>
              </a:rPr>
              <a:t>Получение </a:t>
            </a:r>
            <a:r>
              <a:rPr lang="ru-RU" sz="1600" b="1" u="sng" dirty="0">
                <a:solidFill>
                  <a:schemeClr val="tx1"/>
                </a:solidFill>
              </a:rPr>
              <a:t>значимых научных результатов</a:t>
            </a:r>
            <a:r>
              <a:rPr lang="ru-RU" sz="1600" dirty="0">
                <a:solidFill>
                  <a:schemeClr val="tx1"/>
                </a:solidFill>
              </a:rPr>
              <a:t>, позволяющих переходить к </a:t>
            </a:r>
            <a:r>
              <a:rPr lang="ru-RU" sz="1600" b="1" u="sng" dirty="0">
                <a:solidFill>
                  <a:schemeClr val="tx1"/>
                </a:solidFill>
              </a:rPr>
              <a:t>созданию</a:t>
            </a:r>
            <a:r>
              <a:rPr lang="ru-RU" sz="1600" dirty="0">
                <a:solidFill>
                  <a:schemeClr val="tx1"/>
                </a:solidFill>
              </a:rPr>
              <a:t> и практическому применению </a:t>
            </a:r>
            <a:r>
              <a:rPr lang="ru-RU" sz="1600" b="1" u="sng" dirty="0">
                <a:solidFill>
                  <a:schemeClr val="tx1"/>
                </a:solidFill>
              </a:rPr>
              <a:t>информационно-моделирующей автоматизированной системы поддержки принятия проектных и управленческих решений </a:t>
            </a:r>
            <a:r>
              <a:rPr lang="ru-RU" sz="1600" dirty="0">
                <a:solidFill>
                  <a:schemeClr val="tx1"/>
                </a:solidFill>
              </a:rPr>
              <a:t>по развитию транспортной инфраструктуры в мегаполисах и России в целом на основе суперкомпьютерных методов и технологий прикладного транспортного моделирования, прогнозирования и экспертиз.</a:t>
            </a:r>
          </a:p>
          <a:p>
            <a:pPr algn="just">
              <a:buSzPct val="120000"/>
              <a:buFont typeface="+mj-lt"/>
              <a:buAutoNum type="arabicPeriod"/>
            </a:pPr>
            <a:r>
              <a:rPr lang="ru-RU" sz="1600" b="1" u="sng" dirty="0" smtClean="0">
                <a:solidFill>
                  <a:schemeClr val="tx1"/>
                </a:solidFill>
              </a:rPr>
              <a:t>Создание </a:t>
            </a:r>
            <a:r>
              <a:rPr lang="ru-RU" sz="1600" b="1" u="sng" dirty="0">
                <a:solidFill>
                  <a:schemeClr val="tx1"/>
                </a:solidFill>
              </a:rPr>
              <a:t>благоприятных условий для</a:t>
            </a:r>
            <a:r>
              <a:rPr lang="ru-RU" sz="1600" dirty="0">
                <a:solidFill>
                  <a:schemeClr val="tx1"/>
                </a:solidFill>
              </a:rPr>
              <a:t> использования  в прикладном транспортном моделировании </a:t>
            </a:r>
            <a:r>
              <a:rPr lang="ru-RU" sz="1600" b="1" u="sng" dirty="0" err="1">
                <a:solidFill>
                  <a:schemeClr val="tx1"/>
                </a:solidFill>
              </a:rPr>
              <a:t>энергоэффективных</a:t>
            </a:r>
            <a:r>
              <a:rPr lang="ru-RU" sz="1600" b="1" u="sng" dirty="0">
                <a:solidFill>
                  <a:schemeClr val="tx1"/>
                </a:solidFill>
              </a:rPr>
              <a:t> суперкомпьютерных технологий</a:t>
            </a:r>
            <a:r>
              <a:rPr lang="ru-RU" sz="1600" dirty="0">
                <a:solidFill>
                  <a:schemeClr val="tx1"/>
                </a:solidFill>
              </a:rPr>
              <a:t> и вычислительных систем гибридной архитектуры.</a:t>
            </a:r>
          </a:p>
          <a:p>
            <a:pPr algn="just">
              <a:buNone/>
            </a:pPr>
            <a:endParaRPr lang="ru-RU" sz="16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Для </a:t>
            </a:r>
            <a:r>
              <a:rPr lang="ru-RU" sz="1600" dirty="0">
                <a:solidFill>
                  <a:schemeClr val="tx1"/>
                </a:solidFill>
              </a:rPr>
              <a:t>достижения поставленных целей </a:t>
            </a:r>
            <a:r>
              <a:rPr lang="ru-RU" sz="1600" b="1" u="sng" dirty="0">
                <a:solidFill>
                  <a:schemeClr val="tx1"/>
                </a:solidFill>
              </a:rPr>
              <a:t>решается задача создания </a:t>
            </a:r>
            <a:r>
              <a:rPr lang="ru-RU" sz="1600" dirty="0">
                <a:solidFill>
                  <a:schemeClr val="tx1"/>
                </a:solidFill>
              </a:rPr>
              <a:t>вычислительных и информационных ресурсов </a:t>
            </a:r>
            <a:r>
              <a:rPr lang="ru-RU" sz="1600" b="1" u="sng" dirty="0">
                <a:solidFill>
                  <a:schemeClr val="tx1"/>
                </a:solidFill>
              </a:rPr>
              <a:t>макета сетевой компьютерной лаборатории прикладного математического моделирования транспортных процессов </a:t>
            </a:r>
            <a:r>
              <a:rPr lang="ru-RU" sz="1600" dirty="0">
                <a:solidFill>
                  <a:schemeClr val="tx1"/>
                </a:solidFill>
              </a:rPr>
              <a:t>на основе суперкомпьютерных технологий и вычислительных систем гибридной архитектуры с использованием традиционных и перспективных  алгоритмов транспортного моделирования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549005"/>
            <a:ext cx="6859488" cy="595536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Цель работ</a:t>
            </a:r>
            <a:endParaRPr kumimoji="0" lang="ru-RU" sz="32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4111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57200"/>
            <a:ext cx="6696744" cy="59553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Объекты исследований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352928" cy="5328592"/>
          </a:xfrm>
        </p:spPr>
        <p:txBody>
          <a:bodyPr>
            <a:normAutofit fontScale="85000" lnSpcReduction="10000"/>
          </a:bodyPr>
          <a:lstStyle/>
          <a:p>
            <a:r>
              <a:rPr lang="ru-RU" sz="2000" b="1" dirty="0" smtClean="0"/>
              <a:t>Комплекс методов</a:t>
            </a:r>
            <a:r>
              <a:rPr lang="ru-RU" sz="2000" b="1" dirty="0"/>
              <a:t>, алгоритмов </a:t>
            </a:r>
            <a:r>
              <a:rPr lang="ru-RU" sz="2000" u="sng" dirty="0"/>
              <a:t>и программного обеспечения </a:t>
            </a:r>
            <a:r>
              <a:rPr lang="ru-RU" sz="2000" dirty="0"/>
              <a:t>семейства взаимосвязанных транспортных </a:t>
            </a:r>
            <a:r>
              <a:rPr lang="ru-RU" sz="2000" dirty="0" smtClean="0"/>
              <a:t>моделей для </a:t>
            </a:r>
            <a:r>
              <a:rPr lang="ru-RU" sz="2000" dirty="0"/>
              <a:t>использования в </a:t>
            </a:r>
            <a:r>
              <a:rPr lang="ru-RU" sz="2000" dirty="0" smtClean="0"/>
              <a:t>сетевой </a:t>
            </a:r>
            <a:r>
              <a:rPr lang="ru-RU" sz="2000" dirty="0"/>
              <a:t>компьютерной лаборатории </a:t>
            </a:r>
            <a:r>
              <a:rPr lang="ru-RU" sz="2000" dirty="0" smtClean="0"/>
              <a:t> </a:t>
            </a:r>
            <a:r>
              <a:rPr lang="ru-RU" sz="2000" dirty="0"/>
              <a:t>при проведении вычислительных </a:t>
            </a:r>
            <a:r>
              <a:rPr lang="ru-RU" sz="2000" dirty="0" smtClean="0"/>
              <a:t>экспериментов.</a:t>
            </a:r>
          </a:p>
          <a:p>
            <a:r>
              <a:rPr lang="ru-RU" sz="2000" b="1" dirty="0" smtClean="0"/>
              <a:t>Принципы системной </a:t>
            </a:r>
            <a:r>
              <a:rPr lang="ru-RU" sz="2000" b="1" dirty="0"/>
              <a:t>интеграции </a:t>
            </a:r>
            <a:r>
              <a:rPr lang="ru-RU" sz="2000" dirty="0" smtClean="0"/>
              <a:t>взаимосвязанных </a:t>
            </a:r>
            <a:r>
              <a:rPr lang="ru-RU" sz="2000" dirty="0"/>
              <a:t>транспортных </a:t>
            </a:r>
            <a:r>
              <a:rPr lang="ru-RU" sz="2000" dirty="0" smtClean="0"/>
              <a:t>моделей и их программного обеспечения , </a:t>
            </a:r>
            <a:r>
              <a:rPr lang="ru-RU" sz="2000" dirty="0"/>
              <a:t>в том числе:</a:t>
            </a:r>
          </a:p>
          <a:p>
            <a:pPr lvl="1"/>
            <a:r>
              <a:rPr lang="ru-RU" sz="1600" u="sng" dirty="0" smtClean="0"/>
              <a:t>моделей транспортной </a:t>
            </a:r>
            <a:r>
              <a:rPr lang="ru-RU" sz="1600" u="sng" dirty="0"/>
              <a:t>инфраструктуры</a:t>
            </a:r>
            <a:r>
              <a:rPr lang="ru-RU" sz="1600" dirty="0"/>
              <a:t>, являющейся поставщиком данных для моделей высших </a:t>
            </a:r>
            <a:r>
              <a:rPr lang="ru-RU" sz="1600" dirty="0" smtClean="0"/>
              <a:t>уровней.</a:t>
            </a:r>
            <a:endParaRPr lang="ru-RU" sz="1600" dirty="0"/>
          </a:p>
          <a:p>
            <a:pPr lvl="1"/>
            <a:r>
              <a:rPr lang="ru-RU" sz="1600" u="sng" dirty="0" smtClean="0"/>
              <a:t>моделей транспортного </a:t>
            </a:r>
            <a:r>
              <a:rPr lang="ru-RU" sz="1600" u="sng" dirty="0"/>
              <a:t>спроса </a:t>
            </a:r>
            <a:r>
              <a:rPr lang="ru-RU" sz="1600" dirty="0"/>
              <a:t>- для долгосрочного прогнозирования изменений транспортной ситуации в больших городах </a:t>
            </a:r>
            <a:r>
              <a:rPr lang="ru-RU" sz="1600" dirty="0" smtClean="0"/>
              <a:t>и </a:t>
            </a:r>
            <a:r>
              <a:rPr lang="ru-RU" sz="1600" dirty="0"/>
              <a:t>экспертизы планировочных градостроительных и проектных инфраструктурных решений с точки зрения транспортного </a:t>
            </a:r>
            <a:r>
              <a:rPr lang="ru-RU" sz="1600" dirty="0" smtClean="0"/>
              <a:t>обслуживания.</a:t>
            </a:r>
            <a:endParaRPr lang="ru-RU" sz="1600" dirty="0"/>
          </a:p>
          <a:p>
            <a:pPr lvl="1"/>
            <a:r>
              <a:rPr lang="ru-RU" sz="1600" u="sng" dirty="0" smtClean="0"/>
              <a:t>моделей транспортного </a:t>
            </a:r>
            <a:r>
              <a:rPr lang="ru-RU" sz="1600" u="sng" dirty="0"/>
              <a:t>движения</a:t>
            </a:r>
            <a:r>
              <a:rPr lang="ru-RU" sz="1600" dirty="0"/>
              <a:t>, обеспечивающие краткосрочное прогнозирование развития транспортной ситуации, динамический анализ транспортного процесса, экспертизу решений по управлению транспортным процессом на локальном уровне, уровне сегмента транспортной сети и общегородском </a:t>
            </a:r>
            <a:r>
              <a:rPr lang="ru-RU" sz="1600" dirty="0" smtClean="0"/>
              <a:t>уровне.</a:t>
            </a:r>
            <a:endParaRPr lang="ru-RU" sz="1600" dirty="0"/>
          </a:p>
          <a:p>
            <a:r>
              <a:rPr lang="ru-RU" sz="2000" b="1" dirty="0" smtClean="0"/>
              <a:t>Модели и методы </a:t>
            </a:r>
            <a:r>
              <a:rPr lang="ru-RU" sz="2000" dirty="0" smtClean="0"/>
              <a:t>информационной </a:t>
            </a:r>
            <a:r>
              <a:rPr lang="ru-RU" sz="2000" dirty="0"/>
              <a:t>поддержки принятия </a:t>
            </a:r>
            <a:r>
              <a:rPr lang="ru-RU" sz="2000" dirty="0" smtClean="0"/>
              <a:t>решений включающие</a:t>
            </a:r>
            <a:r>
              <a:rPr lang="ru-RU" sz="2000" dirty="0"/>
              <a:t>:</a:t>
            </a:r>
            <a:endParaRPr lang="ru-RU" sz="2000" dirty="0" smtClean="0"/>
          </a:p>
          <a:p>
            <a:pPr lvl="1"/>
            <a:r>
              <a:rPr lang="ru-RU" sz="1600" u="sng" dirty="0" smtClean="0"/>
              <a:t>модели и методы экспертного анализа </a:t>
            </a:r>
            <a:r>
              <a:rPr lang="ru-RU" sz="1600" dirty="0" smtClean="0"/>
              <a:t>вариантов </a:t>
            </a:r>
            <a:r>
              <a:rPr lang="ru-RU" sz="1600" dirty="0"/>
              <a:t>решений по модернизации транспортной </a:t>
            </a:r>
            <a:r>
              <a:rPr lang="ru-RU" sz="1600" dirty="0" smtClean="0"/>
              <a:t>инфраструктуры; </a:t>
            </a:r>
          </a:p>
          <a:p>
            <a:pPr lvl="1"/>
            <a:r>
              <a:rPr lang="ru-RU" sz="1600" u="sng" dirty="0" smtClean="0"/>
              <a:t>методы и критерии оценки </a:t>
            </a:r>
            <a:r>
              <a:rPr lang="ru-RU" sz="1600" dirty="0"/>
              <a:t>достоверности </a:t>
            </a:r>
            <a:r>
              <a:rPr lang="ru-RU" sz="1600" dirty="0" smtClean="0"/>
              <a:t>моделирования</a:t>
            </a:r>
            <a:r>
              <a:rPr lang="ru-RU" sz="1600" dirty="0"/>
              <a:t>;</a:t>
            </a:r>
            <a:endParaRPr lang="ru-RU" sz="1600" dirty="0" smtClean="0"/>
          </a:p>
          <a:p>
            <a:pPr lvl="1"/>
            <a:r>
              <a:rPr lang="ru-RU" sz="1600" u="sng" dirty="0" smtClean="0"/>
              <a:t>методы ранжирования </a:t>
            </a:r>
            <a:r>
              <a:rPr lang="ru-RU" sz="1600" dirty="0"/>
              <a:t>допустимых </a:t>
            </a:r>
            <a:r>
              <a:rPr lang="ru-RU" sz="1600" dirty="0" smtClean="0"/>
              <a:t>решений; </a:t>
            </a:r>
          </a:p>
          <a:p>
            <a:pPr lvl="1"/>
            <a:r>
              <a:rPr lang="ru-RU" sz="1600" u="sng" dirty="0" smtClean="0"/>
              <a:t>методы отбора </a:t>
            </a:r>
            <a:r>
              <a:rPr lang="ru-RU" sz="1600" dirty="0" smtClean="0"/>
              <a:t>предпочтительных вариантов прогнозов </a:t>
            </a:r>
            <a:r>
              <a:rPr lang="ru-RU" sz="1600" dirty="0"/>
              <a:t>и </a:t>
            </a:r>
            <a:r>
              <a:rPr lang="ru-RU" sz="1600" dirty="0" smtClean="0"/>
              <a:t>решений.</a:t>
            </a:r>
            <a:endParaRPr lang="ru-RU" sz="1600" dirty="0"/>
          </a:p>
          <a:p>
            <a:pPr lvl="1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8186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0"/>
            <a:ext cx="4565152" cy="78581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Среда моделирования</a:t>
            </a:r>
            <a:endParaRPr lang="ru-RU" sz="32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14612" y="908051"/>
            <a:ext cx="6143668" cy="5729196"/>
          </a:xfr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000100" y="5300663"/>
            <a:ext cx="221457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БД – база данных</a:t>
            </a:r>
          </a:p>
          <a:p>
            <a:r>
              <a:rPr lang="ru-RU" sz="1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БЗ – база знаний</a:t>
            </a:r>
          </a:p>
          <a:p>
            <a:r>
              <a:rPr lang="ru-RU" sz="1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– предметная область</a:t>
            </a:r>
          </a:p>
          <a:p>
            <a:endParaRPr lang="ru-RU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42852"/>
            <a:ext cx="5851036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Обеспечение адекватности моделирования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38250"/>
            <a:ext cx="7272808" cy="5904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5995392" cy="59553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Содержание работ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6792"/>
            <a:ext cx="8659688" cy="4392488"/>
          </a:xfrm>
        </p:spPr>
        <p:txBody>
          <a:bodyPr>
            <a:noAutofit/>
          </a:bodyPr>
          <a:lstStyle/>
          <a:p>
            <a:pPr marL="457200" lvl="0" indent="-457200">
              <a:lnSpc>
                <a:spcPct val="130000"/>
              </a:lnSpc>
              <a:buSzPct val="120000"/>
              <a:buFont typeface="+mj-lt"/>
              <a:buAutoNum type="arabicPeriod"/>
            </a:pPr>
            <a:r>
              <a:rPr lang="ru-RU" sz="2100" b="1" u="sng" dirty="0" smtClean="0"/>
              <a:t>Адаптация </a:t>
            </a:r>
            <a:r>
              <a:rPr lang="ru-RU" sz="2100" dirty="0"/>
              <a:t>к задачам проекта имеющихся </a:t>
            </a:r>
            <a:r>
              <a:rPr lang="ru-RU" sz="2100" b="1" u="sng" dirty="0"/>
              <a:t>и разработка</a:t>
            </a:r>
            <a:r>
              <a:rPr lang="ru-RU" sz="2100" dirty="0"/>
              <a:t> новых программных средств моделирования и визуализации транспортных  процессов и транспортной инфраструктуры. Разработка методического обеспечения сетевой компьютерной лаборатории</a:t>
            </a:r>
            <a:r>
              <a:rPr lang="ru-RU" sz="2100" dirty="0" smtClean="0"/>
              <a:t>.</a:t>
            </a:r>
          </a:p>
          <a:p>
            <a:pPr marL="457200" indent="-457200">
              <a:lnSpc>
                <a:spcPct val="130000"/>
              </a:lnSpc>
              <a:buSzPct val="120000"/>
              <a:buFont typeface="+mj-lt"/>
              <a:buAutoNum type="arabicPeriod"/>
            </a:pPr>
            <a:r>
              <a:rPr lang="ru-RU" sz="2100" b="1" u="sng" dirty="0"/>
              <a:t>Формирование требований </a:t>
            </a:r>
            <a:r>
              <a:rPr lang="ru-RU" sz="2100" dirty="0"/>
              <a:t>к сетевой компьютерной лаборатории.</a:t>
            </a:r>
          </a:p>
          <a:p>
            <a:pPr marL="457200" indent="-457200">
              <a:lnSpc>
                <a:spcPct val="130000"/>
              </a:lnSpc>
              <a:buSzPct val="120000"/>
              <a:buFont typeface="+mj-lt"/>
              <a:buAutoNum type="arabicPeriod"/>
            </a:pPr>
            <a:r>
              <a:rPr lang="ru-RU" sz="2100" b="1" u="sng" dirty="0"/>
              <a:t>Проектирование и разработка </a:t>
            </a:r>
            <a:r>
              <a:rPr lang="ru-RU" sz="2100" dirty="0"/>
              <a:t>информационных, вычислительных и образовательных ресурсов сетевой компьютерной лаборатории. </a:t>
            </a:r>
          </a:p>
          <a:p>
            <a:pPr marL="457200" indent="-457200">
              <a:lnSpc>
                <a:spcPct val="130000"/>
              </a:lnSpc>
              <a:buSzPct val="120000"/>
              <a:buFont typeface="+mj-lt"/>
              <a:buAutoNum type="arabicPeriod"/>
            </a:pPr>
            <a:r>
              <a:rPr lang="ru-RU" sz="2100" b="1" u="sng" dirty="0"/>
              <a:t>Сборка и тестирование </a:t>
            </a:r>
            <a:r>
              <a:rPr lang="ru-RU" sz="2100" dirty="0"/>
              <a:t>программного обеспечения  макетной версии сетевой компьютерной лаборатории. Разработка методики   организации  вычислительных экспериментов и инструкций </a:t>
            </a:r>
            <a:r>
              <a:rPr lang="ru-RU" sz="2100" dirty="0" smtClean="0"/>
              <a:t>пользователей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244722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836613"/>
          </a:xfrm>
        </p:spPr>
        <p:txBody>
          <a:bodyPr>
            <a:normAutofit/>
          </a:bodyPr>
          <a:lstStyle/>
          <a:p>
            <a:r>
              <a:rPr lang="ru-RU" sz="3100" dirty="0" smtClean="0"/>
              <a:t>Функциональные модули и ресурсы системы</a:t>
            </a:r>
            <a:endParaRPr lang="ru-RU" dirty="0" smtClean="0"/>
          </a:p>
        </p:txBody>
      </p:sp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900113" y="1484313"/>
          <a:ext cx="7488237" cy="446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Visio" r:id="rId3" imgW="8448296" imgH="5082709" progId="Visio.Drawing.11">
                  <p:embed/>
                </p:oleObj>
              </mc:Choice>
              <mc:Fallback>
                <p:oleObj name="Visio" r:id="rId3" imgW="8448296" imgH="508270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484313"/>
                        <a:ext cx="7488237" cy="4465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3000375" y="23574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375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6500858" cy="85725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Объединение вычислительных и информационных ресурсов  партнёрской группы</a:t>
            </a:r>
            <a:endParaRPr lang="ru-RU" sz="2400" dirty="0"/>
          </a:p>
        </p:txBody>
      </p:sp>
      <p:sp>
        <p:nvSpPr>
          <p:cNvPr id="4" name="AutoShape 68"/>
          <p:cNvSpPr>
            <a:spLocks noChangeArrowheads="1"/>
          </p:cNvSpPr>
          <p:nvPr/>
        </p:nvSpPr>
        <p:spPr bwMode="auto">
          <a:xfrm>
            <a:off x="6130736" y="5310211"/>
            <a:ext cx="2319338" cy="119062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</a:gradFill>
          <a:ln w="9525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1176334" y="1857364"/>
            <a:ext cx="2895600" cy="1524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ln w="9525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994021" y="2870189"/>
            <a:ext cx="838200" cy="323850"/>
            <a:chOff x="1539" y="2916"/>
            <a:chExt cx="882" cy="266"/>
          </a:xfrm>
        </p:grpSpPr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1539" y="2916"/>
              <a:ext cx="882" cy="266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rgbClr val="99CCFF"/>
                </a:gs>
                <a:gs pos="100000">
                  <a:srgbClr val="6B8EB2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1634" y="3013"/>
              <a:ext cx="661" cy="13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CCFFFF"/>
                </a:gs>
                <a:gs pos="100000">
                  <a:srgbClr val="94B9B9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ru-RU" sz="800" b="1">
                  <a:latin typeface="Times New Roman" pitchFamily="18" charset="0"/>
                </a:rPr>
                <a:t>БД</a:t>
              </a:r>
              <a:r>
                <a:rPr lang="en-US" sz="800" b="1">
                  <a:latin typeface="Times New Roman" pitchFamily="18" charset="0"/>
                </a:rPr>
                <a:t> </a:t>
              </a:r>
            </a:p>
          </p:txBody>
        </p:sp>
      </p:grp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6067236" y="1795486"/>
            <a:ext cx="2895600" cy="1524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9525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42976" y="1941501"/>
            <a:ext cx="1768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333399"/>
                </a:solidFill>
                <a:latin typeface="Calibri" pitchFamily="34" charset="0"/>
              </a:rPr>
              <a:t>Разработчики  ПО </a:t>
            </a:r>
          </a:p>
        </p:txBody>
      </p:sp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3281359" y="2222489"/>
            <a:ext cx="533400" cy="539750"/>
            <a:chOff x="3984" y="2448"/>
            <a:chExt cx="432" cy="388"/>
          </a:xfrm>
        </p:grpSpPr>
        <p:sp>
          <p:nvSpPr>
            <p:cNvPr id="12" name="tower"/>
            <p:cNvSpPr>
              <a:spLocks noEditPoints="1" noChangeArrowheads="1"/>
            </p:cNvSpPr>
            <p:nvPr/>
          </p:nvSpPr>
          <p:spPr bwMode="auto">
            <a:xfrm>
              <a:off x="3984" y="2448"/>
              <a:ext cx="144" cy="3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0 w 21600"/>
                <a:gd name="T31" fmla="*/ 22546 h 21600"/>
                <a:gd name="T32" fmla="*/ 21450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tower"/>
            <p:cNvSpPr>
              <a:spLocks noEditPoints="1" noChangeArrowheads="1"/>
            </p:cNvSpPr>
            <p:nvPr/>
          </p:nvSpPr>
          <p:spPr bwMode="auto">
            <a:xfrm>
              <a:off x="4128" y="2448"/>
              <a:ext cx="144" cy="3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0 w 21600"/>
                <a:gd name="T31" fmla="*/ 22546 h 21600"/>
                <a:gd name="T32" fmla="*/ 21450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tower"/>
            <p:cNvSpPr>
              <a:spLocks noEditPoints="1" noChangeArrowheads="1"/>
            </p:cNvSpPr>
            <p:nvPr/>
          </p:nvSpPr>
          <p:spPr bwMode="auto">
            <a:xfrm>
              <a:off x="4272" y="2448"/>
              <a:ext cx="144" cy="3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0 w 21600"/>
                <a:gd name="T31" fmla="*/ 22546 h 21600"/>
                <a:gd name="T32" fmla="*/ 21450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5" name="Picture 24" descr="bs00580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6671" y="2870189"/>
            <a:ext cx="6096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26"/>
          <p:cNvSpPr>
            <a:spLocks noChangeArrowheads="1"/>
          </p:cNvSpPr>
          <p:nvPr/>
        </p:nvSpPr>
        <p:spPr bwMode="auto">
          <a:xfrm>
            <a:off x="4409886" y="2155848"/>
            <a:ext cx="1223963" cy="360363"/>
          </a:xfrm>
          <a:prstGeom prst="leftRightArrow">
            <a:avLst>
              <a:gd name="adj1" fmla="val 50000"/>
              <a:gd name="adj2" fmla="val 679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" name="AutoShape 27"/>
          <p:cNvSpPr>
            <a:spLocks noChangeArrowheads="1"/>
          </p:cNvSpPr>
          <p:nvPr/>
        </p:nvSpPr>
        <p:spPr bwMode="auto">
          <a:xfrm>
            <a:off x="3546286" y="3452836"/>
            <a:ext cx="2895600" cy="1524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5400000" scaled="0"/>
          </a:gradFill>
          <a:ln w="9525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grpSp>
        <p:nvGrpSpPr>
          <p:cNvPr id="18" name="Group 28"/>
          <p:cNvGrpSpPr>
            <a:grpSpLocks/>
          </p:cNvGrpSpPr>
          <p:nvPr/>
        </p:nvGrpSpPr>
        <p:grpSpPr bwMode="auto">
          <a:xfrm>
            <a:off x="3617724" y="3524273"/>
            <a:ext cx="1676400" cy="615950"/>
            <a:chOff x="528" y="1728"/>
            <a:chExt cx="1056" cy="388"/>
          </a:xfrm>
        </p:grpSpPr>
        <p:grpSp>
          <p:nvGrpSpPr>
            <p:cNvPr id="19" name="Group 29"/>
            <p:cNvGrpSpPr>
              <a:grpSpLocks/>
            </p:cNvGrpSpPr>
            <p:nvPr/>
          </p:nvGrpSpPr>
          <p:grpSpPr bwMode="auto">
            <a:xfrm>
              <a:off x="523" y="1728"/>
              <a:ext cx="1063" cy="388"/>
              <a:chOff x="332" y="1440"/>
              <a:chExt cx="1401" cy="388"/>
            </a:xfrm>
          </p:grpSpPr>
          <p:grpSp>
            <p:nvGrpSpPr>
              <p:cNvPr id="21" name="Group 30"/>
              <p:cNvGrpSpPr>
                <a:grpSpLocks/>
              </p:cNvGrpSpPr>
              <p:nvPr/>
            </p:nvGrpSpPr>
            <p:grpSpPr bwMode="auto">
              <a:xfrm>
                <a:off x="332" y="1440"/>
                <a:ext cx="709" cy="388"/>
                <a:chOff x="4032" y="3312"/>
                <a:chExt cx="950" cy="388"/>
              </a:xfrm>
            </p:grpSpPr>
            <p:sp>
              <p:nvSpPr>
                <p:cNvPr id="27" name="tower"/>
                <p:cNvSpPr>
                  <a:spLocks noEditPoints="1" noChangeArrowheads="1"/>
                </p:cNvSpPr>
                <p:nvPr/>
              </p:nvSpPr>
              <p:spPr bwMode="auto">
                <a:xfrm>
                  <a:off x="4032" y="3312"/>
                  <a:ext cx="230" cy="38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w 21600"/>
                    <a:gd name="T19" fmla="*/ 0 h 216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470 w 21600"/>
                    <a:gd name="T31" fmla="*/ 22546 h 21600"/>
                    <a:gd name="T32" fmla="*/ 21506 w 21600"/>
                    <a:gd name="T33" fmla="*/ 27000 h 216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1600" h="21600" extrusionOk="0">
                      <a:moveTo>
                        <a:pt x="0" y="2184"/>
                      </a:moveTo>
                      <a:lnTo>
                        <a:pt x="6664" y="0"/>
                      </a:lnTo>
                      <a:lnTo>
                        <a:pt x="10800" y="0"/>
                      </a:lnTo>
                      <a:lnTo>
                        <a:pt x="21600" y="0"/>
                      </a:lnTo>
                      <a:lnTo>
                        <a:pt x="21600" y="11649"/>
                      </a:lnTo>
                      <a:lnTo>
                        <a:pt x="21600" y="19416"/>
                      </a:lnTo>
                      <a:lnTo>
                        <a:pt x="15166" y="21600"/>
                      </a:lnTo>
                      <a:lnTo>
                        <a:pt x="10570" y="21600"/>
                      </a:lnTo>
                      <a:lnTo>
                        <a:pt x="0" y="21600"/>
                      </a:lnTo>
                      <a:lnTo>
                        <a:pt x="0" y="11528"/>
                      </a:lnTo>
                      <a:lnTo>
                        <a:pt x="0" y="2184"/>
                      </a:lnTo>
                      <a:close/>
                    </a:path>
                    <a:path w="21600" h="21600" extrusionOk="0">
                      <a:moveTo>
                        <a:pt x="0" y="2184"/>
                      </a:moveTo>
                      <a:lnTo>
                        <a:pt x="0" y="2184"/>
                      </a:lnTo>
                      <a:lnTo>
                        <a:pt x="14706" y="2184"/>
                      </a:lnTo>
                      <a:lnTo>
                        <a:pt x="21600" y="0"/>
                      </a:lnTo>
                      <a:moveTo>
                        <a:pt x="0" y="2184"/>
                      </a:moveTo>
                      <a:lnTo>
                        <a:pt x="14706" y="2184"/>
                      </a:lnTo>
                      <a:lnTo>
                        <a:pt x="14706" y="5339"/>
                      </a:lnTo>
                      <a:lnTo>
                        <a:pt x="14706" y="17474"/>
                      </a:lnTo>
                      <a:lnTo>
                        <a:pt x="14706" y="21600"/>
                      </a:lnTo>
                      <a:moveTo>
                        <a:pt x="1149" y="3034"/>
                      </a:moveTo>
                      <a:lnTo>
                        <a:pt x="13328" y="3034"/>
                      </a:lnTo>
                      <a:lnTo>
                        <a:pt x="13328" y="3519"/>
                      </a:lnTo>
                      <a:lnTo>
                        <a:pt x="1149" y="3519"/>
                      </a:lnTo>
                      <a:lnTo>
                        <a:pt x="1149" y="3034"/>
                      </a:lnTo>
                      <a:moveTo>
                        <a:pt x="1149" y="4490"/>
                      </a:moveTo>
                      <a:lnTo>
                        <a:pt x="13328" y="4490"/>
                      </a:lnTo>
                      <a:lnTo>
                        <a:pt x="13328" y="4854"/>
                      </a:lnTo>
                      <a:lnTo>
                        <a:pt x="1149" y="4854"/>
                      </a:lnTo>
                      <a:lnTo>
                        <a:pt x="1149" y="4490"/>
                      </a:lnTo>
                      <a:moveTo>
                        <a:pt x="1149" y="5946"/>
                      </a:moveTo>
                      <a:lnTo>
                        <a:pt x="13328" y="5946"/>
                      </a:lnTo>
                      <a:lnTo>
                        <a:pt x="13328" y="6310"/>
                      </a:lnTo>
                      <a:lnTo>
                        <a:pt x="1149" y="6310"/>
                      </a:lnTo>
                      <a:lnTo>
                        <a:pt x="1149" y="5946"/>
                      </a:lnTo>
                    </a:path>
                  </a:pathLst>
                </a:custGeom>
                <a:solidFill>
                  <a:srgbClr val="FF9966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" name="tower"/>
                <p:cNvSpPr>
                  <a:spLocks noEditPoints="1" noChangeArrowheads="1"/>
                </p:cNvSpPr>
                <p:nvPr/>
              </p:nvSpPr>
              <p:spPr bwMode="auto">
                <a:xfrm>
                  <a:off x="4272" y="3312"/>
                  <a:ext cx="230" cy="38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w 21600"/>
                    <a:gd name="T19" fmla="*/ 0 h 216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470 w 21600"/>
                    <a:gd name="T31" fmla="*/ 22546 h 21600"/>
                    <a:gd name="T32" fmla="*/ 21506 w 21600"/>
                    <a:gd name="T33" fmla="*/ 27000 h 216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1600" h="21600" extrusionOk="0">
                      <a:moveTo>
                        <a:pt x="0" y="2184"/>
                      </a:moveTo>
                      <a:lnTo>
                        <a:pt x="6664" y="0"/>
                      </a:lnTo>
                      <a:lnTo>
                        <a:pt x="10800" y="0"/>
                      </a:lnTo>
                      <a:lnTo>
                        <a:pt x="21600" y="0"/>
                      </a:lnTo>
                      <a:lnTo>
                        <a:pt x="21600" y="11649"/>
                      </a:lnTo>
                      <a:lnTo>
                        <a:pt x="21600" y="19416"/>
                      </a:lnTo>
                      <a:lnTo>
                        <a:pt x="15166" y="21600"/>
                      </a:lnTo>
                      <a:lnTo>
                        <a:pt x="10570" y="21600"/>
                      </a:lnTo>
                      <a:lnTo>
                        <a:pt x="0" y="21600"/>
                      </a:lnTo>
                      <a:lnTo>
                        <a:pt x="0" y="11528"/>
                      </a:lnTo>
                      <a:lnTo>
                        <a:pt x="0" y="2184"/>
                      </a:lnTo>
                      <a:close/>
                    </a:path>
                    <a:path w="21600" h="21600" extrusionOk="0">
                      <a:moveTo>
                        <a:pt x="0" y="2184"/>
                      </a:moveTo>
                      <a:lnTo>
                        <a:pt x="0" y="2184"/>
                      </a:lnTo>
                      <a:lnTo>
                        <a:pt x="14706" y="2184"/>
                      </a:lnTo>
                      <a:lnTo>
                        <a:pt x="21600" y="0"/>
                      </a:lnTo>
                      <a:moveTo>
                        <a:pt x="0" y="2184"/>
                      </a:moveTo>
                      <a:lnTo>
                        <a:pt x="14706" y="2184"/>
                      </a:lnTo>
                      <a:lnTo>
                        <a:pt x="14706" y="5339"/>
                      </a:lnTo>
                      <a:lnTo>
                        <a:pt x="14706" y="17474"/>
                      </a:lnTo>
                      <a:lnTo>
                        <a:pt x="14706" y="21600"/>
                      </a:lnTo>
                      <a:moveTo>
                        <a:pt x="1149" y="3034"/>
                      </a:moveTo>
                      <a:lnTo>
                        <a:pt x="13328" y="3034"/>
                      </a:lnTo>
                      <a:lnTo>
                        <a:pt x="13328" y="3519"/>
                      </a:lnTo>
                      <a:lnTo>
                        <a:pt x="1149" y="3519"/>
                      </a:lnTo>
                      <a:lnTo>
                        <a:pt x="1149" y="3034"/>
                      </a:lnTo>
                      <a:moveTo>
                        <a:pt x="1149" y="4490"/>
                      </a:moveTo>
                      <a:lnTo>
                        <a:pt x="13328" y="4490"/>
                      </a:lnTo>
                      <a:lnTo>
                        <a:pt x="13328" y="4854"/>
                      </a:lnTo>
                      <a:lnTo>
                        <a:pt x="1149" y="4854"/>
                      </a:lnTo>
                      <a:lnTo>
                        <a:pt x="1149" y="4490"/>
                      </a:lnTo>
                      <a:moveTo>
                        <a:pt x="1149" y="5946"/>
                      </a:moveTo>
                      <a:lnTo>
                        <a:pt x="13328" y="5946"/>
                      </a:lnTo>
                      <a:lnTo>
                        <a:pt x="13328" y="6310"/>
                      </a:lnTo>
                      <a:lnTo>
                        <a:pt x="1149" y="6310"/>
                      </a:lnTo>
                      <a:lnTo>
                        <a:pt x="1149" y="5946"/>
                      </a:lnTo>
                    </a:path>
                  </a:pathLst>
                </a:custGeom>
                <a:solidFill>
                  <a:srgbClr val="FF9966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9" name="tower"/>
                <p:cNvSpPr>
                  <a:spLocks noEditPoints="1" noChangeArrowheads="1"/>
                </p:cNvSpPr>
                <p:nvPr/>
              </p:nvSpPr>
              <p:spPr bwMode="auto">
                <a:xfrm>
                  <a:off x="4512" y="3312"/>
                  <a:ext cx="230" cy="38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w 21600"/>
                    <a:gd name="T19" fmla="*/ 0 h 216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470 w 21600"/>
                    <a:gd name="T31" fmla="*/ 22546 h 21600"/>
                    <a:gd name="T32" fmla="*/ 21506 w 21600"/>
                    <a:gd name="T33" fmla="*/ 27000 h 216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1600" h="21600" extrusionOk="0">
                      <a:moveTo>
                        <a:pt x="0" y="2184"/>
                      </a:moveTo>
                      <a:lnTo>
                        <a:pt x="6664" y="0"/>
                      </a:lnTo>
                      <a:lnTo>
                        <a:pt x="10800" y="0"/>
                      </a:lnTo>
                      <a:lnTo>
                        <a:pt x="21600" y="0"/>
                      </a:lnTo>
                      <a:lnTo>
                        <a:pt x="21600" y="11649"/>
                      </a:lnTo>
                      <a:lnTo>
                        <a:pt x="21600" y="19416"/>
                      </a:lnTo>
                      <a:lnTo>
                        <a:pt x="15166" y="21600"/>
                      </a:lnTo>
                      <a:lnTo>
                        <a:pt x="10570" y="21600"/>
                      </a:lnTo>
                      <a:lnTo>
                        <a:pt x="0" y="21600"/>
                      </a:lnTo>
                      <a:lnTo>
                        <a:pt x="0" y="11528"/>
                      </a:lnTo>
                      <a:lnTo>
                        <a:pt x="0" y="2184"/>
                      </a:lnTo>
                      <a:close/>
                    </a:path>
                    <a:path w="21600" h="21600" extrusionOk="0">
                      <a:moveTo>
                        <a:pt x="0" y="2184"/>
                      </a:moveTo>
                      <a:lnTo>
                        <a:pt x="0" y="2184"/>
                      </a:lnTo>
                      <a:lnTo>
                        <a:pt x="14706" y="2184"/>
                      </a:lnTo>
                      <a:lnTo>
                        <a:pt x="21600" y="0"/>
                      </a:lnTo>
                      <a:moveTo>
                        <a:pt x="0" y="2184"/>
                      </a:moveTo>
                      <a:lnTo>
                        <a:pt x="14706" y="2184"/>
                      </a:lnTo>
                      <a:lnTo>
                        <a:pt x="14706" y="5339"/>
                      </a:lnTo>
                      <a:lnTo>
                        <a:pt x="14706" y="17474"/>
                      </a:lnTo>
                      <a:lnTo>
                        <a:pt x="14706" y="21600"/>
                      </a:lnTo>
                      <a:moveTo>
                        <a:pt x="1149" y="3034"/>
                      </a:moveTo>
                      <a:lnTo>
                        <a:pt x="13328" y="3034"/>
                      </a:lnTo>
                      <a:lnTo>
                        <a:pt x="13328" y="3519"/>
                      </a:lnTo>
                      <a:lnTo>
                        <a:pt x="1149" y="3519"/>
                      </a:lnTo>
                      <a:lnTo>
                        <a:pt x="1149" y="3034"/>
                      </a:lnTo>
                      <a:moveTo>
                        <a:pt x="1149" y="4490"/>
                      </a:moveTo>
                      <a:lnTo>
                        <a:pt x="13328" y="4490"/>
                      </a:lnTo>
                      <a:lnTo>
                        <a:pt x="13328" y="4854"/>
                      </a:lnTo>
                      <a:lnTo>
                        <a:pt x="1149" y="4854"/>
                      </a:lnTo>
                      <a:lnTo>
                        <a:pt x="1149" y="4490"/>
                      </a:lnTo>
                      <a:moveTo>
                        <a:pt x="1149" y="5946"/>
                      </a:moveTo>
                      <a:lnTo>
                        <a:pt x="13328" y="5946"/>
                      </a:lnTo>
                      <a:lnTo>
                        <a:pt x="13328" y="6310"/>
                      </a:lnTo>
                      <a:lnTo>
                        <a:pt x="1149" y="6310"/>
                      </a:lnTo>
                      <a:lnTo>
                        <a:pt x="1149" y="5946"/>
                      </a:lnTo>
                    </a:path>
                  </a:pathLst>
                </a:custGeom>
                <a:solidFill>
                  <a:srgbClr val="FF9966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" name="tower"/>
                <p:cNvSpPr>
                  <a:spLocks noEditPoints="1" noChangeArrowheads="1"/>
                </p:cNvSpPr>
                <p:nvPr/>
              </p:nvSpPr>
              <p:spPr bwMode="auto">
                <a:xfrm>
                  <a:off x="4752" y="3312"/>
                  <a:ext cx="230" cy="38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w 21600"/>
                    <a:gd name="T19" fmla="*/ 0 h 216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470 w 21600"/>
                    <a:gd name="T31" fmla="*/ 22546 h 21600"/>
                    <a:gd name="T32" fmla="*/ 21506 w 21600"/>
                    <a:gd name="T33" fmla="*/ 27000 h 216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1600" h="21600" extrusionOk="0">
                      <a:moveTo>
                        <a:pt x="0" y="2184"/>
                      </a:moveTo>
                      <a:lnTo>
                        <a:pt x="6664" y="0"/>
                      </a:lnTo>
                      <a:lnTo>
                        <a:pt x="10800" y="0"/>
                      </a:lnTo>
                      <a:lnTo>
                        <a:pt x="21600" y="0"/>
                      </a:lnTo>
                      <a:lnTo>
                        <a:pt x="21600" y="11649"/>
                      </a:lnTo>
                      <a:lnTo>
                        <a:pt x="21600" y="19416"/>
                      </a:lnTo>
                      <a:lnTo>
                        <a:pt x="15166" y="21600"/>
                      </a:lnTo>
                      <a:lnTo>
                        <a:pt x="10570" y="21600"/>
                      </a:lnTo>
                      <a:lnTo>
                        <a:pt x="0" y="21600"/>
                      </a:lnTo>
                      <a:lnTo>
                        <a:pt x="0" y="11528"/>
                      </a:lnTo>
                      <a:lnTo>
                        <a:pt x="0" y="2184"/>
                      </a:lnTo>
                      <a:close/>
                    </a:path>
                    <a:path w="21600" h="21600" extrusionOk="0">
                      <a:moveTo>
                        <a:pt x="0" y="2184"/>
                      </a:moveTo>
                      <a:lnTo>
                        <a:pt x="0" y="2184"/>
                      </a:lnTo>
                      <a:lnTo>
                        <a:pt x="14706" y="2184"/>
                      </a:lnTo>
                      <a:lnTo>
                        <a:pt x="21600" y="0"/>
                      </a:lnTo>
                      <a:moveTo>
                        <a:pt x="0" y="2184"/>
                      </a:moveTo>
                      <a:lnTo>
                        <a:pt x="14706" y="2184"/>
                      </a:lnTo>
                      <a:lnTo>
                        <a:pt x="14706" y="5339"/>
                      </a:lnTo>
                      <a:lnTo>
                        <a:pt x="14706" y="17474"/>
                      </a:lnTo>
                      <a:lnTo>
                        <a:pt x="14706" y="21600"/>
                      </a:lnTo>
                      <a:moveTo>
                        <a:pt x="1149" y="3034"/>
                      </a:moveTo>
                      <a:lnTo>
                        <a:pt x="13328" y="3034"/>
                      </a:lnTo>
                      <a:lnTo>
                        <a:pt x="13328" y="3519"/>
                      </a:lnTo>
                      <a:lnTo>
                        <a:pt x="1149" y="3519"/>
                      </a:lnTo>
                      <a:lnTo>
                        <a:pt x="1149" y="3034"/>
                      </a:lnTo>
                      <a:moveTo>
                        <a:pt x="1149" y="4490"/>
                      </a:moveTo>
                      <a:lnTo>
                        <a:pt x="13328" y="4490"/>
                      </a:lnTo>
                      <a:lnTo>
                        <a:pt x="13328" y="4854"/>
                      </a:lnTo>
                      <a:lnTo>
                        <a:pt x="1149" y="4854"/>
                      </a:lnTo>
                      <a:lnTo>
                        <a:pt x="1149" y="4490"/>
                      </a:lnTo>
                      <a:moveTo>
                        <a:pt x="1149" y="5946"/>
                      </a:moveTo>
                      <a:lnTo>
                        <a:pt x="13328" y="5946"/>
                      </a:lnTo>
                      <a:lnTo>
                        <a:pt x="13328" y="6310"/>
                      </a:lnTo>
                      <a:lnTo>
                        <a:pt x="1149" y="6310"/>
                      </a:lnTo>
                      <a:lnTo>
                        <a:pt x="1149" y="5946"/>
                      </a:lnTo>
                    </a:path>
                  </a:pathLst>
                </a:custGeom>
                <a:solidFill>
                  <a:srgbClr val="FF9966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22" name="Group 35"/>
              <p:cNvGrpSpPr>
                <a:grpSpLocks/>
              </p:cNvGrpSpPr>
              <p:nvPr/>
            </p:nvGrpSpPr>
            <p:grpSpPr bwMode="auto">
              <a:xfrm>
                <a:off x="1060" y="1440"/>
                <a:ext cx="673" cy="388"/>
                <a:chOff x="4032" y="3312"/>
                <a:chExt cx="950" cy="388"/>
              </a:xfrm>
            </p:grpSpPr>
            <p:sp>
              <p:nvSpPr>
                <p:cNvPr id="23" name="tower"/>
                <p:cNvSpPr>
                  <a:spLocks noEditPoints="1" noChangeArrowheads="1"/>
                </p:cNvSpPr>
                <p:nvPr/>
              </p:nvSpPr>
              <p:spPr bwMode="auto">
                <a:xfrm>
                  <a:off x="4032" y="3312"/>
                  <a:ext cx="230" cy="38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w 21600"/>
                    <a:gd name="T19" fmla="*/ 0 h 216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470 w 21600"/>
                    <a:gd name="T31" fmla="*/ 22546 h 21600"/>
                    <a:gd name="T32" fmla="*/ 21506 w 21600"/>
                    <a:gd name="T33" fmla="*/ 27000 h 216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1600" h="21600" extrusionOk="0">
                      <a:moveTo>
                        <a:pt x="0" y="2184"/>
                      </a:moveTo>
                      <a:lnTo>
                        <a:pt x="6664" y="0"/>
                      </a:lnTo>
                      <a:lnTo>
                        <a:pt x="10800" y="0"/>
                      </a:lnTo>
                      <a:lnTo>
                        <a:pt x="21600" y="0"/>
                      </a:lnTo>
                      <a:lnTo>
                        <a:pt x="21600" y="11649"/>
                      </a:lnTo>
                      <a:lnTo>
                        <a:pt x="21600" y="19416"/>
                      </a:lnTo>
                      <a:lnTo>
                        <a:pt x="15166" y="21600"/>
                      </a:lnTo>
                      <a:lnTo>
                        <a:pt x="10570" y="21600"/>
                      </a:lnTo>
                      <a:lnTo>
                        <a:pt x="0" y="21600"/>
                      </a:lnTo>
                      <a:lnTo>
                        <a:pt x="0" y="11528"/>
                      </a:lnTo>
                      <a:lnTo>
                        <a:pt x="0" y="2184"/>
                      </a:lnTo>
                      <a:close/>
                    </a:path>
                    <a:path w="21600" h="21600" extrusionOk="0">
                      <a:moveTo>
                        <a:pt x="0" y="2184"/>
                      </a:moveTo>
                      <a:lnTo>
                        <a:pt x="0" y="2184"/>
                      </a:lnTo>
                      <a:lnTo>
                        <a:pt x="14706" y="2184"/>
                      </a:lnTo>
                      <a:lnTo>
                        <a:pt x="21600" y="0"/>
                      </a:lnTo>
                      <a:moveTo>
                        <a:pt x="0" y="2184"/>
                      </a:moveTo>
                      <a:lnTo>
                        <a:pt x="14706" y="2184"/>
                      </a:lnTo>
                      <a:lnTo>
                        <a:pt x="14706" y="5339"/>
                      </a:lnTo>
                      <a:lnTo>
                        <a:pt x="14706" y="17474"/>
                      </a:lnTo>
                      <a:lnTo>
                        <a:pt x="14706" y="21600"/>
                      </a:lnTo>
                      <a:moveTo>
                        <a:pt x="1149" y="3034"/>
                      </a:moveTo>
                      <a:lnTo>
                        <a:pt x="13328" y="3034"/>
                      </a:lnTo>
                      <a:lnTo>
                        <a:pt x="13328" y="3519"/>
                      </a:lnTo>
                      <a:lnTo>
                        <a:pt x="1149" y="3519"/>
                      </a:lnTo>
                      <a:lnTo>
                        <a:pt x="1149" y="3034"/>
                      </a:lnTo>
                      <a:moveTo>
                        <a:pt x="1149" y="4490"/>
                      </a:moveTo>
                      <a:lnTo>
                        <a:pt x="13328" y="4490"/>
                      </a:lnTo>
                      <a:lnTo>
                        <a:pt x="13328" y="4854"/>
                      </a:lnTo>
                      <a:lnTo>
                        <a:pt x="1149" y="4854"/>
                      </a:lnTo>
                      <a:lnTo>
                        <a:pt x="1149" y="4490"/>
                      </a:lnTo>
                      <a:moveTo>
                        <a:pt x="1149" y="5946"/>
                      </a:moveTo>
                      <a:lnTo>
                        <a:pt x="13328" y="5946"/>
                      </a:lnTo>
                      <a:lnTo>
                        <a:pt x="13328" y="6310"/>
                      </a:lnTo>
                      <a:lnTo>
                        <a:pt x="1149" y="6310"/>
                      </a:lnTo>
                      <a:lnTo>
                        <a:pt x="1149" y="5946"/>
                      </a:lnTo>
                    </a:path>
                  </a:pathLst>
                </a:custGeom>
                <a:solidFill>
                  <a:srgbClr val="FF9966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4" name="tower"/>
                <p:cNvSpPr>
                  <a:spLocks noEditPoints="1" noChangeArrowheads="1"/>
                </p:cNvSpPr>
                <p:nvPr/>
              </p:nvSpPr>
              <p:spPr bwMode="auto">
                <a:xfrm>
                  <a:off x="4272" y="3312"/>
                  <a:ext cx="230" cy="38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w 21600"/>
                    <a:gd name="T19" fmla="*/ 0 h 216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470 w 21600"/>
                    <a:gd name="T31" fmla="*/ 22546 h 21600"/>
                    <a:gd name="T32" fmla="*/ 21506 w 21600"/>
                    <a:gd name="T33" fmla="*/ 27000 h 216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1600" h="21600" extrusionOk="0">
                      <a:moveTo>
                        <a:pt x="0" y="2184"/>
                      </a:moveTo>
                      <a:lnTo>
                        <a:pt x="6664" y="0"/>
                      </a:lnTo>
                      <a:lnTo>
                        <a:pt x="10800" y="0"/>
                      </a:lnTo>
                      <a:lnTo>
                        <a:pt x="21600" y="0"/>
                      </a:lnTo>
                      <a:lnTo>
                        <a:pt x="21600" y="11649"/>
                      </a:lnTo>
                      <a:lnTo>
                        <a:pt x="21600" y="19416"/>
                      </a:lnTo>
                      <a:lnTo>
                        <a:pt x="15166" y="21600"/>
                      </a:lnTo>
                      <a:lnTo>
                        <a:pt x="10570" y="21600"/>
                      </a:lnTo>
                      <a:lnTo>
                        <a:pt x="0" y="21600"/>
                      </a:lnTo>
                      <a:lnTo>
                        <a:pt x="0" y="11528"/>
                      </a:lnTo>
                      <a:lnTo>
                        <a:pt x="0" y="2184"/>
                      </a:lnTo>
                      <a:close/>
                    </a:path>
                    <a:path w="21600" h="21600" extrusionOk="0">
                      <a:moveTo>
                        <a:pt x="0" y="2184"/>
                      </a:moveTo>
                      <a:lnTo>
                        <a:pt x="0" y="2184"/>
                      </a:lnTo>
                      <a:lnTo>
                        <a:pt x="14706" y="2184"/>
                      </a:lnTo>
                      <a:lnTo>
                        <a:pt x="21600" y="0"/>
                      </a:lnTo>
                      <a:moveTo>
                        <a:pt x="0" y="2184"/>
                      </a:moveTo>
                      <a:lnTo>
                        <a:pt x="14706" y="2184"/>
                      </a:lnTo>
                      <a:lnTo>
                        <a:pt x="14706" y="5339"/>
                      </a:lnTo>
                      <a:lnTo>
                        <a:pt x="14706" y="17474"/>
                      </a:lnTo>
                      <a:lnTo>
                        <a:pt x="14706" y="21600"/>
                      </a:lnTo>
                      <a:moveTo>
                        <a:pt x="1149" y="3034"/>
                      </a:moveTo>
                      <a:lnTo>
                        <a:pt x="13328" y="3034"/>
                      </a:lnTo>
                      <a:lnTo>
                        <a:pt x="13328" y="3519"/>
                      </a:lnTo>
                      <a:lnTo>
                        <a:pt x="1149" y="3519"/>
                      </a:lnTo>
                      <a:lnTo>
                        <a:pt x="1149" y="3034"/>
                      </a:lnTo>
                      <a:moveTo>
                        <a:pt x="1149" y="4490"/>
                      </a:moveTo>
                      <a:lnTo>
                        <a:pt x="13328" y="4490"/>
                      </a:lnTo>
                      <a:lnTo>
                        <a:pt x="13328" y="4854"/>
                      </a:lnTo>
                      <a:lnTo>
                        <a:pt x="1149" y="4854"/>
                      </a:lnTo>
                      <a:lnTo>
                        <a:pt x="1149" y="4490"/>
                      </a:lnTo>
                      <a:moveTo>
                        <a:pt x="1149" y="5946"/>
                      </a:moveTo>
                      <a:lnTo>
                        <a:pt x="13328" y="5946"/>
                      </a:lnTo>
                      <a:lnTo>
                        <a:pt x="13328" y="6310"/>
                      </a:lnTo>
                      <a:lnTo>
                        <a:pt x="1149" y="6310"/>
                      </a:lnTo>
                      <a:lnTo>
                        <a:pt x="1149" y="5946"/>
                      </a:lnTo>
                    </a:path>
                  </a:pathLst>
                </a:custGeom>
                <a:solidFill>
                  <a:srgbClr val="FF9966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5" name="tower"/>
                <p:cNvSpPr>
                  <a:spLocks noEditPoints="1" noChangeArrowheads="1"/>
                </p:cNvSpPr>
                <p:nvPr/>
              </p:nvSpPr>
              <p:spPr bwMode="auto">
                <a:xfrm>
                  <a:off x="4512" y="3312"/>
                  <a:ext cx="230" cy="38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w 21600"/>
                    <a:gd name="T19" fmla="*/ 0 h 216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470 w 21600"/>
                    <a:gd name="T31" fmla="*/ 22546 h 21600"/>
                    <a:gd name="T32" fmla="*/ 21506 w 21600"/>
                    <a:gd name="T33" fmla="*/ 27000 h 216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1600" h="21600" extrusionOk="0">
                      <a:moveTo>
                        <a:pt x="0" y="2184"/>
                      </a:moveTo>
                      <a:lnTo>
                        <a:pt x="6664" y="0"/>
                      </a:lnTo>
                      <a:lnTo>
                        <a:pt x="10800" y="0"/>
                      </a:lnTo>
                      <a:lnTo>
                        <a:pt x="21600" y="0"/>
                      </a:lnTo>
                      <a:lnTo>
                        <a:pt x="21600" y="11649"/>
                      </a:lnTo>
                      <a:lnTo>
                        <a:pt x="21600" y="19416"/>
                      </a:lnTo>
                      <a:lnTo>
                        <a:pt x="15166" y="21600"/>
                      </a:lnTo>
                      <a:lnTo>
                        <a:pt x="10570" y="21600"/>
                      </a:lnTo>
                      <a:lnTo>
                        <a:pt x="0" y="21600"/>
                      </a:lnTo>
                      <a:lnTo>
                        <a:pt x="0" y="11528"/>
                      </a:lnTo>
                      <a:lnTo>
                        <a:pt x="0" y="2184"/>
                      </a:lnTo>
                      <a:close/>
                    </a:path>
                    <a:path w="21600" h="21600" extrusionOk="0">
                      <a:moveTo>
                        <a:pt x="0" y="2184"/>
                      </a:moveTo>
                      <a:lnTo>
                        <a:pt x="0" y="2184"/>
                      </a:lnTo>
                      <a:lnTo>
                        <a:pt x="14706" y="2184"/>
                      </a:lnTo>
                      <a:lnTo>
                        <a:pt x="21600" y="0"/>
                      </a:lnTo>
                      <a:moveTo>
                        <a:pt x="0" y="2184"/>
                      </a:moveTo>
                      <a:lnTo>
                        <a:pt x="14706" y="2184"/>
                      </a:lnTo>
                      <a:lnTo>
                        <a:pt x="14706" y="5339"/>
                      </a:lnTo>
                      <a:lnTo>
                        <a:pt x="14706" y="17474"/>
                      </a:lnTo>
                      <a:lnTo>
                        <a:pt x="14706" y="21600"/>
                      </a:lnTo>
                      <a:moveTo>
                        <a:pt x="1149" y="3034"/>
                      </a:moveTo>
                      <a:lnTo>
                        <a:pt x="13328" y="3034"/>
                      </a:lnTo>
                      <a:lnTo>
                        <a:pt x="13328" y="3519"/>
                      </a:lnTo>
                      <a:lnTo>
                        <a:pt x="1149" y="3519"/>
                      </a:lnTo>
                      <a:lnTo>
                        <a:pt x="1149" y="3034"/>
                      </a:lnTo>
                      <a:moveTo>
                        <a:pt x="1149" y="4490"/>
                      </a:moveTo>
                      <a:lnTo>
                        <a:pt x="13328" y="4490"/>
                      </a:lnTo>
                      <a:lnTo>
                        <a:pt x="13328" y="4854"/>
                      </a:lnTo>
                      <a:lnTo>
                        <a:pt x="1149" y="4854"/>
                      </a:lnTo>
                      <a:lnTo>
                        <a:pt x="1149" y="4490"/>
                      </a:lnTo>
                      <a:moveTo>
                        <a:pt x="1149" y="5946"/>
                      </a:moveTo>
                      <a:lnTo>
                        <a:pt x="13328" y="5946"/>
                      </a:lnTo>
                      <a:lnTo>
                        <a:pt x="13328" y="6310"/>
                      </a:lnTo>
                      <a:lnTo>
                        <a:pt x="1149" y="6310"/>
                      </a:lnTo>
                      <a:lnTo>
                        <a:pt x="1149" y="5946"/>
                      </a:lnTo>
                    </a:path>
                  </a:pathLst>
                </a:custGeom>
                <a:solidFill>
                  <a:srgbClr val="FF9966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6" name="tower"/>
                <p:cNvSpPr>
                  <a:spLocks noEditPoints="1" noChangeArrowheads="1"/>
                </p:cNvSpPr>
                <p:nvPr/>
              </p:nvSpPr>
              <p:spPr bwMode="auto">
                <a:xfrm>
                  <a:off x="4752" y="3312"/>
                  <a:ext cx="230" cy="38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w 21600"/>
                    <a:gd name="T17" fmla="*/ 0 h 21600"/>
                    <a:gd name="T18" fmla="*/ 0 w 21600"/>
                    <a:gd name="T19" fmla="*/ 0 h 216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470 w 21600"/>
                    <a:gd name="T31" fmla="*/ 22546 h 21600"/>
                    <a:gd name="T32" fmla="*/ 21506 w 21600"/>
                    <a:gd name="T33" fmla="*/ 27000 h 2160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1600" h="21600" extrusionOk="0">
                      <a:moveTo>
                        <a:pt x="0" y="2184"/>
                      </a:moveTo>
                      <a:lnTo>
                        <a:pt x="6664" y="0"/>
                      </a:lnTo>
                      <a:lnTo>
                        <a:pt x="10800" y="0"/>
                      </a:lnTo>
                      <a:lnTo>
                        <a:pt x="21600" y="0"/>
                      </a:lnTo>
                      <a:lnTo>
                        <a:pt x="21600" y="11649"/>
                      </a:lnTo>
                      <a:lnTo>
                        <a:pt x="21600" y="19416"/>
                      </a:lnTo>
                      <a:lnTo>
                        <a:pt x="15166" y="21600"/>
                      </a:lnTo>
                      <a:lnTo>
                        <a:pt x="10570" y="21600"/>
                      </a:lnTo>
                      <a:lnTo>
                        <a:pt x="0" y="21600"/>
                      </a:lnTo>
                      <a:lnTo>
                        <a:pt x="0" y="11528"/>
                      </a:lnTo>
                      <a:lnTo>
                        <a:pt x="0" y="2184"/>
                      </a:lnTo>
                      <a:close/>
                    </a:path>
                    <a:path w="21600" h="21600" extrusionOk="0">
                      <a:moveTo>
                        <a:pt x="0" y="2184"/>
                      </a:moveTo>
                      <a:lnTo>
                        <a:pt x="0" y="2184"/>
                      </a:lnTo>
                      <a:lnTo>
                        <a:pt x="14706" y="2184"/>
                      </a:lnTo>
                      <a:lnTo>
                        <a:pt x="21600" y="0"/>
                      </a:lnTo>
                      <a:moveTo>
                        <a:pt x="0" y="2184"/>
                      </a:moveTo>
                      <a:lnTo>
                        <a:pt x="14706" y="2184"/>
                      </a:lnTo>
                      <a:lnTo>
                        <a:pt x="14706" y="5339"/>
                      </a:lnTo>
                      <a:lnTo>
                        <a:pt x="14706" y="17474"/>
                      </a:lnTo>
                      <a:lnTo>
                        <a:pt x="14706" y="21600"/>
                      </a:lnTo>
                      <a:moveTo>
                        <a:pt x="1149" y="3034"/>
                      </a:moveTo>
                      <a:lnTo>
                        <a:pt x="13328" y="3034"/>
                      </a:lnTo>
                      <a:lnTo>
                        <a:pt x="13328" y="3519"/>
                      </a:lnTo>
                      <a:lnTo>
                        <a:pt x="1149" y="3519"/>
                      </a:lnTo>
                      <a:lnTo>
                        <a:pt x="1149" y="3034"/>
                      </a:lnTo>
                      <a:moveTo>
                        <a:pt x="1149" y="4490"/>
                      </a:moveTo>
                      <a:lnTo>
                        <a:pt x="13328" y="4490"/>
                      </a:lnTo>
                      <a:lnTo>
                        <a:pt x="13328" y="4854"/>
                      </a:lnTo>
                      <a:lnTo>
                        <a:pt x="1149" y="4854"/>
                      </a:lnTo>
                      <a:lnTo>
                        <a:pt x="1149" y="4490"/>
                      </a:lnTo>
                      <a:moveTo>
                        <a:pt x="1149" y="5946"/>
                      </a:moveTo>
                      <a:lnTo>
                        <a:pt x="13328" y="5946"/>
                      </a:lnTo>
                      <a:lnTo>
                        <a:pt x="13328" y="6310"/>
                      </a:lnTo>
                      <a:lnTo>
                        <a:pt x="1149" y="6310"/>
                      </a:lnTo>
                      <a:lnTo>
                        <a:pt x="1149" y="5946"/>
                      </a:lnTo>
                    </a:path>
                  </a:pathLst>
                </a:custGeom>
                <a:solidFill>
                  <a:srgbClr val="FF9966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20" name="Text Box 40"/>
            <p:cNvSpPr txBox="1">
              <a:spLocks noChangeArrowheads="1"/>
            </p:cNvSpPr>
            <p:nvPr/>
          </p:nvSpPr>
          <p:spPr bwMode="auto">
            <a:xfrm>
              <a:off x="576" y="1920"/>
              <a:ext cx="960" cy="144"/>
            </a:xfrm>
            <a:prstGeom prst="rect">
              <a:avLst/>
            </a:prstGeom>
            <a:solidFill>
              <a:srgbClr val="FF99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900" b="1">
                  <a:latin typeface="Arial Narrow" pitchFamily="34" charset="0"/>
                </a:rPr>
                <a:t>Кластер</a:t>
              </a:r>
              <a:endParaRPr lang="en-US" sz="900" b="1">
                <a:latin typeface="Arial Narrow" pitchFamily="34" charset="0"/>
              </a:endParaRPr>
            </a:p>
          </p:txBody>
        </p:sp>
      </p:grpSp>
      <p:sp>
        <p:nvSpPr>
          <p:cNvPr id="31" name="Rectangle 41"/>
          <p:cNvSpPr>
            <a:spLocks noChangeArrowheads="1"/>
          </p:cNvSpPr>
          <p:nvPr/>
        </p:nvSpPr>
        <p:spPr bwMode="auto">
          <a:xfrm>
            <a:off x="3690749" y="4387873"/>
            <a:ext cx="2303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ИПМ им. Келдыша</a:t>
            </a:r>
          </a:p>
        </p:txBody>
      </p:sp>
      <p:grpSp>
        <p:nvGrpSpPr>
          <p:cNvPr id="32" name="Group 42"/>
          <p:cNvGrpSpPr>
            <a:grpSpLocks/>
          </p:cNvGrpSpPr>
          <p:nvPr/>
        </p:nvGrpSpPr>
        <p:grpSpPr bwMode="auto">
          <a:xfrm>
            <a:off x="5417949" y="3884636"/>
            <a:ext cx="838200" cy="323850"/>
            <a:chOff x="1539" y="2916"/>
            <a:chExt cx="882" cy="266"/>
          </a:xfrm>
        </p:grpSpPr>
        <p:sp>
          <p:nvSpPr>
            <p:cNvPr id="33" name="AutoShape 43"/>
            <p:cNvSpPr>
              <a:spLocks noChangeArrowheads="1"/>
            </p:cNvSpPr>
            <p:nvPr/>
          </p:nvSpPr>
          <p:spPr bwMode="auto">
            <a:xfrm>
              <a:off x="1539" y="2916"/>
              <a:ext cx="882" cy="266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rgbClr val="99CCFF"/>
                </a:gs>
                <a:gs pos="100000">
                  <a:srgbClr val="6B8EB2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" name="AutoShape 44"/>
            <p:cNvSpPr>
              <a:spLocks noChangeArrowheads="1"/>
            </p:cNvSpPr>
            <p:nvPr/>
          </p:nvSpPr>
          <p:spPr bwMode="auto">
            <a:xfrm>
              <a:off x="1634" y="3013"/>
              <a:ext cx="661" cy="13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CCFFFF"/>
                </a:gs>
                <a:gs pos="100000">
                  <a:srgbClr val="94B9B9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ru-RU" sz="800" b="1">
                  <a:latin typeface="Times New Roman" pitchFamily="18" charset="0"/>
                </a:rPr>
                <a:t>БЗ</a:t>
              </a:r>
              <a:endParaRPr lang="en-US" sz="800" b="1">
                <a:latin typeface="Times New Roman" pitchFamily="18" charset="0"/>
              </a:endParaRPr>
            </a:p>
          </p:txBody>
        </p:sp>
      </p:grpSp>
      <p:grpSp>
        <p:nvGrpSpPr>
          <p:cNvPr id="35" name="Group 45"/>
          <p:cNvGrpSpPr>
            <a:grpSpLocks/>
          </p:cNvGrpSpPr>
          <p:nvPr/>
        </p:nvGrpSpPr>
        <p:grpSpPr bwMode="auto">
          <a:xfrm>
            <a:off x="5417949" y="3452836"/>
            <a:ext cx="838200" cy="323850"/>
            <a:chOff x="1539" y="2916"/>
            <a:chExt cx="882" cy="266"/>
          </a:xfrm>
        </p:grpSpPr>
        <p:sp>
          <p:nvSpPr>
            <p:cNvPr id="36" name="AutoShape 46"/>
            <p:cNvSpPr>
              <a:spLocks noChangeArrowheads="1"/>
            </p:cNvSpPr>
            <p:nvPr/>
          </p:nvSpPr>
          <p:spPr bwMode="auto">
            <a:xfrm>
              <a:off x="1539" y="2916"/>
              <a:ext cx="882" cy="266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rgbClr val="99CCFF"/>
                </a:gs>
                <a:gs pos="100000">
                  <a:srgbClr val="6B8EB2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" name="AutoShape 47"/>
            <p:cNvSpPr>
              <a:spLocks noChangeArrowheads="1"/>
            </p:cNvSpPr>
            <p:nvPr/>
          </p:nvSpPr>
          <p:spPr bwMode="auto">
            <a:xfrm>
              <a:off x="1634" y="3013"/>
              <a:ext cx="661" cy="13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CCFFFF"/>
                </a:gs>
                <a:gs pos="100000">
                  <a:srgbClr val="94B9B9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ru-RU" sz="800" b="1">
                  <a:latin typeface="Times New Roman" pitchFamily="18" charset="0"/>
                </a:rPr>
                <a:t>БД</a:t>
              </a:r>
              <a:r>
                <a:rPr lang="en-US" sz="800" b="1">
                  <a:latin typeface="Times New Roman" pitchFamily="18" charset="0"/>
                </a:rPr>
                <a:t> </a:t>
              </a:r>
            </a:p>
          </p:txBody>
        </p:sp>
      </p:grpSp>
      <p:sp>
        <p:nvSpPr>
          <p:cNvPr id="38" name="AutoShape 48"/>
          <p:cNvSpPr>
            <a:spLocks noChangeArrowheads="1"/>
          </p:cNvSpPr>
          <p:nvPr/>
        </p:nvSpPr>
        <p:spPr bwMode="auto">
          <a:xfrm>
            <a:off x="6499036" y="3452836"/>
            <a:ext cx="720725" cy="5032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9" name="AutoShape 49"/>
          <p:cNvSpPr>
            <a:spLocks noChangeArrowheads="1"/>
          </p:cNvSpPr>
          <p:nvPr/>
        </p:nvSpPr>
        <p:spPr bwMode="auto">
          <a:xfrm flipH="1">
            <a:off x="2827149" y="3452836"/>
            <a:ext cx="720725" cy="431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" name="AutoShape 50"/>
          <p:cNvSpPr>
            <a:spLocks/>
          </p:cNvSpPr>
          <p:nvPr/>
        </p:nvSpPr>
        <p:spPr bwMode="auto">
          <a:xfrm rot="16203601">
            <a:off x="4821238" y="1430210"/>
            <a:ext cx="430213" cy="7786813"/>
          </a:xfrm>
          <a:prstGeom prst="leftBrace">
            <a:avLst>
              <a:gd name="adj1" fmla="val 169742"/>
              <a:gd name="adj2" fmla="val 49528"/>
            </a:avLst>
          </a:prstGeom>
          <a:solidFill>
            <a:srgbClr val="FFCC99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" name="Text Box 52"/>
          <p:cNvSpPr txBox="1">
            <a:spLocks noChangeArrowheads="1"/>
          </p:cNvSpPr>
          <p:nvPr/>
        </p:nvSpPr>
        <p:spPr bwMode="auto">
          <a:xfrm>
            <a:off x="4051111" y="5540398"/>
            <a:ext cx="2419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FFCC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Интернет</a:t>
            </a:r>
            <a:endParaRPr lang="en-US" sz="2000" b="1">
              <a:solidFill>
                <a:srgbClr val="FFCC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42" name="Rectangle 55"/>
          <p:cNvSpPr>
            <a:spLocks noChangeArrowheads="1"/>
          </p:cNvSpPr>
          <p:nvPr/>
        </p:nvSpPr>
        <p:spPr bwMode="auto">
          <a:xfrm>
            <a:off x="7130861" y="1952648"/>
            <a:ext cx="1774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333399"/>
                </a:solidFill>
                <a:latin typeface="Calibri" pitchFamily="34" charset="0"/>
              </a:rPr>
              <a:t>Учебные центры</a:t>
            </a:r>
          </a:p>
        </p:txBody>
      </p:sp>
      <p:grpSp>
        <p:nvGrpSpPr>
          <p:cNvPr id="43" name="Group 56"/>
          <p:cNvGrpSpPr>
            <a:grpSpLocks/>
          </p:cNvGrpSpPr>
          <p:nvPr/>
        </p:nvGrpSpPr>
        <p:grpSpPr bwMode="auto">
          <a:xfrm>
            <a:off x="6345049" y="2238398"/>
            <a:ext cx="533400" cy="539750"/>
            <a:chOff x="3984" y="2448"/>
            <a:chExt cx="432" cy="388"/>
          </a:xfrm>
        </p:grpSpPr>
        <p:sp>
          <p:nvSpPr>
            <p:cNvPr id="44" name="tower"/>
            <p:cNvSpPr>
              <a:spLocks noEditPoints="1" noChangeArrowheads="1"/>
            </p:cNvSpPr>
            <p:nvPr/>
          </p:nvSpPr>
          <p:spPr bwMode="auto">
            <a:xfrm>
              <a:off x="3984" y="2448"/>
              <a:ext cx="144" cy="3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0 w 21600"/>
                <a:gd name="T31" fmla="*/ 22546 h 21600"/>
                <a:gd name="T32" fmla="*/ 21450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tower"/>
            <p:cNvSpPr>
              <a:spLocks noEditPoints="1" noChangeArrowheads="1"/>
            </p:cNvSpPr>
            <p:nvPr/>
          </p:nvSpPr>
          <p:spPr bwMode="auto">
            <a:xfrm>
              <a:off x="4128" y="2448"/>
              <a:ext cx="144" cy="3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0 w 21600"/>
                <a:gd name="T31" fmla="*/ 22546 h 21600"/>
                <a:gd name="T32" fmla="*/ 21450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tower"/>
            <p:cNvSpPr>
              <a:spLocks noEditPoints="1" noChangeArrowheads="1"/>
            </p:cNvSpPr>
            <p:nvPr/>
          </p:nvSpPr>
          <p:spPr bwMode="auto">
            <a:xfrm>
              <a:off x="4272" y="2448"/>
              <a:ext cx="144" cy="3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0 w 21600"/>
                <a:gd name="T31" fmla="*/ 22546 h 21600"/>
                <a:gd name="T32" fmla="*/ 21450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99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7" name="Group 60"/>
          <p:cNvGrpSpPr>
            <a:grpSpLocks/>
          </p:cNvGrpSpPr>
          <p:nvPr/>
        </p:nvGrpSpPr>
        <p:grpSpPr bwMode="auto">
          <a:xfrm>
            <a:off x="6416486" y="2881336"/>
            <a:ext cx="838200" cy="323850"/>
            <a:chOff x="1539" y="2916"/>
            <a:chExt cx="882" cy="266"/>
          </a:xfrm>
        </p:grpSpPr>
        <p:sp>
          <p:nvSpPr>
            <p:cNvPr id="48" name="AutoShape 61"/>
            <p:cNvSpPr>
              <a:spLocks noChangeArrowheads="1"/>
            </p:cNvSpPr>
            <p:nvPr/>
          </p:nvSpPr>
          <p:spPr bwMode="auto">
            <a:xfrm>
              <a:off x="1539" y="2916"/>
              <a:ext cx="882" cy="266"/>
            </a:xfrm>
            <a:prstGeom prst="can">
              <a:avLst>
                <a:gd name="adj" fmla="val 25000"/>
              </a:avLst>
            </a:prstGeom>
            <a:gradFill rotWithShape="0">
              <a:gsLst>
                <a:gs pos="0">
                  <a:srgbClr val="99CCFF"/>
                </a:gs>
                <a:gs pos="100000">
                  <a:srgbClr val="6B8EB2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9" name="AutoShape 62"/>
            <p:cNvSpPr>
              <a:spLocks noChangeArrowheads="1"/>
            </p:cNvSpPr>
            <p:nvPr/>
          </p:nvSpPr>
          <p:spPr bwMode="auto">
            <a:xfrm>
              <a:off x="1634" y="3013"/>
              <a:ext cx="661" cy="13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CCFFFF"/>
                </a:gs>
                <a:gs pos="100000">
                  <a:srgbClr val="94B9B9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ru-RU" sz="800" b="1">
                  <a:latin typeface="Times New Roman" pitchFamily="18" charset="0"/>
                </a:rPr>
                <a:t>БД</a:t>
              </a:r>
              <a:r>
                <a:rPr lang="en-US" sz="800" b="1">
                  <a:latin typeface="Times New Roman" pitchFamily="18" charset="0"/>
                </a:rPr>
                <a:t> </a:t>
              </a:r>
            </a:p>
          </p:txBody>
        </p:sp>
      </p:grpSp>
      <p:pic>
        <p:nvPicPr>
          <p:cNvPr id="50" name="Picture 63" descr="bs00580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9549" y="2738461"/>
            <a:ext cx="6096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ctangle 64"/>
          <p:cNvSpPr>
            <a:spLocks noChangeArrowheads="1"/>
          </p:cNvSpPr>
          <p:nvPr/>
        </p:nvSpPr>
        <p:spPr bwMode="auto">
          <a:xfrm>
            <a:off x="1314261" y="6332561"/>
            <a:ext cx="3384550" cy="36036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Отдельные пользователи</a:t>
            </a:r>
          </a:p>
        </p:txBody>
      </p:sp>
      <p:pic>
        <p:nvPicPr>
          <p:cNvPr id="52" name="Picture 65" descr="bs00580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8949" y="5756298"/>
            <a:ext cx="6096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66" descr="bs00580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2324" y="5756298"/>
            <a:ext cx="6096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67" descr="bs00580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5699" y="5756298"/>
            <a:ext cx="6096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AutoShape 68"/>
          <p:cNvSpPr>
            <a:spLocks noChangeArrowheads="1"/>
          </p:cNvSpPr>
          <p:nvPr/>
        </p:nvSpPr>
        <p:spPr bwMode="auto">
          <a:xfrm>
            <a:off x="6273611" y="5381648"/>
            <a:ext cx="2319338" cy="119062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BCBCB"/>
              </a:gs>
              <a:gs pos="13000">
                <a:srgbClr val="5F5F5F"/>
              </a:gs>
              <a:gs pos="21001">
                <a:srgbClr val="5F5F5F"/>
              </a:gs>
              <a:gs pos="63000">
                <a:srgbClr val="FFFFFF"/>
              </a:gs>
              <a:gs pos="67000">
                <a:srgbClr val="B2B2B2"/>
              </a:gs>
              <a:gs pos="69000">
                <a:srgbClr val="292929"/>
              </a:gs>
              <a:gs pos="82001">
                <a:srgbClr val="777777"/>
              </a:gs>
              <a:gs pos="100000">
                <a:srgbClr val="EAEAEA"/>
              </a:gs>
            </a:gsLst>
            <a:lin ang="5400000" scaled="0"/>
          </a:gradFill>
          <a:ln w="9525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6" name="AutoShape 69"/>
          <p:cNvSpPr>
            <a:spLocks noChangeArrowheads="1"/>
          </p:cNvSpPr>
          <p:nvPr/>
        </p:nvSpPr>
        <p:spPr bwMode="auto">
          <a:xfrm>
            <a:off x="6487924" y="5524523"/>
            <a:ext cx="2319337" cy="119062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9525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7" name="Rectangle 71"/>
          <p:cNvSpPr>
            <a:spLocks noChangeArrowheads="1"/>
          </p:cNvSpPr>
          <p:nvPr/>
        </p:nvSpPr>
        <p:spPr bwMode="auto">
          <a:xfrm>
            <a:off x="6702236" y="5667398"/>
            <a:ext cx="1908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Участники партнерской группы </a:t>
            </a:r>
          </a:p>
        </p:txBody>
      </p:sp>
      <p:sp>
        <p:nvSpPr>
          <p:cNvPr id="59" name="AutoShape 73"/>
          <p:cNvSpPr>
            <a:spLocks noChangeArrowheads="1"/>
          </p:cNvSpPr>
          <p:nvPr/>
        </p:nvSpPr>
        <p:spPr bwMode="auto">
          <a:xfrm>
            <a:off x="2827149" y="1363686"/>
            <a:ext cx="4248150" cy="2881312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0070C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cxnSp>
        <p:nvCxnSpPr>
          <p:cNvPr id="60" name="Прямая со стрелкой 59"/>
          <p:cNvCxnSpPr/>
          <p:nvPr/>
        </p:nvCxnSpPr>
        <p:spPr>
          <a:xfrm rot="10800000" flipV="1">
            <a:off x="6859400" y="1214421"/>
            <a:ext cx="570121" cy="2222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Прямоугольник 60"/>
          <p:cNvSpPr/>
          <p:nvPr/>
        </p:nvSpPr>
        <p:spPr>
          <a:xfrm>
            <a:off x="7429520" y="928670"/>
            <a:ext cx="1582738" cy="576263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2"/>
                </a:solidFill>
              </a:rPr>
              <a:t>Ядро партнерской группы</a:t>
            </a:r>
          </a:p>
        </p:txBody>
      </p:sp>
      <p:pic>
        <p:nvPicPr>
          <p:cNvPr id="62" name="Picture 65" descr="bs00580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8311" y="4387873"/>
            <a:ext cx="6096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65" descr="bs00580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4799" y="6261123"/>
            <a:ext cx="6096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36912"/>
            <a:ext cx="7498080" cy="1143000"/>
          </a:xfrm>
        </p:spPr>
        <p:txBody>
          <a:bodyPr/>
          <a:lstStyle/>
          <a:p>
            <a:r>
              <a:rPr lang="ru-RU" dirty="0" smtClean="0"/>
              <a:t>Анализ проблемы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155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2797156"/>
            <a:ext cx="5357850" cy="846158"/>
          </a:xfrm>
        </p:spPr>
        <p:txBody>
          <a:bodyPr/>
          <a:lstStyle/>
          <a:p>
            <a:pPr algn="ctr"/>
            <a:r>
              <a:rPr lang="ru-RU" dirty="0" smtClean="0"/>
              <a:t>Приложение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1612448" y="2663599"/>
            <a:ext cx="1581831" cy="29935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18" tIns="45710" rIns="91418" bIns="45710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СППР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83698" y="1285875"/>
            <a:ext cx="4439331" cy="25513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18" tIns="45710" rIns="91418" bIns="45710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Потребители информационных ресурсов</a:t>
            </a:r>
          </a:p>
        </p:txBody>
      </p:sp>
      <p:sp>
        <p:nvSpPr>
          <p:cNvPr id="57" name="Прямоугольник 56"/>
          <p:cNvSpPr/>
          <p:nvPr/>
        </p:nvSpPr>
        <p:spPr bwMode="auto">
          <a:xfrm>
            <a:off x="1612448" y="2969759"/>
            <a:ext cx="1581831" cy="408214"/>
          </a:xfrm>
          <a:prstGeom prst="rect">
            <a:avLst/>
          </a:prstGeom>
          <a:solidFill>
            <a:schemeClr val="accent5">
              <a:lumMod val="75000"/>
              <a:alpha val="56000"/>
            </a:schemeClr>
          </a:solidFill>
          <a:ln w="9525" cap="flat" cmpd="sng" algn="ctr">
            <a:solidFill>
              <a:srgbClr val="FF860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5298" tIns="32649" rIns="65298" bIns="32649" anchor="ctr"/>
          <a:lstStyle/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Интеллектуальное ядро ИТС</a:t>
            </a: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183698" y="1745117"/>
            <a:ext cx="1122589" cy="6633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8" tIns="45710" rIns="91418" bIns="45710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Ситуационные центры управления в условиях чрезвычайных ситуаций</a:t>
            </a:r>
          </a:p>
        </p:txBody>
      </p:sp>
      <p:sp>
        <p:nvSpPr>
          <p:cNvPr id="40" name="Овал 39"/>
          <p:cNvSpPr/>
          <p:nvPr/>
        </p:nvSpPr>
        <p:spPr bwMode="auto">
          <a:xfrm>
            <a:off x="1408341" y="1643064"/>
            <a:ext cx="1990045" cy="765401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8" tIns="45710" rIns="91418" bIns="45710" anchor="ctr"/>
          <a:lstStyle/>
          <a:p>
            <a:pPr algn="ctr" defTabSz="652986" fontAlgn="base">
              <a:spcBef>
                <a:spcPct val="0"/>
              </a:spcBef>
              <a:spcAft>
                <a:spcPct val="0"/>
              </a:spcAft>
            </a:pPr>
            <a:r>
              <a:rPr lang="ru-RU" sz="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Лица принимающие решения по управлению транспортным комплексом в администрации города</a:t>
            </a: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3500439" y="1745117"/>
            <a:ext cx="1122589" cy="6633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8" tIns="45710" rIns="91418" bIns="45710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Системы информирования участников движения</a:t>
            </a: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3500439" y="2510519"/>
            <a:ext cx="1122589" cy="10715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8" tIns="45710" rIns="91418" bIns="45710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Проектные организации в сфере градостроения, дорожно-мостового строительства, организации дорожного движения, развития общественного транспорта и транспортной инфраструктуры</a:t>
            </a: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183698" y="2510519"/>
            <a:ext cx="1122589" cy="10715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8" tIns="45710" rIns="91418" bIns="45710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Диспетчерские центры и системы управления пассажирским, грузовым и специальными перевозками</a:t>
            </a:r>
          </a:p>
        </p:txBody>
      </p: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183698" y="3684135"/>
            <a:ext cx="1122589" cy="6633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8" tIns="45710" rIns="91418" bIns="45710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Службы эксплуатации и поддержки ресурсов ИТС</a:t>
            </a:r>
          </a:p>
        </p:txBody>
      </p: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3500439" y="3684135"/>
            <a:ext cx="1122589" cy="6633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8" tIns="45710" rIns="91418" bIns="45710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Эксплуатационные дорожные службы</a:t>
            </a:r>
          </a:p>
        </p:txBody>
      </p: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1612448" y="3684135"/>
            <a:ext cx="1581831" cy="6633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8" tIns="45710" rIns="91418" bIns="45710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Автоматизированные системы управления дорожным движением</a:t>
            </a:r>
          </a:p>
        </p:txBody>
      </p:sp>
      <p:cxnSp>
        <p:nvCxnSpPr>
          <p:cNvPr id="50" name="Прямая со стрелкой 49"/>
          <p:cNvCxnSpPr>
            <a:stCxn id="5125" idx="0"/>
            <a:endCxn id="40" idx="4"/>
          </p:cNvCxnSpPr>
          <p:nvPr/>
        </p:nvCxnSpPr>
        <p:spPr bwMode="auto">
          <a:xfrm rot="5400000" flipH="1" flipV="1">
            <a:off x="2275795" y="2535464"/>
            <a:ext cx="255134" cy="11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stealth" w="lg" len="sm"/>
          </a:ln>
          <a:effectLst/>
        </p:spPr>
      </p:cxnSp>
      <p:cxnSp>
        <p:nvCxnSpPr>
          <p:cNvPr id="51" name="Прямая со стрелкой 50"/>
          <p:cNvCxnSpPr>
            <a:stCxn id="5125" idx="0"/>
          </p:cNvCxnSpPr>
          <p:nvPr/>
        </p:nvCxnSpPr>
        <p:spPr bwMode="auto">
          <a:xfrm rot="5400000" flipH="1" flipV="1">
            <a:off x="2747509" y="1910671"/>
            <a:ext cx="408214" cy="109764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stealth" w="lg" len="sm"/>
          </a:ln>
          <a:effectLst/>
        </p:spPr>
      </p:cxnSp>
      <p:cxnSp>
        <p:nvCxnSpPr>
          <p:cNvPr id="54" name="Прямая со стрелкой 53"/>
          <p:cNvCxnSpPr>
            <a:stCxn id="5125" idx="0"/>
          </p:cNvCxnSpPr>
          <p:nvPr/>
        </p:nvCxnSpPr>
        <p:spPr bwMode="auto">
          <a:xfrm rot="16200000" flipV="1">
            <a:off x="1650434" y="1911238"/>
            <a:ext cx="408214" cy="109650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stealth" w="lg" len="sm"/>
          </a:ln>
          <a:effectLst/>
        </p:spPr>
      </p:cxnSp>
      <p:cxnSp>
        <p:nvCxnSpPr>
          <p:cNvPr id="58" name="Прямая со стрелкой 57"/>
          <p:cNvCxnSpPr>
            <a:stCxn id="57" idx="2"/>
            <a:endCxn id="48" idx="0"/>
          </p:cNvCxnSpPr>
          <p:nvPr/>
        </p:nvCxnSpPr>
        <p:spPr bwMode="auto">
          <a:xfrm rot="5400000">
            <a:off x="2249715" y="3531054"/>
            <a:ext cx="307294" cy="11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stealth" w="lg" len="sm"/>
          </a:ln>
          <a:effectLst/>
        </p:spPr>
      </p:cxnSp>
      <p:cxnSp>
        <p:nvCxnSpPr>
          <p:cNvPr id="66" name="Прямая со стрелкой 65"/>
          <p:cNvCxnSpPr>
            <a:stCxn id="57" idx="2"/>
          </p:cNvCxnSpPr>
          <p:nvPr/>
        </p:nvCxnSpPr>
        <p:spPr bwMode="auto">
          <a:xfrm rot="5400000">
            <a:off x="1650434" y="3033827"/>
            <a:ext cx="408214" cy="109650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stealth" w="lg" len="sm"/>
          </a:ln>
          <a:effectLst/>
        </p:spPr>
      </p:cxnSp>
      <p:cxnSp>
        <p:nvCxnSpPr>
          <p:cNvPr id="69" name="Прямая со стрелкой 68"/>
          <p:cNvCxnSpPr/>
          <p:nvPr/>
        </p:nvCxnSpPr>
        <p:spPr bwMode="auto">
          <a:xfrm rot="10800000">
            <a:off x="1306287" y="2969759"/>
            <a:ext cx="306161" cy="11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stealth" w="lg" len="sm"/>
          </a:ln>
          <a:effectLst/>
        </p:spPr>
      </p:cxnSp>
      <p:cxnSp>
        <p:nvCxnSpPr>
          <p:cNvPr id="75" name="Прямая со стрелкой 74"/>
          <p:cNvCxnSpPr>
            <a:stCxn id="57" idx="2"/>
          </p:cNvCxnSpPr>
          <p:nvPr/>
        </p:nvCxnSpPr>
        <p:spPr bwMode="auto">
          <a:xfrm rot="16200000" flipH="1">
            <a:off x="2747509" y="3033259"/>
            <a:ext cx="408214" cy="109764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stealth" w="lg" len="sm"/>
          </a:ln>
          <a:effectLst/>
        </p:spPr>
      </p:cxnSp>
      <p:cxnSp>
        <p:nvCxnSpPr>
          <p:cNvPr id="81" name="Прямая со стрелкой 80"/>
          <p:cNvCxnSpPr/>
          <p:nvPr/>
        </p:nvCxnSpPr>
        <p:spPr bwMode="auto">
          <a:xfrm>
            <a:off x="3194278" y="2969759"/>
            <a:ext cx="306161" cy="113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stealth" w="lg" len="sm"/>
          </a:ln>
          <a:effectLst/>
        </p:spPr>
      </p:cxnSp>
      <p:sp>
        <p:nvSpPr>
          <p:cNvPr id="84" name="Text Box 7"/>
          <p:cNvSpPr txBox="1">
            <a:spLocks noChangeArrowheads="1"/>
          </p:cNvSpPr>
          <p:nvPr/>
        </p:nvSpPr>
        <p:spPr bwMode="auto">
          <a:xfrm>
            <a:off x="6357938" y="2280332"/>
            <a:ext cx="1326696" cy="51026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18" tIns="45710" rIns="91418" bIns="45710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Система моделирования и прогнозирования</a:t>
            </a:r>
          </a:p>
        </p:txBody>
      </p:sp>
      <p:sp>
        <p:nvSpPr>
          <p:cNvPr id="85" name="Text Box 7"/>
          <p:cNvSpPr txBox="1">
            <a:spLocks noChangeArrowheads="1"/>
          </p:cNvSpPr>
          <p:nvPr/>
        </p:nvSpPr>
        <p:spPr bwMode="auto">
          <a:xfrm>
            <a:off x="5031243" y="1143001"/>
            <a:ext cx="3929062" cy="24606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10" rIns="91418" bIns="4571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Интеллектуальное ядро ИАЦ ИТС</a:t>
            </a:r>
          </a:p>
        </p:txBody>
      </p:sp>
      <p:sp>
        <p:nvSpPr>
          <p:cNvPr id="106" name="Скругленный прямоугольник 105"/>
          <p:cNvSpPr/>
          <p:nvPr/>
        </p:nvSpPr>
        <p:spPr bwMode="auto">
          <a:xfrm>
            <a:off x="5235349" y="1492250"/>
            <a:ext cx="1071562" cy="583974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8" tIns="45710" rIns="91418" bIns="45710" anchor="ctr"/>
          <a:lstStyle/>
          <a:p>
            <a:pPr algn="ctr" defTabSz="652986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Комплекс статистического анализа</a:t>
            </a:r>
          </a:p>
        </p:txBody>
      </p:sp>
      <p:sp>
        <p:nvSpPr>
          <p:cNvPr id="107" name="Скругленный прямоугольник 106"/>
          <p:cNvSpPr/>
          <p:nvPr/>
        </p:nvSpPr>
        <p:spPr bwMode="auto">
          <a:xfrm>
            <a:off x="5082269" y="2280332"/>
            <a:ext cx="1071563" cy="51026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8" tIns="45710" rIns="91418" bIns="45710" anchor="ctr"/>
          <a:lstStyle/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Комплекс прикладных программ поддержки принятия многокритериальных решений</a:t>
            </a:r>
          </a:p>
        </p:txBody>
      </p:sp>
      <p:sp>
        <p:nvSpPr>
          <p:cNvPr id="109" name="Скругленный прямоугольник 108"/>
          <p:cNvSpPr/>
          <p:nvPr/>
        </p:nvSpPr>
        <p:spPr bwMode="auto">
          <a:xfrm>
            <a:off x="5184321" y="2994707"/>
            <a:ext cx="1071563" cy="61232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8" tIns="45710" rIns="91418" bIns="45710" anchor="ctr"/>
          <a:lstStyle/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Модуль поддержки принятия решений при управлении транспортными потоками в реальном масштабе времени</a:t>
            </a:r>
          </a:p>
        </p:txBody>
      </p:sp>
      <p:sp>
        <p:nvSpPr>
          <p:cNvPr id="110" name="Скругленный прямоугольник 109"/>
          <p:cNvSpPr/>
          <p:nvPr/>
        </p:nvSpPr>
        <p:spPr bwMode="auto">
          <a:xfrm>
            <a:off x="6459993" y="1616983"/>
            <a:ext cx="1071562" cy="45924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8" tIns="45710" rIns="91418" bIns="45710" anchor="ctr"/>
          <a:lstStyle/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Корпоративное информационное хранилище</a:t>
            </a:r>
          </a:p>
        </p:txBody>
      </p:sp>
      <p:sp>
        <p:nvSpPr>
          <p:cNvPr id="111" name="Скругленный прямоугольник 110"/>
          <p:cNvSpPr/>
          <p:nvPr/>
        </p:nvSpPr>
        <p:spPr bwMode="auto">
          <a:xfrm>
            <a:off x="7684635" y="1492250"/>
            <a:ext cx="1071562" cy="583974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8" tIns="45710" rIns="91418" bIns="45710" anchor="ctr"/>
          <a:lstStyle/>
          <a:p>
            <a:pPr algn="ctr" defTabSz="652986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Модуль повышения достоверности входной информации</a:t>
            </a:r>
          </a:p>
        </p:txBody>
      </p:sp>
      <p:sp>
        <p:nvSpPr>
          <p:cNvPr id="112" name="Скругленный прямоугольник 111"/>
          <p:cNvSpPr/>
          <p:nvPr/>
        </p:nvSpPr>
        <p:spPr bwMode="auto">
          <a:xfrm>
            <a:off x="7888743" y="2280332"/>
            <a:ext cx="1071562" cy="51026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8" tIns="45710" rIns="91418" bIns="45710" anchor="ctr"/>
          <a:lstStyle/>
          <a:p>
            <a:pPr algn="ctr" defTabSz="652986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Тренажерный комплекс обучения персонала</a:t>
            </a:r>
          </a:p>
        </p:txBody>
      </p:sp>
      <p:sp>
        <p:nvSpPr>
          <p:cNvPr id="113" name="Скругленный прямоугольник 112"/>
          <p:cNvSpPr/>
          <p:nvPr/>
        </p:nvSpPr>
        <p:spPr bwMode="auto">
          <a:xfrm>
            <a:off x="7684636" y="2994707"/>
            <a:ext cx="1122589" cy="61232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8" tIns="45710" rIns="91418" bIns="45710" anchor="ctr"/>
          <a:lstStyle/>
          <a:p>
            <a:pPr algn="ctr" defTabSz="652986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Автоматизированные рабочие места аналитиков</a:t>
            </a:r>
          </a:p>
        </p:txBody>
      </p:sp>
      <p:sp>
        <p:nvSpPr>
          <p:cNvPr id="114" name="Скругленный прямоугольник 113"/>
          <p:cNvSpPr/>
          <p:nvPr/>
        </p:nvSpPr>
        <p:spPr bwMode="auto">
          <a:xfrm>
            <a:off x="6459993" y="2994707"/>
            <a:ext cx="1071562" cy="481919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8" tIns="45710" rIns="91418" bIns="45710" anchor="ctr"/>
          <a:lstStyle/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Программный комплекс транспортных математических моделей</a:t>
            </a:r>
          </a:p>
        </p:txBody>
      </p:sp>
      <p:cxnSp>
        <p:nvCxnSpPr>
          <p:cNvPr id="115" name="Прямая со стрелкой 114"/>
          <p:cNvCxnSpPr>
            <a:endCxn id="106" idx="2"/>
          </p:cNvCxnSpPr>
          <p:nvPr/>
        </p:nvCxnSpPr>
        <p:spPr bwMode="auto">
          <a:xfrm rot="10800000">
            <a:off x="5771698" y="2076225"/>
            <a:ext cx="586241" cy="306161"/>
          </a:xfrm>
          <a:prstGeom prst="straightConnector1">
            <a:avLst/>
          </a:prstGeom>
          <a:ln>
            <a:headEnd type="none" w="med" len="med"/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22" name="Прямая со стрелкой 121"/>
          <p:cNvCxnSpPr>
            <a:endCxn id="111" idx="2"/>
          </p:cNvCxnSpPr>
          <p:nvPr/>
        </p:nvCxnSpPr>
        <p:spPr bwMode="auto">
          <a:xfrm flipV="1">
            <a:off x="7684635" y="2076224"/>
            <a:ext cx="536348" cy="307294"/>
          </a:xfrm>
          <a:prstGeom prst="straightConnector1">
            <a:avLst/>
          </a:prstGeom>
          <a:ln>
            <a:headEnd type="none" w="med" len="med"/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42" name="Прямая со стрелкой 141"/>
          <p:cNvCxnSpPr>
            <a:stCxn id="84" idx="1"/>
            <a:endCxn id="107" idx="3"/>
          </p:cNvCxnSpPr>
          <p:nvPr/>
        </p:nvCxnSpPr>
        <p:spPr bwMode="auto">
          <a:xfrm rot="10800000">
            <a:off x="6153832" y="2535464"/>
            <a:ext cx="204107" cy="1134"/>
          </a:xfrm>
          <a:prstGeom prst="straightConnector1">
            <a:avLst/>
          </a:prstGeom>
          <a:ln>
            <a:headEnd type="none" w="med" len="med"/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46" name="Прямая со стрелкой 145"/>
          <p:cNvCxnSpPr>
            <a:stCxn id="84" idx="3"/>
            <a:endCxn id="112" idx="1"/>
          </p:cNvCxnSpPr>
          <p:nvPr/>
        </p:nvCxnSpPr>
        <p:spPr bwMode="auto">
          <a:xfrm>
            <a:off x="7684634" y="2535464"/>
            <a:ext cx="204107" cy="1134"/>
          </a:xfrm>
          <a:prstGeom prst="straightConnector1">
            <a:avLst/>
          </a:prstGeom>
          <a:ln>
            <a:headEnd type="none" w="med" len="med"/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49" name="Прямая со стрелкой 148"/>
          <p:cNvCxnSpPr>
            <a:endCxn id="109" idx="0"/>
          </p:cNvCxnSpPr>
          <p:nvPr/>
        </p:nvCxnSpPr>
        <p:spPr bwMode="auto">
          <a:xfrm rot="10800000" flipV="1">
            <a:off x="5720670" y="2688546"/>
            <a:ext cx="637268" cy="306161"/>
          </a:xfrm>
          <a:prstGeom prst="straightConnector1">
            <a:avLst/>
          </a:prstGeom>
          <a:ln>
            <a:headEnd type="none" w="med" len="med"/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52" name="Прямая со стрелкой 151"/>
          <p:cNvCxnSpPr>
            <a:endCxn id="113" idx="0"/>
          </p:cNvCxnSpPr>
          <p:nvPr/>
        </p:nvCxnSpPr>
        <p:spPr bwMode="auto">
          <a:xfrm>
            <a:off x="7684634" y="2688546"/>
            <a:ext cx="561294" cy="306161"/>
          </a:xfrm>
          <a:prstGeom prst="straightConnector1">
            <a:avLst/>
          </a:prstGeom>
          <a:ln>
            <a:headEnd type="none" w="med" len="med"/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158" name="Стрелка вниз 157"/>
          <p:cNvSpPr/>
          <p:nvPr/>
        </p:nvSpPr>
        <p:spPr bwMode="auto">
          <a:xfrm>
            <a:off x="6919232" y="2076224"/>
            <a:ext cx="204107" cy="204107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r" defTabSz="6529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60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9" name="Прямая со стрелкой 158"/>
          <p:cNvCxnSpPr/>
          <p:nvPr/>
        </p:nvCxnSpPr>
        <p:spPr bwMode="auto">
          <a:xfrm rot="5400000">
            <a:off x="6919232" y="2892652"/>
            <a:ext cx="204107" cy="0"/>
          </a:xfrm>
          <a:prstGeom prst="straightConnector1">
            <a:avLst/>
          </a:prstGeom>
          <a:ln>
            <a:headEnd type="none" w="med" len="med"/>
            <a:tailEnd type="stealth" w="lg" len="lg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sp>
        <p:nvSpPr>
          <p:cNvPr id="166" name="Скругленный прямоугольник 165"/>
          <p:cNvSpPr/>
          <p:nvPr/>
        </p:nvSpPr>
        <p:spPr bwMode="auto">
          <a:xfrm>
            <a:off x="5184323" y="3686402"/>
            <a:ext cx="3622902" cy="153080"/>
          </a:xfrm>
          <a:prstGeom prst="roundRect">
            <a:avLst/>
          </a:prstGeom>
          <a:solidFill>
            <a:srgbClr val="C8FCD6">
              <a:alpha val="23000"/>
            </a:srgbClr>
          </a:solidFill>
          <a:ln w="12700">
            <a:solidFill>
              <a:srgbClr val="21048C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Модели статистического распределения транспортных, пассажирских и грузовых потоков</a:t>
            </a:r>
          </a:p>
        </p:txBody>
      </p:sp>
      <p:sp>
        <p:nvSpPr>
          <p:cNvPr id="167" name="Скругленный прямоугольник 166"/>
          <p:cNvSpPr/>
          <p:nvPr/>
        </p:nvSpPr>
        <p:spPr bwMode="auto">
          <a:xfrm>
            <a:off x="5184323" y="3839483"/>
            <a:ext cx="3622902" cy="153081"/>
          </a:xfrm>
          <a:prstGeom prst="roundRect">
            <a:avLst/>
          </a:prstGeom>
          <a:solidFill>
            <a:srgbClr val="C8FCD6">
              <a:alpha val="23000"/>
            </a:srgbClr>
          </a:solidFill>
          <a:ln w="12700">
            <a:solidFill>
              <a:srgbClr val="21048C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Модели динамической загрузки улично-дорожной сети</a:t>
            </a:r>
          </a:p>
        </p:txBody>
      </p:sp>
      <p:sp>
        <p:nvSpPr>
          <p:cNvPr id="169" name="Скругленный прямоугольник 168"/>
          <p:cNvSpPr/>
          <p:nvPr/>
        </p:nvSpPr>
        <p:spPr bwMode="auto">
          <a:xfrm>
            <a:off x="5184323" y="3992563"/>
            <a:ext cx="3622902" cy="153080"/>
          </a:xfrm>
          <a:prstGeom prst="roundRect">
            <a:avLst/>
          </a:prstGeom>
          <a:solidFill>
            <a:srgbClr val="C8FCD6">
              <a:alpha val="23000"/>
            </a:srgbClr>
          </a:solidFill>
          <a:ln w="12700">
            <a:solidFill>
              <a:srgbClr val="21048C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Модели расчета управляющих воздействий</a:t>
            </a:r>
          </a:p>
        </p:txBody>
      </p:sp>
      <p:sp>
        <p:nvSpPr>
          <p:cNvPr id="170" name="Скругленный прямоугольник 169"/>
          <p:cNvSpPr/>
          <p:nvPr/>
        </p:nvSpPr>
        <p:spPr bwMode="auto">
          <a:xfrm>
            <a:off x="5184323" y="4145644"/>
            <a:ext cx="3622902" cy="153081"/>
          </a:xfrm>
          <a:prstGeom prst="roundRect">
            <a:avLst/>
          </a:prstGeom>
          <a:solidFill>
            <a:srgbClr val="C8FCD6">
              <a:alpha val="23000"/>
            </a:srgbClr>
          </a:solidFill>
          <a:ln w="12700">
            <a:solidFill>
              <a:srgbClr val="21048C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Модели имитации реального движения транспортных потоков на участках сети</a:t>
            </a:r>
          </a:p>
        </p:txBody>
      </p:sp>
      <p:sp>
        <p:nvSpPr>
          <p:cNvPr id="171" name="Скругленный прямоугольник 170"/>
          <p:cNvSpPr/>
          <p:nvPr/>
        </p:nvSpPr>
        <p:spPr bwMode="auto">
          <a:xfrm>
            <a:off x="5184323" y="4298724"/>
            <a:ext cx="3622902" cy="153080"/>
          </a:xfrm>
          <a:prstGeom prst="roundRect">
            <a:avLst/>
          </a:prstGeom>
          <a:solidFill>
            <a:srgbClr val="C8FCD6">
              <a:alpha val="23000"/>
            </a:srgbClr>
          </a:solidFill>
          <a:ln w="12700">
            <a:solidFill>
              <a:srgbClr val="21048C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Модели обработки результатов экспертиз </a:t>
            </a:r>
          </a:p>
        </p:txBody>
      </p:sp>
      <p:sp>
        <p:nvSpPr>
          <p:cNvPr id="172" name="Скругленный прямоугольник 171"/>
          <p:cNvSpPr/>
          <p:nvPr/>
        </p:nvSpPr>
        <p:spPr bwMode="auto">
          <a:xfrm>
            <a:off x="5184323" y="4451805"/>
            <a:ext cx="3622902" cy="153081"/>
          </a:xfrm>
          <a:prstGeom prst="roundRect">
            <a:avLst/>
          </a:prstGeom>
          <a:solidFill>
            <a:srgbClr val="C8FCD6">
              <a:alpha val="23000"/>
            </a:srgbClr>
          </a:solidFill>
          <a:ln w="12700">
            <a:solidFill>
              <a:srgbClr val="21048C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Нейросетевые и эволюционные модели </a:t>
            </a:r>
          </a:p>
        </p:txBody>
      </p:sp>
      <p:sp>
        <p:nvSpPr>
          <p:cNvPr id="173" name="Скругленный прямоугольник 172"/>
          <p:cNvSpPr/>
          <p:nvPr/>
        </p:nvSpPr>
        <p:spPr bwMode="auto">
          <a:xfrm>
            <a:off x="5184323" y="4604884"/>
            <a:ext cx="3622902" cy="153080"/>
          </a:xfrm>
          <a:prstGeom prst="roundRect">
            <a:avLst/>
          </a:prstGeom>
          <a:solidFill>
            <a:srgbClr val="C8FCD6">
              <a:alpha val="23000"/>
            </a:srgbClr>
          </a:solidFill>
          <a:ln w="12700">
            <a:solidFill>
              <a:srgbClr val="21048C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Модели исследования операций</a:t>
            </a:r>
          </a:p>
        </p:txBody>
      </p:sp>
      <p:sp>
        <p:nvSpPr>
          <p:cNvPr id="174" name="Text Box 7"/>
          <p:cNvSpPr txBox="1">
            <a:spLocks noChangeArrowheads="1"/>
          </p:cNvSpPr>
          <p:nvPr/>
        </p:nvSpPr>
        <p:spPr bwMode="auto">
          <a:xfrm>
            <a:off x="183698" y="4604884"/>
            <a:ext cx="4592411" cy="25513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8" tIns="45710" rIns="91418" bIns="45710" anchor="ctr"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220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Информационные сервисы</a:t>
            </a:r>
          </a:p>
        </p:txBody>
      </p:sp>
      <p:sp>
        <p:nvSpPr>
          <p:cNvPr id="175" name="Скругленный прямоугольник 174"/>
          <p:cNvSpPr/>
          <p:nvPr/>
        </p:nvSpPr>
        <p:spPr bwMode="auto">
          <a:xfrm>
            <a:off x="183697" y="4860019"/>
            <a:ext cx="7551964" cy="15308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8" tIns="45710" rIns="91418" bIns="45710" anchor="ctr"/>
          <a:lstStyle/>
          <a:p>
            <a:pPr algn="ctr"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 b="1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Спектр информационных услуг ИАЦ ИТС:</a:t>
            </a:r>
          </a:p>
        </p:txBody>
      </p:sp>
      <p:sp>
        <p:nvSpPr>
          <p:cNvPr id="176" name="Скругленный прямоугольник 175"/>
          <p:cNvSpPr/>
          <p:nvPr/>
        </p:nvSpPr>
        <p:spPr bwMode="auto">
          <a:xfrm>
            <a:off x="183697" y="5013099"/>
            <a:ext cx="7551964" cy="15308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8" tIns="45710" rIns="91418" bIns="45710" anchor="ctr"/>
          <a:lstStyle/>
          <a:p>
            <a:pPr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Краткосрочный и долгосрочный прогноз развития дорожно-транспортной ситуации на улично-дорожной сети города.</a:t>
            </a:r>
          </a:p>
        </p:txBody>
      </p:sp>
      <p:sp>
        <p:nvSpPr>
          <p:cNvPr id="177" name="Скругленный прямоугольник 176"/>
          <p:cNvSpPr/>
          <p:nvPr/>
        </p:nvSpPr>
        <p:spPr bwMode="auto">
          <a:xfrm>
            <a:off x="183697" y="5166180"/>
            <a:ext cx="7551964" cy="15308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8" tIns="45710" rIns="91418" bIns="45710" anchor="ctr"/>
          <a:lstStyle/>
          <a:p>
            <a:pPr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Прогнозирование спроса на пассажирские перевозки общественным транспортом (включая внеуличный транспорт), прогнозирование спроса на грузовые перевозки.</a:t>
            </a:r>
          </a:p>
        </p:txBody>
      </p:sp>
      <p:sp>
        <p:nvSpPr>
          <p:cNvPr id="178" name="Скругленный прямоугольник 177"/>
          <p:cNvSpPr/>
          <p:nvPr/>
        </p:nvSpPr>
        <p:spPr bwMode="auto">
          <a:xfrm>
            <a:off x="183697" y="5319259"/>
            <a:ext cx="7551964" cy="15308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8" tIns="45710" rIns="91418" bIns="45710" anchor="ctr"/>
          <a:lstStyle/>
          <a:p>
            <a:pPr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Экспертиза планировочных, градостроительных и инфраструктурных проектов в сфере транспорта </a:t>
            </a:r>
          </a:p>
        </p:txBody>
      </p:sp>
      <p:sp>
        <p:nvSpPr>
          <p:cNvPr id="179" name="Скругленный прямоугольник 178"/>
          <p:cNvSpPr/>
          <p:nvPr/>
        </p:nvSpPr>
        <p:spPr bwMode="auto">
          <a:xfrm>
            <a:off x="183697" y="5472341"/>
            <a:ext cx="7551964" cy="15308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8" tIns="45710" rIns="91418" bIns="45710" anchor="ctr"/>
          <a:lstStyle/>
          <a:p>
            <a:pPr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Оценка маршрутной сети общественного транспорта и необходимого количества подвижного состава на линиях для обеспечения спроса на пассажирские перевозки.</a:t>
            </a:r>
          </a:p>
        </p:txBody>
      </p:sp>
      <p:sp>
        <p:nvSpPr>
          <p:cNvPr id="180" name="Скругленный прямоугольник 179"/>
          <p:cNvSpPr/>
          <p:nvPr/>
        </p:nvSpPr>
        <p:spPr bwMode="auto">
          <a:xfrm>
            <a:off x="183697" y="5625420"/>
            <a:ext cx="7551964" cy="15308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8" tIns="45710" rIns="91418" bIns="45710" anchor="ctr"/>
          <a:lstStyle/>
          <a:p>
            <a:pPr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Разработка вариантов решений по организации дорожного движения при дорожно-мостовом строительстве.</a:t>
            </a:r>
          </a:p>
        </p:txBody>
      </p:sp>
      <p:sp>
        <p:nvSpPr>
          <p:cNvPr id="182" name="Скругленный прямоугольник 181"/>
          <p:cNvSpPr/>
          <p:nvPr/>
        </p:nvSpPr>
        <p:spPr bwMode="auto">
          <a:xfrm>
            <a:off x="183697" y="5779634"/>
            <a:ext cx="7551964" cy="15308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8" tIns="45710" rIns="91418" bIns="45710" anchor="ctr"/>
          <a:lstStyle/>
          <a:p>
            <a:pPr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Разработка сценариев управления пассажирскими, грузовыми и специальными перевозками в условиях мегаполиса, а также при возникновении чрезвычайных ситуаций и проведении массовых мероприятий.</a:t>
            </a:r>
          </a:p>
        </p:txBody>
      </p:sp>
      <p:sp>
        <p:nvSpPr>
          <p:cNvPr id="198" name="Скругленный прямоугольник 197"/>
          <p:cNvSpPr/>
          <p:nvPr/>
        </p:nvSpPr>
        <p:spPr bwMode="auto">
          <a:xfrm>
            <a:off x="183697" y="5932716"/>
            <a:ext cx="7551964" cy="15308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8" tIns="45710" rIns="91418" bIns="45710" anchor="ctr"/>
          <a:lstStyle/>
          <a:p>
            <a:pPr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Разработка решений по повышению безопасности дорожного движения, а также безопасности на общественном транспорте и при специальных перевозках.</a:t>
            </a:r>
          </a:p>
        </p:txBody>
      </p:sp>
      <p:sp>
        <p:nvSpPr>
          <p:cNvPr id="199" name="Скругленный прямоугольник 198"/>
          <p:cNvSpPr/>
          <p:nvPr/>
        </p:nvSpPr>
        <p:spPr bwMode="auto">
          <a:xfrm>
            <a:off x="183697" y="6085795"/>
            <a:ext cx="7551964" cy="15308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8" tIns="45710" rIns="91418" bIns="45710" anchor="ctr"/>
          <a:lstStyle/>
          <a:p>
            <a:pPr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Управление транспортными потоками в реальном масштабе времени в условиях высокой загрузки улично-дорожной сети.</a:t>
            </a:r>
          </a:p>
        </p:txBody>
      </p:sp>
      <p:sp>
        <p:nvSpPr>
          <p:cNvPr id="200" name="Скругленный прямоугольник 199"/>
          <p:cNvSpPr/>
          <p:nvPr/>
        </p:nvSpPr>
        <p:spPr bwMode="auto">
          <a:xfrm>
            <a:off x="183697" y="6238876"/>
            <a:ext cx="7551964" cy="204107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18" tIns="45710" rIns="91418" bIns="45710" anchor="ctr"/>
          <a:lstStyle/>
          <a:p>
            <a:pPr defTabSz="871783" fontAlgn="base">
              <a:spcBef>
                <a:spcPct val="0"/>
              </a:spcBef>
              <a:spcAft>
                <a:spcPct val="0"/>
              </a:spcAft>
            </a:pPr>
            <a:r>
              <a:rPr lang="ru-RU" sz="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Информирование участников движения о загрузке транспортных артерий, оптимальных маршрутах достижения цели поездок, изменениях в транспортной инфраструктуре, загрузке и движении общественного транспорта, наличии свободных мест на организованных парковках, чрезвычайных ситуациях и других событиях.</a:t>
            </a:r>
          </a:p>
        </p:txBody>
      </p:sp>
      <p:sp>
        <p:nvSpPr>
          <p:cNvPr id="165" name="Стрелка вниз 164"/>
          <p:cNvSpPr/>
          <p:nvPr/>
        </p:nvSpPr>
        <p:spPr bwMode="auto">
          <a:xfrm>
            <a:off x="6919232" y="3482296"/>
            <a:ext cx="204107" cy="204107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r" defTabSz="6529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" name="Заголовок 1"/>
          <p:cNvSpPr txBox="1">
            <a:spLocks/>
          </p:cNvSpPr>
          <p:nvPr/>
        </p:nvSpPr>
        <p:spPr>
          <a:xfrm>
            <a:off x="436564" y="157616"/>
            <a:ext cx="8707437" cy="557893"/>
          </a:xfrm>
          <a:prstGeom prst="rect">
            <a:avLst/>
          </a:prstGeom>
        </p:spPr>
        <p:txBody>
          <a:bodyPr lIns="65298" tIns="32649" rIns="65298" bIns="32649"/>
          <a:lstStyle/>
          <a:p>
            <a:pPr defTabSz="872365">
              <a:spcBef>
                <a:spcPct val="0"/>
              </a:spcBef>
              <a:defRPr/>
            </a:pPr>
            <a:r>
              <a:rPr lang="ru-RU" sz="2300" dirty="0">
                <a:solidFill>
                  <a:srgbClr val="696A6C"/>
                </a:solidFill>
                <a:cs typeface="Arial" charset="0"/>
              </a:rPr>
              <a:t>Система поддержки принятия решений </a:t>
            </a:r>
            <a:r>
              <a:rPr lang="ru-RU" sz="2300" dirty="0" err="1">
                <a:solidFill>
                  <a:srgbClr val="696A6C"/>
                </a:solidFill>
                <a:cs typeface="Arial" charset="0"/>
              </a:rPr>
              <a:t>ИТС</a:t>
            </a:r>
            <a:endParaRPr lang="ru-RU" sz="2300" dirty="0">
              <a:solidFill>
                <a:srgbClr val="696A6C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88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AIMSUN</a:t>
            </a:r>
            <a:endParaRPr lang="ru-RU" dirty="0"/>
          </a:p>
        </p:txBody>
      </p:sp>
      <p:pic>
        <p:nvPicPr>
          <p:cNvPr id="4" name="integrati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980728"/>
            <a:ext cx="7776864" cy="5256584"/>
          </a:xfrm>
        </p:spPr>
      </p:pic>
    </p:spTree>
    <p:extLst>
      <p:ext uri="{BB962C8B-B14F-4D97-AF65-F5344CB8AC3E}">
        <p14:creationId xmlns:p14="http://schemas.microsoft.com/office/powerpoint/2010/main" val="271086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142852"/>
            <a:ext cx="6357982" cy="65403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Гибридная МВС К-100</a:t>
            </a:r>
            <a:endParaRPr lang="ru-RU" sz="32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4222822" cy="3505606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32800422"/>
              </p:ext>
            </p:extLst>
          </p:nvPr>
        </p:nvGraphicFramePr>
        <p:xfrm>
          <a:off x="4714876" y="1365264"/>
          <a:ext cx="4214810" cy="4992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15616" y="4797152"/>
            <a:ext cx="33843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100" b="1" dirty="0">
                <a:latin typeface="Arial" pitchFamily="34" charset="0"/>
                <a:cs typeface="Arial" pitchFamily="34" charset="0"/>
              </a:rPr>
              <a:t>64 вычислительных </a:t>
            </a:r>
            <a:r>
              <a:rPr lang="ru-RU" sz="1100" b="1" dirty="0" err="1">
                <a:latin typeface="Arial" pitchFamily="34" charset="0"/>
                <a:cs typeface="Arial" pitchFamily="34" charset="0"/>
              </a:rPr>
              <a:t>узлa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lvl="1"/>
            <a:r>
              <a:rPr lang="ru-RU" sz="1100" dirty="0">
                <a:latin typeface="Arial" pitchFamily="34" charset="0"/>
                <a:cs typeface="Arial" pitchFamily="34" charset="0"/>
              </a:rPr>
              <a:t>Процессор 2 x </a:t>
            </a:r>
            <a:r>
              <a:rPr lang="ru-RU" sz="1100" dirty="0" err="1">
                <a:latin typeface="Arial" pitchFamily="34" charset="0"/>
                <a:cs typeface="Arial" pitchFamily="34" charset="0"/>
              </a:rPr>
              <a:t>Intel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err="1">
                <a:latin typeface="Arial" pitchFamily="34" charset="0"/>
                <a:cs typeface="Arial" pitchFamily="34" charset="0"/>
              </a:rPr>
              <a:t>Xeon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 X5670; 11 доступных задаче пользователя ядер. </a:t>
            </a:r>
          </a:p>
          <a:p>
            <a:pPr lvl="1"/>
            <a:r>
              <a:rPr lang="ru-RU" sz="1100" dirty="0">
                <a:latin typeface="Arial" pitchFamily="34" charset="0"/>
                <a:cs typeface="Arial" pitchFamily="34" charset="0"/>
              </a:rPr>
              <a:t>Оперативная память 96Gb. </a:t>
            </a:r>
          </a:p>
          <a:p>
            <a:pPr lvl="1"/>
            <a:r>
              <a:rPr lang="ru-RU" sz="1100" dirty="0">
                <a:latin typeface="Arial" pitchFamily="34" charset="0"/>
                <a:cs typeface="Arial" pitchFamily="34" charset="0"/>
              </a:rPr>
              <a:t>Диск 500Gb. </a:t>
            </a:r>
          </a:p>
          <a:p>
            <a:pPr lvl="1"/>
            <a:r>
              <a:rPr lang="ru-RU" sz="1100" dirty="0">
                <a:latin typeface="Arial" pitchFamily="34" charset="0"/>
                <a:cs typeface="Arial" pitchFamily="34" charset="0"/>
              </a:rPr>
              <a:t>2 сетевых карты </a:t>
            </a:r>
            <a:r>
              <a:rPr lang="ru-RU" sz="1100" dirty="0" err="1">
                <a:latin typeface="Arial" pitchFamily="34" charset="0"/>
                <a:cs typeface="Arial" pitchFamily="34" charset="0"/>
              </a:rPr>
              <a:t>Gigabit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err="1">
                <a:latin typeface="Arial" pitchFamily="34" charset="0"/>
                <a:cs typeface="Arial" pitchFamily="34" charset="0"/>
              </a:rPr>
              <a:t>Ethernet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lvl="1"/>
            <a:r>
              <a:rPr lang="ru-RU" sz="11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графических ускорителя </a:t>
            </a:r>
            <a:r>
              <a:rPr lang="ru-RU" sz="1100" dirty="0" err="1">
                <a:latin typeface="Arial" pitchFamily="34" charset="0"/>
                <a:cs typeface="Arial" pitchFamily="34" charset="0"/>
              </a:rPr>
              <a:t>nVidia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err="1">
                <a:latin typeface="Arial" pitchFamily="34" charset="0"/>
                <a:cs typeface="Arial" pitchFamily="34" charset="0"/>
              </a:rPr>
              <a:t>Fermi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 C2050 (по 448 GPU и 2,5Gb памяти на каждом). </a:t>
            </a:r>
          </a:p>
          <a:p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15680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4509120"/>
            <a:ext cx="7498080" cy="18002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ru-RU" sz="24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131840" y="2132856"/>
            <a:ext cx="411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Спасибо за внимание!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836712"/>
            <a:ext cx="7406640" cy="4768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Текущее состояние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556792"/>
            <a:ext cx="7406640" cy="4824536"/>
          </a:xfrm>
        </p:spPr>
        <p:txBody>
          <a:bodyPr>
            <a:normAutofit fontScale="62500" lnSpcReduction="20000"/>
          </a:bodyPr>
          <a:lstStyle/>
          <a:p>
            <a:pPr marL="484632" indent="-457200" algn="just">
              <a:lnSpc>
                <a:spcPct val="150000"/>
              </a:lnSpc>
              <a:spcAft>
                <a:spcPts val="400"/>
              </a:spcAft>
              <a:buFont typeface="Arial" pitchFamily="34" charset="0"/>
              <a:buChar char="•"/>
            </a:pPr>
            <a:endParaRPr lang="ru-RU" dirty="0" smtClean="0">
              <a:latin typeface="Times New Roman"/>
              <a:ea typeface="Calibri"/>
            </a:endParaRPr>
          </a:p>
          <a:p>
            <a:pPr marL="484632" indent="-457200" algn="just">
              <a:lnSpc>
                <a:spcPct val="15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ru-RU" sz="2900" u="sng" dirty="0">
                <a:latin typeface="Arial" pitchFamily="34" charset="0"/>
                <a:cs typeface="Arial" pitchFamily="34" charset="0"/>
              </a:rPr>
              <a:t>Обострение транспортных </a:t>
            </a:r>
            <a:r>
              <a:rPr lang="ru-RU" sz="2900" u="sng" dirty="0" smtClean="0">
                <a:latin typeface="Arial" pitchFamily="34" charset="0"/>
                <a:cs typeface="Arial" pitchFamily="34" charset="0"/>
              </a:rPr>
              <a:t>проблем</a:t>
            </a:r>
            <a:r>
              <a:rPr lang="ru-RU" sz="2900" dirty="0" smtClean="0">
                <a:latin typeface="Arial" pitchFamily="34" charset="0"/>
                <a:cs typeface="Arial" pitchFamily="34" charset="0"/>
              </a:rPr>
              <a:t> ввиду ограниченности ресурсов транспортной инфраструктуры.</a:t>
            </a:r>
          </a:p>
          <a:p>
            <a:pPr marL="484632" indent="-457200" algn="just">
              <a:lnSpc>
                <a:spcPct val="15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ru-RU" sz="2900" dirty="0">
                <a:latin typeface="Arial" pitchFamily="34" charset="0"/>
                <a:cs typeface="Arial" pitchFamily="34" charset="0"/>
              </a:rPr>
              <a:t>Возможности </a:t>
            </a:r>
            <a:r>
              <a:rPr lang="ru-RU" sz="2900" dirty="0" smtClean="0">
                <a:latin typeface="Arial" pitchFamily="34" charset="0"/>
                <a:cs typeface="Arial" pitchFamily="34" charset="0"/>
              </a:rPr>
              <a:t>имеющихся систем </a:t>
            </a:r>
            <a:r>
              <a:rPr lang="ru-RU" sz="2900" dirty="0">
                <a:latin typeface="Arial" pitchFamily="34" charset="0"/>
                <a:cs typeface="Arial" pitchFamily="34" charset="0"/>
              </a:rPr>
              <a:t>управления транспортными потоками </a:t>
            </a:r>
            <a:r>
              <a:rPr lang="ru-RU" sz="2900" u="sng" dirty="0">
                <a:latin typeface="Arial" pitchFamily="34" charset="0"/>
                <a:cs typeface="Arial" pitchFamily="34" charset="0"/>
              </a:rPr>
              <a:t>достигли своего </a:t>
            </a:r>
            <a:r>
              <a:rPr lang="ru-RU" sz="2900" u="sng" dirty="0" smtClean="0">
                <a:latin typeface="Arial" pitchFamily="34" charset="0"/>
                <a:cs typeface="Arial" pitchFamily="34" charset="0"/>
              </a:rPr>
              <a:t>предела</a:t>
            </a:r>
            <a:r>
              <a:rPr lang="ru-RU" sz="29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84632" indent="-457200" algn="just">
              <a:lnSpc>
                <a:spcPct val="15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ru-RU" sz="2900" u="sng" dirty="0" smtClean="0">
                <a:latin typeface="Arial" pitchFamily="34" charset="0"/>
                <a:ea typeface="Calibri"/>
                <a:cs typeface="Arial" pitchFamily="34" charset="0"/>
              </a:rPr>
              <a:t>Стихийное </a:t>
            </a:r>
            <a:r>
              <a:rPr lang="ru-RU" sz="2900" u="sng" dirty="0">
                <a:latin typeface="Arial" pitchFamily="34" charset="0"/>
                <a:ea typeface="Calibri"/>
                <a:cs typeface="Arial" pitchFamily="34" charset="0"/>
              </a:rPr>
              <a:t>развитие </a:t>
            </a:r>
            <a:r>
              <a:rPr lang="ru-RU" sz="2900" dirty="0">
                <a:latin typeface="Arial" pitchFamily="34" charset="0"/>
                <a:ea typeface="Calibri"/>
                <a:cs typeface="Arial" pitchFamily="34" charset="0"/>
              </a:rPr>
              <a:t>организации дорожного </a:t>
            </a:r>
            <a:r>
              <a:rPr lang="ru-RU" sz="2900" dirty="0" smtClean="0">
                <a:latin typeface="Arial" pitchFamily="34" charset="0"/>
                <a:ea typeface="Calibri"/>
                <a:cs typeface="Arial" pitchFamily="34" charset="0"/>
              </a:rPr>
              <a:t>движения.</a:t>
            </a:r>
            <a:endParaRPr lang="ru-RU" sz="29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484632" indent="-457200" algn="just">
              <a:lnSpc>
                <a:spcPct val="15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ru-RU" sz="2900" dirty="0">
                <a:latin typeface="Arial" pitchFamily="34" charset="0"/>
                <a:ea typeface="Calibri"/>
                <a:cs typeface="Arial" pitchFamily="34" charset="0"/>
              </a:rPr>
              <a:t>Попытки локального улучшения транспортной ситуации </a:t>
            </a:r>
            <a:r>
              <a:rPr lang="ru-RU" sz="2900" dirty="0" smtClean="0"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ru-RU" sz="2900" u="sng" dirty="0" smtClean="0">
                <a:latin typeface="Arial" pitchFamily="34" charset="0"/>
                <a:ea typeface="Calibri"/>
                <a:cs typeface="Arial" pitchFamily="34" charset="0"/>
              </a:rPr>
              <a:t>не решают проблемы в целом</a:t>
            </a:r>
            <a:r>
              <a:rPr lang="ru-RU" sz="2900" dirty="0" smtClean="0">
                <a:latin typeface="Arial" pitchFamily="34" charset="0"/>
                <a:ea typeface="Calibri"/>
                <a:cs typeface="Arial" pitchFamily="34" charset="0"/>
              </a:rPr>
              <a:t>.</a:t>
            </a:r>
            <a:endParaRPr lang="ru-RU" sz="2900" dirty="0">
              <a:latin typeface="Arial" pitchFamily="34" charset="0"/>
              <a:ea typeface="Calibri"/>
              <a:cs typeface="Arial" pitchFamily="34" charset="0"/>
            </a:endParaRPr>
          </a:p>
          <a:p>
            <a:pPr marL="484632" indent="-457200" algn="just">
              <a:lnSpc>
                <a:spcPct val="150000"/>
              </a:lnSpc>
              <a:spcAft>
                <a:spcPts val="400"/>
              </a:spcAft>
              <a:buFont typeface="Arial" pitchFamily="34" charset="0"/>
              <a:buChar char="•"/>
            </a:pPr>
            <a:r>
              <a:rPr lang="ru-RU" sz="2900" dirty="0">
                <a:latin typeface="Arial" pitchFamily="34" charset="0"/>
                <a:ea typeface="Calibri"/>
                <a:cs typeface="Arial" pitchFamily="34" charset="0"/>
              </a:rPr>
              <a:t>Исполнительные </a:t>
            </a:r>
            <a:r>
              <a:rPr lang="ru-RU" sz="2900" u="sng" dirty="0">
                <a:latin typeface="Arial" pitchFamily="34" charset="0"/>
                <a:ea typeface="Calibri"/>
                <a:cs typeface="Arial" pitchFamily="34" charset="0"/>
              </a:rPr>
              <a:t>механизмы </a:t>
            </a:r>
            <a:r>
              <a:rPr lang="ru-RU" sz="2900" u="sng" dirty="0" smtClean="0">
                <a:latin typeface="Arial" pitchFamily="34" charset="0"/>
                <a:ea typeface="Calibri"/>
                <a:cs typeface="Arial" pitchFamily="34" charset="0"/>
              </a:rPr>
              <a:t>управления недостаточно развиты</a:t>
            </a:r>
            <a:r>
              <a:rPr lang="ru-RU" sz="2900" dirty="0" smtClean="0"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37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010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Особенности транспортных проблем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1124744"/>
            <a:ext cx="7498080" cy="5123656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источник </a:t>
            </a:r>
            <a:r>
              <a:rPr lang="ru-RU" sz="1600" dirty="0"/>
              <a:t>проблемы </a:t>
            </a:r>
            <a:r>
              <a:rPr lang="ru-RU" sz="1600" dirty="0" smtClean="0"/>
              <a:t>один и </a:t>
            </a:r>
            <a:r>
              <a:rPr lang="ru-RU" sz="1600" dirty="0"/>
              <a:t>тот же и возникает повсеместно </a:t>
            </a:r>
            <a:r>
              <a:rPr lang="ru-RU" sz="1600" dirty="0" smtClean="0"/>
              <a:t>– все </a:t>
            </a:r>
            <a:r>
              <a:rPr lang="ru-RU" sz="1600" dirty="0"/>
              <a:t>более или менее крупные </a:t>
            </a:r>
            <a:r>
              <a:rPr lang="ru-RU" sz="1600" dirty="0" smtClean="0"/>
              <a:t>российские города </a:t>
            </a:r>
            <a:r>
              <a:rPr lang="ru-RU" sz="1600" dirty="0"/>
              <a:t>захлестнуты «</a:t>
            </a:r>
            <a:r>
              <a:rPr lang="ru-RU" sz="1600" dirty="0" smtClean="0"/>
              <a:t>цунами ударной </a:t>
            </a:r>
            <a:r>
              <a:rPr lang="ru-RU" sz="1600" dirty="0"/>
              <a:t>автомобилизации</a:t>
            </a:r>
            <a:r>
              <a:rPr lang="ru-RU" sz="1600" dirty="0" smtClean="0"/>
              <a:t>»;</a:t>
            </a:r>
          </a:p>
          <a:p>
            <a:r>
              <a:rPr lang="ru-RU" sz="1600" dirty="0"/>
              <a:t>в каждом городе </a:t>
            </a:r>
            <a:r>
              <a:rPr lang="ru-RU" sz="1600" dirty="0" smtClean="0"/>
              <a:t>или городской </a:t>
            </a:r>
            <a:r>
              <a:rPr lang="ru-RU" sz="1600" dirty="0"/>
              <a:t>агломерации эти </a:t>
            </a:r>
            <a:r>
              <a:rPr lang="ru-RU" sz="1600" dirty="0" smtClean="0"/>
              <a:t>проблемы имеют </a:t>
            </a:r>
            <a:r>
              <a:rPr lang="ru-RU" sz="1600" dirty="0"/>
              <a:t>свою специфику, и </a:t>
            </a:r>
            <a:r>
              <a:rPr lang="ru-RU" sz="1600" dirty="0" smtClean="0"/>
              <a:t>универсальных решений </a:t>
            </a:r>
            <a:r>
              <a:rPr lang="ru-RU" sz="1600" dirty="0"/>
              <a:t>тут </a:t>
            </a:r>
            <a:r>
              <a:rPr lang="ru-RU" sz="1600" dirty="0" smtClean="0"/>
              <a:t>нет;</a:t>
            </a:r>
          </a:p>
          <a:p>
            <a:r>
              <a:rPr lang="ru-RU" sz="1600" dirty="0" smtClean="0"/>
              <a:t>математический аппарат исследования транспортных </a:t>
            </a:r>
            <a:r>
              <a:rPr lang="ru-RU" sz="1600" dirty="0"/>
              <a:t>потоков базируется </a:t>
            </a:r>
            <a:r>
              <a:rPr lang="ru-RU" sz="1600" dirty="0" smtClean="0"/>
              <a:t>на общих </a:t>
            </a:r>
            <a:r>
              <a:rPr lang="ru-RU" sz="1600" dirty="0"/>
              <a:t>научных принципах, и в </a:t>
            </a:r>
            <a:r>
              <a:rPr lang="ru-RU" sz="1600" dirty="0" smtClean="0"/>
              <a:t>этом смысле </a:t>
            </a:r>
            <a:r>
              <a:rPr lang="ru-RU" sz="1600" dirty="0"/>
              <a:t>специалисты говорят все </a:t>
            </a:r>
            <a:r>
              <a:rPr lang="ru-RU" sz="1600" dirty="0" smtClean="0"/>
              <a:t>же на </a:t>
            </a:r>
            <a:r>
              <a:rPr lang="ru-RU" sz="1600" dirty="0"/>
              <a:t>одном </a:t>
            </a:r>
            <a:r>
              <a:rPr lang="ru-RU" sz="1600" dirty="0" smtClean="0"/>
              <a:t>языке;</a:t>
            </a:r>
          </a:p>
          <a:p>
            <a:r>
              <a:rPr lang="ru-RU" sz="1600" dirty="0"/>
              <a:t>надеяться на то, что </a:t>
            </a:r>
            <a:r>
              <a:rPr lang="ru-RU" sz="1600" dirty="0" smtClean="0"/>
              <a:t>в каждом </a:t>
            </a:r>
            <a:r>
              <a:rPr lang="ru-RU" sz="1600" dirty="0"/>
              <a:t>центре найдутся </a:t>
            </a:r>
            <a:r>
              <a:rPr lang="ru-RU" sz="1600" dirty="0" smtClean="0"/>
              <a:t>высококвалифицированные специалисты по планированию </a:t>
            </a:r>
            <a:r>
              <a:rPr lang="ru-RU" sz="1600" dirty="0"/>
              <a:t>городских </a:t>
            </a:r>
            <a:r>
              <a:rPr lang="ru-RU" sz="1600" dirty="0" smtClean="0"/>
              <a:t>транспортных систем</a:t>
            </a:r>
            <a:r>
              <a:rPr lang="ru-RU" sz="1600" dirty="0"/>
              <a:t>, </a:t>
            </a:r>
            <a:r>
              <a:rPr lang="ru-RU" sz="1600" dirty="0" smtClean="0"/>
              <a:t> первоклассные математики, высокопроизводительные вычислительные </a:t>
            </a:r>
            <a:r>
              <a:rPr lang="ru-RU" sz="1600" dirty="0"/>
              <a:t>ресурсы, </a:t>
            </a:r>
            <a:r>
              <a:rPr lang="ru-RU" sz="1600" dirty="0" smtClean="0"/>
              <a:t>программисты и </a:t>
            </a:r>
            <a:r>
              <a:rPr lang="ru-RU" sz="1600" dirty="0"/>
              <a:t>т. д., не </a:t>
            </a:r>
            <a:r>
              <a:rPr lang="ru-RU" sz="1600" dirty="0" smtClean="0"/>
              <a:t>приходится.</a:t>
            </a:r>
          </a:p>
          <a:p>
            <a:pPr marL="82296" indent="0">
              <a:buNone/>
            </a:pPr>
            <a:endParaRPr lang="ru-RU" sz="1600" dirty="0" smtClean="0"/>
          </a:p>
          <a:p>
            <a:pPr marL="82296" indent="0">
              <a:spcBef>
                <a:spcPct val="0"/>
              </a:spcBef>
              <a:buNone/>
            </a:pPr>
            <a:r>
              <a:rPr lang="ru-RU" sz="28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Актуальная потребность</a:t>
            </a:r>
          </a:p>
          <a:p>
            <a:pPr marL="82296" indent="0">
              <a:buNone/>
            </a:pPr>
            <a:r>
              <a:rPr lang="ru-RU" sz="1600" dirty="0" smtClean="0"/>
              <a:t>Востребованным </a:t>
            </a:r>
            <a:r>
              <a:rPr lang="ru-RU" sz="1600" dirty="0"/>
              <a:t>решением </a:t>
            </a:r>
            <a:r>
              <a:rPr lang="ru-RU" sz="1600" dirty="0" smtClean="0"/>
              <a:t>может </a:t>
            </a:r>
            <a:r>
              <a:rPr lang="ru-RU" sz="1600" dirty="0"/>
              <a:t>стать </a:t>
            </a:r>
            <a:r>
              <a:rPr lang="ru-RU" sz="1600" u="sng" dirty="0" smtClean="0"/>
              <a:t>создание сети </a:t>
            </a:r>
            <a:r>
              <a:rPr lang="ru-RU" sz="1600" u="sng" dirty="0"/>
              <a:t>центров компетенции </a:t>
            </a:r>
            <a:r>
              <a:rPr lang="ru-RU" sz="1600" dirty="0" smtClean="0"/>
              <a:t>в области </a:t>
            </a:r>
            <a:r>
              <a:rPr lang="ru-RU" sz="1600" dirty="0"/>
              <a:t>моделирования </a:t>
            </a:r>
            <a:r>
              <a:rPr lang="ru-RU" sz="1600" dirty="0" smtClean="0"/>
              <a:t>транспортных систем, оснащённых эффективными инструментами моделирования.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0557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980728"/>
            <a:ext cx="7848872" cy="525658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b="1" dirty="0" smtClean="0"/>
              <a:t>Назначение новых инструментов:</a:t>
            </a:r>
          </a:p>
          <a:p>
            <a:r>
              <a:rPr lang="ru-RU" u="sng" dirty="0" smtClean="0"/>
              <a:t>Разрешение </a:t>
            </a:r>
            <a:r>
              <a:rPr lang="ru-RU" u="sng" dirty="0"/>
              <a:t>противоречий </a:t>
            </a:r>
            <a:r>
              <a:rPr lang="ru-RU" dirty="0" smtClean="0"/>
              <a:t>между </a:t>
            </a:r>
            <a:r>
              <a:rPr lang="ru-RU" dirty="0"/>
              <a:t>доступными ресурсами и возрастающими потребностями в транспортных </a:t>
            </a:r>
            <a:r>
              <a:rPr lang="ru-RU" dirty="0" smtClean="0"/>
              <a:t>перевозках путем  минимизации </a:t>
            </a:r>
            <a:r>
              <a:rPr lang="ru-RU" dirty="0"/>
              <a:t>негативных последствий </a:t>
            </a:r>
            <a:r>
              <a:rPr lang="ru-RU" dirty="0" smtClean="0"/>
              <a:t>конфликта интересов УДД.</a:t>
            </a:r>
          </a:p>
          <a:p>
            <a:endParaRPr lang="ru-RU" dirty="0"/>
          </a:p>
          <a:p>
            <a:pPr algn="ctr"/>
            <a:r>
              <a:rPr lang="ru-RU" b="1" dirty="0" smtClean="0"/>
              <a:t>Основные возможности:</a:t>
            </a:r>
          </a:p>
          <a:p>
            <a:r>
              <a:rPr lang="ru-RU" u="sng" dirty="0" smtClean="0"/>
              <a:t>Сокращение времени  </a:t>
            </a:r>
            <a:r>
              <a:rPr lang="ru-RU" dirty="0" smtClean="0"/>
              <a:t>на принятие решений по рациональному использованию и развитию ресурсов транспортной инфраструктуры.</a:t>
            </a:r>
          </a:p>
          <a:p>
            <a:endParaRPr lang="ru-RU" dirty="0" smtClean="0"/>
          </a:p>
          <a:p>
            <a:pPr lvl="0" algn="ctr"/>
            <a:r>
              <a:rPr lang="ru-RU" b="1" dirty="0" smtClean="0"/>
              <a:t>Системное решение:</a:t>
            </a:r>
          </a:p>
          <a:p>
            <a:pPr lvl="0"/>
            <a:r>
              <a:rPr lang="ru-RU" u="sng" dirty="0" smtClean="0"/>
              <a:t>Создание масштабируемого модуля прикладного моделирования СППР (ИАЦ) в составе ИТС</a:t>
            </a:r>
            <a:r>
              <a:rPr lang="ru-RU" dirty="0" smtClean="0"/>
              <a:t>, </a:t>
            </a:r>
            <a:r>
              <a:rPr lang="ru-RU" dirty="0"/>
              <a:t>оснащенного эффективными средствами обработки больших потоков информации в реальном масштабе </a:t>
            </a:r>
            <a:r>
              <a:rPr lang="ru-RU" dirty="0" smtClean="0"/>
              <a:t>времени, инструментами моделирования, многокритериального анализа, визуализации и </a:t>
            </a:r>
            <a:r>
              <a:rPr lang="ru-RU" dirty="0"/>
              <a:t>документирования.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249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Типовые транспортные 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ru-RU" sz="2000" dirty="0" smtClean="0"/>
              <a:t>Проектирование градостроительства, выбор оптимальной топологии </a:t>
            </a:r>
            <a:r>
              <a:rPr lang="ru-RU" sz="2000" dirty="0"/>
              <a:t>транспортной </a:t>
            </a:r>
            <a:r>
              <a:rPr lang="ru-RU" sz="2000" dirty="0" smtClean="0"/>
              <a:t>сети и инфраструктуры;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ru-RU" sz="2000" dirty="0" smtClean="0"/>
              <a:t>Прогнозирование </a:t>
            </a:r>
            <a:r>
              <a:rPr lang="ru-RU" sz="2000" dirty="0"/>
              <a:t>ситуации на дорогах на 30 минут – 1 час вперед, исходя из текущей ситуации на дорогах и </a:t>
            </a:r>
            <a:r>
              <a:rPr lang="ru-RU" sz="2000" dirty="0" smtClean="0"/>
              <a:t>исторической информации</a:t>
            </a:r>
            <a:r>
              <a:rPr lang="ru-RU" sz="2000" dirty="0"/>
              <a:t>;</a:t>
            </a:r>
            <a:endParaRPr lang="ru-RU" sz="2000" dirty="0" smtClean="0"/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ru-RU" sz="2000" dirty="0" smtClean="0"/>
              <a:t>Оперативное диспетчерское </a:t>
            </a:r>
            <a:r>
              <a:rPr lang="ru-RU" sz="2000" dirty="0"/>
              <a:t>(и </a:t>
            </a:r>
            <a:r>
              <a:rPr lang="ru-RU" sz="2000" dirty="0" smtClean="0"/>
              <a:t>автономное) </a:t>
            </a:r>
            <a:r>
              <a:rPr lang="ru-RU" sz="2000" dirty="0"/>
              <a:t>управления светофорной </a:t>
            </a:r>
            <a:r>
              <a:rPr lang="ru-RU" sz="2000" dirty="0" smtClean="0"/>
              <a:t>сигнализацией;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ru-RU" sz="2000" dirty="0" smtClean="0"/>
              <a:t> Выбор </a:t>
            </a:r>
            <a:r>
              <a:rPr lang="ru-RU" sz="2000" dirty="0"/>
              <a:t>кратчайшего маршрута следования с учетом изменения </a:t>
            </a:r>
            <a:r>
              <a:rPr lang="ru-RU" sz="2000" dirty="0" smtClean="0"/>
              <a:t>загрузки  </a:t>
            </a:r>
            <a:r>
              <a:rPr lang="ru-RU" sz="2000" dirty="0"/>
              <a:t>транспортной сети по ходу </a:t>
            </a:r>
            <a:r>
              <a:rPr lang="ru-RU" sz="2000" dirty="0" smtClean="0"/>
              <a:t>движения;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ru-RU" sz="2000" dirty="0"/>
              <a:t>Составление расписания движения </a:t>
            </a:r>
            <a:r>
              <a:rPr lang="ru-RU" sz="2000" dirty="0" smtClean="0"/>
              <a:t>общественного транспорта;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ru-RU" sz="2000" dirty="0" smtClean="0"/>
              <a:t>Логистические задачи.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826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20687"/>
            <a:ext cx="7426072" cy="687391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Потребители информационных ресурсов и предоставляемые сервисы </a:t>
            </a:r>
            <a:r>
              <a:rPr lang="ru-RU" sz="2000" dirty="0"/>
              <a:t>Ц</a:t>
            </a:r>
            <a:r>
              <a:rPr lang="ru-RU" sz="2000" dirty="0" smtClean="0"/>
              <a:t>ентров компетенции</a:t>
            </a:r>
            <a:endParaRPr lang="ru-RU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957548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0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0" y="19002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0" y="19002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0" y="23812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0" y="23860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257751"/>
              </p:ext>
            </p:extLst>
          </p:nvPr>
        </p:nvGraphicFramePr>
        <p:xfrm>
          <a:off x="899593" y="908720"/>
          <a:ext cx="8101564" cy="5631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Picture" r:id="rId3" imgW="6648480" imgH="5238720" progId="Word.Picture.8">
                  <p:embed/>
                </p:oleObj>
              </mc:Choice>
              <mc:Fallback>
                <p:oleObj name="Picture" r:id="rId3" imgW="6648480" imgH="5238720" progId="Word.Picture.8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3" y="908720"/>
                        <a:ext cx="8101564" cy="56319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42976" y="142852"/>
            <a:ext cx="60722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Место математического моделирования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SITRONICS">
      <a:dk1>
        <a:sysClr val="windowText" lastClr="000000"/>
      </a:dk1>
      <a:lt1>
        <a:sysClr val="window" lastClr="FFFFFF"/>
      </a:lt1>
      <a:dk2>
        <a:srgbClr val="808080"/>
      </a:dk2>
      <a:lt2>
        <a:srgbClr val="B2B2B2"/>
      </a:lt2>
      <a:accent1>
        <a:srgbClr val="D0D0D0"/>
      </a:accent1>
      <a:accent2>
        <a:srgbClr val="E31B23"/>
      </a:accent2>
      <a:accent3>
        <a:srgbClr val="749805"/>
      </a:accent3>
      <a:accent4>
        <a:srgbClr val="958906"/>
      </a:accent4>
      <a:accent5>
        <a:srgbClr val="696A6C"/>
      </a:accent5>
      <a:accent6>
        <a:srgbClr val="F0CA00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400" dirty="0"/>
        </a:defPPr>
      </a:lst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3231</TotalTime>
  <Words>1766</Words>
  <Application>Microsoft Office PowerPoint</Application>
  <PresentationFormat>Экран (4:3)</PresentationFormat>
  <Paragraphs>254</Paragraphs>
  <Slides>34</Slides>
  <Notes>6</Notes>
  <HiddenSlides>0</HiddenSlides>
  <MMClips>3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Солнцестояние</vt:lpstr>
      <vt:lpstr>1_Тема Office</vt:lpstr>
      <vt:lpstr>Picture</vt:lpstr>
      <vt:lpstr>Equation</vt:lpstr>
      <vt:lpstr>Visio</vt:lpstr>
      <vt:lpstr>Об актуальных задачах и рациональной концепции  прикладного моделирования транспортных систем</vt:lpstr>
      <vt:lpstr>Содержание</vt:lpstr>
      <vt:lpstr>Анализ проблемы</vt:lpstr>
      <vt:lpstr>Текущее состояние </vt:lpstr>
      <vt:lpstr>Особенности транспортных проблем</vt:lpstr>
      <vt:lpstr>Презентация PowerPoint</vt:lpstr>
      <vt:lpstr>Типовые транспортные задачи</vt:lpstr>
      <vt:lpstr>Потребители информационных ресурсов и предоставляемые сервисы Центров компетенции</vt:lpstr>
      <vt:lpstr>Презентация PowerPoint</vt:lpstr>
      <vt:lpstr>Презентация PowerPoint</vt:lpstr>
      <vt:lpstr>Программно-аппаратная платформа интеллектуального ядра Центра компетенции</vt:lpstr>
      <vt:lpstr>Комплекс технических средств</vt:lpstr>
      <vt:lpstr>Научно-техническая база развития ИАЦ ИТС</vt:lpstr>
      <vt:lpstr>Методическое обеспечение</vt:lpstr>
      <vt:lpstr>Методическая база развития</vt:lpstr>
      <vt:lpstr>Транспортные модели</vt:lpstr>
      <vt:lpstr>Примеры моделей</vt:lpstr>
      <vt:lpstr>Двумерная система уравнений динамики транспортного потока</vt:lpstr>
      <vt:lpstr>Локальное расширение дороги (большой входной поток)</vt:lpstr>
      <vt:lpstr>Клеточные автоматы</vt:lpstr>
      <vt:lpstr>Регулируемый перекрёсток</vt:lpstr>
      <vt:lpstr>Концепция развития  научно-технических основ и программного обеспечения прикладного математического моделирования транспортных процессов и систем</vt:lpstr>
      <vt:lpstr>Презентация PowerPoint</vt:lpstr>
      <vt:lpstr>Объекты исследований</vt:lpstr>
      <vt:lpstr>Среда моделирования</vt:lpstr>
      <vt:lpstr>Обеспечение адекватности моделирования</vt:lpstr>
      <vt:lpstr>Содержание работ</vt:lpstr>
      <vt:lpstr>Функциональные модули и ресурсы системы</vt:lpstr>
      <vt:lpstr>Объединение вычислительных и информационных ресурсов  партнёрской группы</vt:lpstr>
      <vt:lpstr>Приложение</vt:lpstr>
      <vt:lpstr>Презентация PowerPoint</vt:lpstr>
      <vt:lpstr>AIMSUN</vt:lpstr>
      <vt:lpstr>Гибридная МВС К-100</vt:lpstr>
      <vt:lpstr>Презентация PowerPoint</vt:lpstr>
    </vt:vector>
  </TitlesOfParts>
  <Company>Organization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поддержки принятия решений для ИТС на основе комплексов транспортного моделирования</dc:title>
  <dc:creator>Somebody</dc:creator>
  <cp:lastModifiedBy> В.П. Осипов</cp:lastModifiedBy>
  <cp:revision>336</cp:revision>
  <cp:lastPrinted>2012-01-13T07:50:32Z</cp:lastPrinted>
  <dcterms:created xsi:type="dcterms:W3CDTF">2011-08-01T12:56:21Z</dcterms:created>
  <dcterms:modified xsi:type="dcterms:W3CDTF">2013-11-08T12:16:04Z</dcterms:modified>
</cp:coreProperties>
</file>