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69" r:id="rId4"/>
    <p:sldId id="270" r:id="rId5"/>
    <p:sldId id="261" r:id="rId6"/>
    <p:sldId id="262" r:id="rId7"/>
    <p:sldId id="263" r:id="rId8"/>
    <p:sldId id="264" r:id="rId9"/>
    <p:sldId id="257" r:id="rId10"/>
    <p:sldId id="258" r:id="rId11"/>
    <p:sldId id="259" r:id="rId12"/>
    <p:sldId id="260" r:id="rId13"/>
    <p:sldId id="265" r:id="rId14"/>
    <p:sldId id="266" r:id="rId15"/>
    <p:sldId id="267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FA490-3D00-41CF-907E-12318019180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4DEBD-A172-448E-803E-A17133F77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5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4DEBD-A172-448E-803E-A17133F772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14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F15B6F9-BD44-42F5-9C36-FE1AE9DE993D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35F152D-DF9A-442E-97D1-2024345807ED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3E13E71-F96D-4355-A9D6-43493ECED441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61DF489-D662-4D2D-9DEC-AF75E57F76F6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46E319D-DA59-4934-B836-41D16BBF9A86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F97FC9B-F8CA-4D09-99A8-3A70D9B9ACC2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4DEBD-A172-448E-803E-A17133F7723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101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4DEBD-A172-448E-803E-A17133F7723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98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4DEBD-A172-448E-803E-A17133F7723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91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4DEBD-A172-448E-803E-A17133F7723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75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4DEBD-A172-448E-803E-A17133F7723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6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4DEBD-A172-448E-803E-A17133F7723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76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2E1D2-5EC2-473D-A759-8E1F084F88A5}" type="slidenum">
              <a:rPr lang="en-US" altLang="ru-RU" smtClean="0"/>
              <a:pPr/>
              <a:t>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970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2E1D2-5EC2-473D-A759-8E1F084F88A5}" type="slidenum">
              <a:rPr lang="en-US" altLang="ru-RU" smtClean="0"/>
              <a:pPr/>
              <a:t>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2797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2E1D2-5EC2-473D-A759-8E1F084F88A5}" type="slidenum">
              <a:rPr lang="en-US" altLang="ru-RU" smtClean="0"/>
              <a:pPr/>
              <a:t>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52371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2E1D2-5EC2-473D-A759-8E1F084F88A5}" type="slidenum">
              <a:rPr lang="en-US" altLang="ru-RU" smtClean="0"/>
              <a:pPr/>
              <a:t>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5021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4D8BA3-DA08-4369-9853-F8D143346CC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17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E4C2-E9A8-4729-BB09-E3BAFC95A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D27-4AFE-4626-87FE-7DADD5DB9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7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E4C2-E9A8-4729-BB09-E3BAFC95A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D27-4AFE-4626-87FE-7DADD5DB9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8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E4C2-E9A8-4729-BB09-E3BAFC95A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D27-4AFE-4626-87FE-7DADD5DB9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30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>
              <a:defRPr lang="en-US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0167C8-555F-404B-9598-3AB76F514D2E}" type="datetimeFigureOut">
              <a:rPr lang="en-US" altLang="ru-RU"/>
              <a:pPr/>
              <a:t>10/3/2013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16B42-E32A-4C12-9E66-C319C043253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1095762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E4C2-E9A8-4729-BB09-E3BAFC95A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D27-4AFE-4626-87FE-7DADD5DB9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21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E4C2-E9A8-4729-BB09-E3BAFC95A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D27-4AFE-4626-87FE-7DADD5DB9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0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E4C2-E9A8-4729-BB09-E3BAFC95A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D27-4AFE-4626-87FE-7DADD5DB9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5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E4C2-E9A8-4729-BB09-E3BAFC95A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D27-4AFE-4626-87FE-7DADD5DB9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44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E4C2-E9A8-4729-BB09-E3BAFC95A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D27-4AFE-4626-87FE-7DADD5DB9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9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E4C2-E9A8-4729-BB09-E3BAFC95A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D27-4AFE-4626-87FE-7DADD5DB9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7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E4C2-E9A8-4729-BB09-E3BAFC95A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D27-4AFE-4626-87FE-7DADD5DB9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93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E4C2-E9A8-4729-BB09-E3BAFC95A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D27-4AFE-4626-87FE-7DADD5DB9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2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E4C2-E9A8-4729-BB09-E3BAFC95AA2B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76D27-4AFE-4626-87FE-7DADD5DB9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02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_________Microsoft_Visio1111.vsd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Состав данных информационного обмена участников предметной области «Образование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30/09/2013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198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11213" y="274638"/>
            <a:ext cx="7835900" cy="1120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 аксиомы процессного подхода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80400" cy="4752975"/>
          </a:xfrm>
        </p:spPr>
        <p:txBody>
          <a:bodyPr/>
          <a:lstStyle/>
          <a:p>
            <a:pPr algn="just" eaLnBrk="1" hangingPunct="1"/>
            <a:r>
              <a:rPr lang="ru-RU" altLang="ru-RU" sz="2400" b="1" i="1" smtClean="0">
                <a:cs typeface="Times New Roman" pitchFamily="18" charset="0"/>
              </a:rPr>
              <a:t>«</a:t>
            </a:r>
            <a:r>
              <a:rPr lang="ru-RU" altLang="ru-RU" sz="2400" b="1" smtClean="0">
                <a:solidFill>
                  <a:srgbClr val="FF3399"/>
                </a:solidFill>
                <a:cs typeface="Times New Roman" pitchFamily="18" charset="0"/>
              </a:rPr>
              <a:t>Любая деятельность</a:t>
            </a:r>
            <a:r>
              <a:rPr lang="ru-RU" altLang="ru-RU" sz="2400" b="1" smtClean="0">
                <a:cs typeface="Times New Roman" pitchFamily="18" charset="0"/>
              </a:rPr>
              <a:t> может рассматриваться, как технологический </a:t>
            </a:r>
            <a:r>
              <a:rPr lang="ru-RU" altLang="ru-RU" sz="2400" b="1" smtClean="0">
                <a:solidFill>
                  <a:srgbClr val="FF3399"/>
                </a:solidFill>
                <a:cs typeface="Times New Roman" pitchFamily="18" charset="0"/>
              </a:rPr>
              <a:t>процесс</a:t>
            </a:r>
            <a:r>
              <a:rPr lang="ru-RU" altLang="ru-RU" sz="2400" b="1" smtClean="0">
                <a:cs typeface="Times New Roman" pitchFamily="18" charset="0"/>
              </a:rPr>
              <a:t> и потому может быть улучшена</a:t>
            </a:r>
            <a:r>
              <a:rPr lang="ru-RU" altLang="ru-RU" sz="2400" b="1" i="1" smtClean="0">
                <a:cs typeface="Times New Roman" pitchFamily="18" charset="0"/>
              </a:rPr>
              <a:t>».</a:t>
            </a:r>
          </a:p>
          <a:p>
            <a:pPr algn="just" eaLnBrk="1" hangingPunct="1"/>
            <a:r>
              <a:rPr lang="ru-RU" altLang="ru-RU" sz="2400" b="1" smtClean="0">
                <a:cs typeface="Times New Roman" pitchFamily="18" charset="0"/>
              </a:rPr>
              <a:t>«Производство должно рассматриваться как система, находящаяся в стабильном или нестабильном состоянии. Потому решать конкретные проблемы –не достаточно, … необходимы фундаментальные изменения».</a:t>
            </a:r>
          </a:p>
          <a:p>
            <a:pPr algn="just" eaLnBrk="1" hangingPunct="1"/>
            <a:r>
              <a:rPr lang="ru-RU" altLang="ru-RU" sz="2400" b="1" smtClean="0">
                <a:cs typeface="Times New Roman" pitchFamily="18" charset="0"/>
              </a:rPr>
              <a:t>«Высшее руководство должно во всех случаях принимать на себя ответственность за деятельность предприятия».</a:t>
            </a:r>
            <a:endParaRPr lang="ru-RU" altLang="ru-RU" sz="2400" b="1" smtClean="0"/>
          </a:p>
        </p:txBody>
      </p:sp>
    </p:spTree>
    <p:extLst>
      <p:ext uri="{BB962C8B-B14F-4D97-AF65-F5344CB8AC3E}">
        <p14:creationId xmlns:p14="http://schemas.microsoft.com/office/powerpoint/2010/main" val="89920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Процессный подход</a:t>
            </a:r>
          </a:p>
        </p:txBody>
      </p:sp>
      <p:sp>
        <p:nvSpPr>
          <p:cNvPr id="544771" name="Oval 3"/>
          <p:cNvSpPr>
            <a:spLocks noChangeArrowheads="1"/>
          </p:cNvSpPr>
          <p:nvPr/>
        </p:nvSpPr>
        <p:spPr bwMode="auto">
          <a:xfrm>
            <a:off x="755650" y="3284538"/>
            <a:ext cx="1511300" cy="7191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/>
              <a:t>Вход</a:t>
            </a:r>
          </a:p>
        </p:txBody>
      </p:sp>
      <p:sp>
        <p:nvSpPr>
          <p:cNvPr id="544772" name="Oval 4"/>
          <p:cNvSpPr>
            <a:spLocks noChangeArrowheads="1"/>
          </p:cNvSpPr>
          <p:nvPr/>
        </p:nvSpPr>
        <p:spPr bwMode="auto">
          <a:xfrm>
            <a:off x="6516688" y="3284538"/>
            <a:ext cx="1511300" cy="7191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/>
              <a:t>Выход</a:t>
            </a:r>
          </a:p>
        </p:txBody>
      </p:sp>
      <p:sp>
        <p:nvSpPr>
          <p:cNvPr id="544773" name="Rectangle 5"/>
          <p:cNvSpPr>
            <a:spLocks noChangeArrowheads="1"/>
          </p:cNvSpPr>
          <p:nvPr/>
        </p:nvSpPr>
        <p:spPr bwMode="auto">
          <a:xfrm>
            <a:off x="3348038" y="3284538"/>
            <a:ext cx="2087562" cy="720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/>
              <a:t>Процесс</a:t>
            </a:r>
          </a:p>
        </p:txBody>
      </p:sp>
      <p:sp>
        <p:nvSpPr>
          <p:cNvPr id="544774" name="Line 6"/>
          <p:cNvSpPr>
            <a:spLocks noChangeShapeType="1"/>
          </p:cNvSpPr>
          <p:nvPr/>
        </p:nvSpPr>
        <p:spPr bwMode="auto">
          <a:xfrm>
            <a:off x="2268538" y="3644900"/>
            <a:ext cx="10795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4775" name="Line 7"/>
          <p:cNvSpPr>
            <a:spLocks noChangeShapeType="1"/>
          </p:cNvSpPr>
          <p:nvPr/>
        </p:nvSpPr>
        <p:spPr bwMode="auto">
          <a:xfrm>
            <a:off x="5435600" y="3644900"/>
            <a:ext cx="10795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4776" name="Rectangle 8"/>
          <p:cNvSpPr>
            <a:spLocks noChangeArrowheads="1"/>
          </p:cNvSpPr>
          <p:nvPr/>
        </p:nvSpPr>
        <p:spPr bwMode="auto">
          <a:xfrm>
            <a:off x="6516688" y="4652963"/>
            <a:ext cx="15843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/>
              <a:t>Измерение</a:t>
            </a:r>
          </a:p>
        </p:txBody>
      </p:sp>
      <p:sp>
        <p:nvSpPr>
          <p:cNvPr id="544777" name="Line 9"/>
          <p:cNvSpPr>
            <a:spLocks noChangeShapeType="1"/>
          </p:cNvSpPr>
          <p:nvPr/>
        </p:nvSpPr>
        <p:spPr bwMode="auto">
          <a:xfrm>
            <a:off x="7308850" y="4005263"/>
            <a:ext cx="0" cy="6477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4778" name="Rectangle 10"/>
          <p:cNvSpPr>
            <a:spLocks noChangeArrowheads="1"/>
          </p:cNvSpPr>
          <p:nvPr/>
        </p:nvSpPr>
        <p:spPr bwMode="auto">
          <a:xfrm>
            <a:off x="3419475" y="4652963"/>
            <a:ext cx="194468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/>
              <a:t>Анализ</a:t>
            </a:r>
          </a:p>
        </p:txBody>
      </p:sp>
      <p:sp>
        <p:nvSpPr>
          <p:cNvPr id="544779" name="Rectangle 11"/>
          <p:cNvSpPr>
            <a:spLocks noChangeArrowheads="1"/>
          </p:cNvSpPr>
          <p:nvPr/>
        </p:nvSpPr>
        <p:spPr bwMode="auto">
          <a:xfrm>
            <a:off x="468313" y="4652963"/>
            <a:ext cx="20161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/>
              <a:t>Корректировка</a:t>
            </a:r>
          </a:p>
        </p:txBody>
      </p:sp>
      <p:sp>
        <p:nvSpPr>
          <p:cNvPr id="544780" name="Line 12"/>
          <p:cNvSpPr>
            <a:spLocks noChangeShapeType="1"/>
          </p:cNvSpPr>
          <p:nvPr/>
        </p:nvSpPr>
        <p:spPr bwMode="auto">
          <a:xfrm flipH="1">
            <a:off x="5364163" y="4868863"/>
            <a:ext cx="115252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4781" name="Line 13"/>
          <p:cNvSpPr>
            <a:spLocks noChangeShapeType="1"/>
          </p:cNvSpPr>
          <p:nvPr/>
        </p:nvSpPr>
        <p:spPr bwMode="auto">
          <a:xfrm flipH="1">
            <a:off x="2484438" y="4941888"/>
            <a:ext cx="93503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4782" name="Line 14"/>
          <p:cNvSpPr>
            <a:spLocks noChangeShapeType="1"/>
          </p:cNvSpPr>
          <p:nvPr/>
        </p:nvSpPr>
        <p:spPr bwMode="auto">
          <a:xfrm flipV="1">
            <a:off x="1476375" y="4005263"/>
            <a:ext cx="0" cy="6477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4783" name="Oval 15"/>
          <p:cNvSpPr>
            <a:spLocks noChangeArrowheads="1"/>
          </p:cNvSpPr>
          <p:nvPr/>
        </p:nvSpPr>
        <p:spPr bwMode="auto">
          <a:xfrm>
            <a:off x="3563938" y="1916113"/>
            <a:ext cx="1728787" cy="649287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/>
              <a:t>Цели</a:t>
            </a:r>
          </a:p>
        </p:txBody>
      </p:sp>
      <p:sp>
        <p:nvSpPr>
          <p:cNvPr id="544784" name="Rectangle 16"/>
          <p:cNvSpPr>
            <a:spLocks noChangeArrowheads="1"/>
          </p:cNvSpPr>
          <p:nvPr/>
        </p:nvSpPr>
        <p:spPr bwMode="auto">
          <a:xfrm>
            <a:off x="6659563" y="1844675"/>
            <a:ext cx="1944687" cy="5762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/>
              <a:t>Потребитель</a:t>
            </a:r>
          </a:p>
        </p:txBody>
      </p:sp>
      <p:sp>
        <p:nvSpPr>
          <p:cNvPr id="544785" name="Line 17"/>
          <p:cNvSpPr>
            <a:spLocks noChangeShapeType="1"/>
          </p:cNvSpPr>
          <p:nvPr/>
        </p:nvSpPr>
        <p:spPr bwMode="auto">
          <a:xfrm>
            <a:off x="5292725" y="2205038"/>
            <a:ext cx="1366838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4786" name="Line 18"/>
          <p:cNvSpPr>
            <a:spLocks noChangeShapeType="1"/>
          </p:cNvSpPr>
          <p:nvPr/>
        </p:nvSpPr>
        <p:spPr bwMode="auto">
          <a:xfrm>
            <a:off x="7235825" y="2420938"/>
            <a:ext cx="0" cy="8636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4787" name="Line 19"/>
          <p:cNvSpPr>
            <a:spLocks noChangeShapeType="1"/>
          </p:cNvSpPr>
          <p:nvPr/>
        </p:nvSpPr>
        <p:spPr bwMode="auto">
          <a:xfrm>
            <a:off x="4356100" y="2565400"/>
            <a:ext cx="0" cy="71913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4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4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4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4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4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4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4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4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4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4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4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4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1" grpId="0" animBg="1"/>
      <p:bldP spid="544772" grpId="0" animBg="1"/>
      <p:bldP spid="544773" grpId="0" animBg="1"/>
      <p:bldP spid="544774" grpId="0" animBg="1"/>
      <p:bldP spid="544775" grpId="0" animBg="1"/>
      <p:bldP spid="544776" grpId="0" animBg="1"/>
      <p:bldP spid="544777" grpId="0" animBg="1"/>
      <p:bldP spid="544778" grpId="0" animBg="1"/>
      <p:bldP spid="544779" grpId="0" animBg="1"/>
      <p:bldP spid="544780" grpId="0" animBg="1"/>
      <p:bldP spid="544781" grpId="0" animBg="1"/>
      <p:bldP spid="544782" grpId="0" animBg="1"/>
      <p:bldP spid="544783" grpId="0" animBg="1"/>
      <p:bldP spid="544784" grpId="0" animBg="1"/>
      <p:bldP spid="544785" grpId="0" animBg="1"/>
      <p:bldP spid="544786" grpId="0" animBg="1"/>
      <p:bldP spid="5447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ChangeArrowheads="1"/>
          </p:cNvSpPr>
          <p:nvPr/>
        </p:nvSpPr>
        <p:spPr bwMode="auto">
          <a:xfrm>
            <a:off x="179388" y="333375"/>
            <a:ext cx="87137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МОДЕЛЬ  СИСТЕМЫ  МЕНЕДЖМЕНТА</a:t>
            </a:r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533400" y="1412875"/>
            <a:ext cx="8610600" cy="4981575"/>
            <a:chOff x="48" y="1248"/>
            <a:chExt cx="5424" cy="3138"/>
          </a:xfrm>
        </p:grpSpPr>
        <p:grpSp>
          <p:nvGrpSpPr>
            <p:cNvPr id="69636" name="Group 4"/>
            <p:cNvGrpSpPr>
              <a:grpSpLocks/>
            </p:cNvGrpSpPr>
            <p:nvPr/>
          </p:nvGrpSpPr>
          <p:grpSpPr bwMode="auto">
            <a:xfrm>
              <a:off x="48" y="1248"/>
              <a:ext cx="5424" cy="3138"/>
              <a:chOff x="0" y="1344"/>
              <a:chExt cx="5424" cy="3138"/>
            </a:xfrm>
          </p:grpSpPr>
          <p:sp>
            <p:nvSpPr>
              <p:cNvPr id="69638" name="AutoShape 5"/>
              <p:cNvSpPr>
                <a:spLocks noChangeArrowheads="1"/>
              </p:cNvSpPr>
              <p:nvPr/>
            </p:nvSpPr>
            <p:spPr bwMode="auto">
              <a:xfrm>
                <a:off x="1632" y="2640"/>
                <a:ext cx="1632" cy="432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ru-RU" altLang="ru-RU" sz="2400">
                    <a:latin typeface="Times New Roman" pitchFamily="18" charset="0"/>
                  </a:rPr>
                  <a:t>Университет</a:t>
                </a:r>
              </a:p>
            </p:txBody>
          </p:sp>
          <p:sp>
            <p:nvSpPr>
              <p:cNvPr id="69639" name="Text Box 6"/>
              <p:cNvSpPr txBox="1">
                <a:spLocks noChangeArrowheads="1"/>
              </p:cNvSpPr>
              <p:nvPr/>
            </p:nvSpPr>
            <p:spPr bwMode="auto">
              <a:xfrm>
                <a:off x="0" y="2688"/>
                <a:ext cx="1104" cy="96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sz="2400">
                    <a:solidFill>
                      <a:srgbClr val="FF3399"/>
                    </a:solidFill>
                    <a:latin typeface="Times New Roman" pitchFamily="18" charset="0"/>
                  </a:rPr>
                  <a:t>ВХОД </a:t>
                </a:r>
                <a:r>
                  <a:rPr lang="ru-RU" altLang="ru-RU" sz="2400">
                    <a:latin typeface="Times New Roman" pitchFamily="18" charset="0"/>
                  </a:rPr>
                  <a:t>–</a:t>
                </a:r>
                <a:r>
                  <a:rPr lang="ru-RU" altLang="ru-RU" sz="2000">
                    <a:latin typeface="Times New Roman" pitchFamily="18" charset="0"/>
                  </a:rPr>
                  <a:t>абитуриенты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ru-RU" altLang="ru-RU" sz="2000">
                    <a:latin typeface="Times New Roman" pitchFamily="18" charset="0"/>
                  </a:rPr>
                  <a:t>Уровень знаний</a:t>
                </a:r>
              </a:p>
            </p:txBody>
          </p:sp>
          <p:sp>
            <p:nvSpPr>
              <p:cNvPr id="69640" name="Text Box 7"/>
              <p:cNvSpPr txBox="1">
                <a:spLocks noChangeArrowheads="1"/>
              </p:cNvSpPr>
              <p:nvPr/>
            </p:nvSpPr>
            <p:spPr bwMode="auto">
              <a:xfrm>
                <a:off x="3888" y="2688"/>
                <a:ext cx="1104" cy="96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sz="2400">
                    <a:solidFill>
                      <a:srgbClr val="FF3399"/>
                    </a:solidFill>
                    <a:latin typeface="Times New Roman" pitchFamily="18" charset="0"/>
                  </a:rPr>
                  <a:t>ВЫХОД</a:t>
                </a:r>
                <a:r>
                  <a:rPr lang="ru-RU" altLang="ru-RU" sz="2400">
                    <a:latin typeface="Times New Roman" pitchFamily="18" charset="0"/>
                  </a:rPr>
                  <a:t> –</a:t>
                </a:r>
                <a:r>
                  <a:rPr lang="ru-RU" altLang="ru-RU" sz="2000">
                    <a:latin typeface="Times New Roman" pitchFamily="18" charset="0"/>
                  </a:rPr>
                  <a:t>выпускники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ru-RU" altLang="ru-RU" sz="2000">
                    <a:latin typeface="Times New Roman" pitchFamily="18" charset="0"/>
                  </a:rPr>
                  <a:t>Уровень знаний</a:t>
                </a:r>
              </a:p>
            </p:txBody>
          </p:sp>
          <p:sp>
            <p:nvSpPr>
              <p:cNvPr id="69641" name="Line 8"/>
              <p:cNvSpPr>
                <a:spLocks noChangeShapeType="1"/>
              </p:cNvSpPr>
              <p:nvPr/>
            </p:nvSpPr>
            <p:spPr bwMode="auto">
              <a:xfrm>
                <a:off x="816" y="2832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2" name="Line 9"/>
              <p:cNvSpPr>
                <a:spLocks noChangeShapeType="1"/>
              </p:cNvSpPr>
              <p:nvPr/>
            </p:nvSpPr>
            <p:spPr bwMode="auto">
              <a:xfrm>
                <a:off x="3312" y="2832"/>
                <a:ext cx="768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3" name="AutoShape 10"/>
              <p:cNvSpPr>
                <a:spLocks noChangeArrowheads="1"/>
              </p:cNvSpPr>
              <p:nvPr/>
            </p:nvSpPr>
            <p:spPr bwMode="auto">
              <a:xfrm>
                <a:off x="2016" y="1344"/>
                <a:ext cx="1056" cy="384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>
                <a:solidFill>
                  <a:srgbClr val="FAFD00"/>
                </a:solidFill>
                <a:round/>
                <a:headEnd/>
                <a:tailEnd/>
              </a:ln>
              <a:effectLst>
                <a:prstShdw prst="shdw13" dist="53882" dir="13500000">
                  <a:srgbClr val="003399"/>
                </a:prstShdw>
              </a:effec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ru-RU" altLang="ru-RU" sz="2400">
                    <a:latin typeface="Times New Roman" pitchFamily="18" charset="0"/>
                  </a:rPr>
                  <a:t>Цели</a:t>
                </a:r>
              </a:p>
            </p:txBody>
          </p:sp>
          <p:sp>
            <p:nvSpPr>
              <p:cNvPr id="69644" name="Line 11"/>
              <p:cNvSpPr>
                <a:spLocks noChangeShapeType="1"/>
              </p:cNvSpPr>
              <p:nvPr/>
            </p:nvSpPr>
            <p:spPr bwMode="auto">
              <a:xfrm rot="-5400000">
                <a:off x="3120" y="2160"/>
                <a:ext cx="1248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5" name="Line 12"/>
              <p:cNvSpPr>
                <a:spLocks noChangeShapeType="1"/>
              </p:cNvSpPr>
              <p:nvPr/>
            </p:nvSpPr>
            <p:spPr bwMode="auto">
              <a:xfrm>
                <a:off x="3120" y="1488"/>
                <a:ext cx="624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 type="triangl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6" name="Text Box 13"/>
              <p:cNvSpPr txBox="1">
                <a:spLocks noChangeArrowheads="1"/>
              </p:cNvSpPr>
              <p:nvPr/>
            </p:nvSpPr>
            <p:spPr bwMode="auto">
              <a:xfrm>
                <a:off x="3840" y="1776"/>
                <a:ext cx="1584" cy="82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sz="2000">
                    <a:latin typeface="Times New Roman" pitchFamily="18" charset="0"/>
                  </a:rPr>
                  <a:t>Обратная связь для оценки эффективности процессов </a:t>
                </a:r>
              </a:p>
            </p:txBody>
          </p:sp>
          <p:sp>
            <p:nvSpPr>
              <p:cNvPr id="69647" name="Line 14"/>
              <p:cNvSpPr>
                <a:spLocks noChangeShapeType="1"/>
              </p:cNvSpPr>
              <p:nvPr/>
            </p:nvSpPr>
            <p:spPr bwMode="auto">
              <a:xfrm rot="-5400000">
                <a:off x="3456" y="3216"/>
                <a:ext cx="576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 type="triangl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8" name="Line 15"/>
              <p:cNvSpPr>
                <a:spLocks noChangeShapeType="1"/>
              </p:cNvSpPr>
              <p:nvPr/>
            </p:nvSpPr>
            <p:spPr bwMode="auto">
              <a:xfrm flipH="1">
                <a:off x="1104" y="3456"/>
                <a:ext cx="2544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9" name="Line 16"/>
              <p:cNvSpPr>
                <a:spLocks noChangeShapeType="1"/>
              </p:cNvSpPr>
              <p:nvPr/>
            </p:nvSpPr>
            <p:spPr bwMode="auto">
              <a:xfrm rot="-5400000">
                <a:off x="768" y="3168"/>
                <a:ext cx="576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 type="non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50" name="Text Box 17"/>
              <p:cNvSpPr txBox="1">
                <a:spLocks noChangeArrowheads="1"/>
              </p:cNvSpPr>
              <p:nvPr/>
            </p:nvSpPr>
            <p:spPr bwMode="auto">
              <a:xfrm>
                <a:off x="1248" y="3504"/>
                <a:ext cx="2208" cy="97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sz="2400">
                    <a:latin typeface="Times New Roman" pitchFamily="18" charset="0"/>
                  </a:rPr>
                  <a:t>Обратная связь для оценки качества предоставления образовательных услуг</a:t>
                </a:r>
              </a:p>
            </p:txBody>
          </p:sp>
          <p:sp>
            <p:nvSpPr>
              <p:cNvPr id="69651" name="Line 18"/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624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 type="triangl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52" name="Line 19"/>
              <p:cNvSpPr>
                <a:spLocks noChangeShapeType="1"/>
              </p:cNvSpPr>
              <p:nvPr/>
            </p:nvSpPr>
            <p:spPr bwMode="auto">
              <a:xfrm rot="-5400000">
                <a:off x="696" y="2184"/>
                <a:ext cx="1200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 type="triangl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9637" name="Line 20"/>
            <p:cNvSpPr>
              <a:spLocks noChangeShapeType="1"/>
            </p:cNvSpPr>
            <p:nvPr/>
          </p:nvSpPr>
          <p:spPr bwMode="auto">
            <a:xfrm>
              <a:off x="2544" y="1680"/>
              <a:ext cx="0" cy="81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91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Общественно – профессиональная  Аккредитация в РФ</a:t>
            </a:r>
            <a:b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статья 96 Закона</a:t>
            </a: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/>
              <a:t>АККОРК</a:t>
            </a:r>
            <a:r>
              <a:rPr lang="ru-RU" altLang="ru-RU" sz="2800" dirty="0" smtClean="0"/>
              <a:t> </a:t>
            </a:r>
            <a:r>
              <a:rPr lang="ru-RU" altLang="ru-RU" sz="2400" dirty="0" smtClean="0"/>
              <a:t>(Агентство по общественному контролю качества образования и развитию карьеры. </a:t>
            </a:r>
            <a:r>
              <a:rPr lang="ru-RU" altLang="ru-RU" sz="2800" b="1" u="sng" dirty="0" smtClean="0">
                <a:solidFill>
                  <a:srgbClr val="0000FF"/>
                </a:solidFill>
              </a:rPr>
              <a:t>http://www.akkork.ru</a:t>
            </a:r>
            <a:r>
              <a:rPr lang="ru-RU" altLang="ru-RU" sz="2800" dirty="0" smtClean="0"/>
              <a:t>/)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/>
              <a:t>Ассоциация юристов РФ</a:t>
            </a:r>
            <a:r>
              <a:rPr lang="ru-RU" altLang="ru-RU" sz="2800" dirty="0" smtClean="0"/>
              <a:t> </a:t>
            </a:r>
            <a:r>
              <a:rPr lang="ru-RU" altLang="ru-RU" sz="2800" b="1" u="sng" dirty="0" smtClean="0">
                <a:solidFill>
                  <a:srgbClr val="0000FF"/>
                </a:solidFill>
              </a:rPr>
              <a:t>http://www.</a:t>
            </a:r>
            <a:r>
              <a:rPr lang="en-US" altLang="ru-RU" sz="2800" b="1" u="sng" dirty="0" err="1" smtClean="0">
                <a:solidFill>
                  <a:srgbClr val="0000FF"/>
                </a:solidFill>
              </a:rPr>
              <a:t>alrf</a:t>
            </a:r>
            <a:r>
              <a:rPr lang="ru-RU" altLang="ru-RU" sz="2800" b="1" u="sng" dirty="0" smtClean="0">
                <a:solidFill>
                  <a:srgbClr val="0000FF"/>
                </a:solidFill>
              </a:rPr>
              <a:t>.</a:t>
            </a:r>
            <a:r>
              <a:rPr lang="ru-RU" altLang="ru-RU" sz="2800" b="1" u="sng" dirty="0" err="1" smtClean="0">
                <a:solidFill>
                  <a:srgbClr val="0000FF"/>
                </a:solidFill>
              </a:rPr>
              <a:t>ru</a:t>
            </a:r>
            <a:r>
              <a:rPr lang="ru-RU" altLang="ru-RU" sz="2800" dirty="0" smtClean="0"/>
              <a:t> </a:t>
            </a:r>
            <a:r>
              <a:rPr lang="ru-RU" altLang="ru-RU" sz="2800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err="1" smtClean="0"/>
              <a:t>Аккредитационный</a:t>
            </a:r>
            <a:r>
              <a:rPr lang="ru-RU" altLang="ru-RU" sz="2800" b="1" dirty="0" smtClean="0"/>
              <a:t> центр</a:t>
            </a:r>
            <a:r>
              <a:rPr lang="ru-RU" altLang="ru-RU" sz="2800" dirty="0" smtClean="0"/>
              <a:t> Ассоциации инженерного образования</a:t>
            </a:r>
            <a:r>
              <a:rPr lang="ru-RU" altLang="ru-RU" sz="2800" dirty="0" smtClean="0">
                <a:solidFill>
                  <a:srgbClr val="0000FF"/>
                </a:solidFill>
              </a:rPr>
              <a:t> </a:t>
            </a:r>
            <a:r>
              <a:rPr lang="en-US" altLang="ru-RU" sz="2800" b="1" dirty="0" smtClean="0">
                <a:solidFill>
                  <a:srgbClr val="0000FF"/>
                </a:solidFill>
              </a:rPr>
              <a:t>http://www.ac-raee.ru/accreditation.php</a:t>
            </a:r>
            <a:endParaRPr lang="ru-RU" altLang="ru-RU" sz="28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/>
              <a:t>Национальный центр общественно-профессиональной аккредитации</a:t>
            </a:r>
            <a:r>
              <a:rPr lang="ru-RU" altLang="ru-RU" sz="2800" dirty="0" smtClean="0">
                <a:solidFill>
                  <a:srgbClr val="0000FF"/>
                </a:solidFill>
              </a:rPr>
              <a:t> </a:t>
            </a:r>
            <a:r>
              <a:rPr lang="en-US" altLang="ru-RU" sz="2800" dirty="0" smtClean="0"/>
              <a:t>(</a:t>
            </a:r>
            <a:r>
              <a:rPr lang="ru-RU" altLang="ru-RU" sz="1600" dirty="0" smtClean="0"/>
              <a:t>Йошкар-Ола</a:t>
            </a:r>
            <a:r>
              <a:rPr lang="en-US" altLang="ru-RU" sz="1600" dirty="0" smtClean="0"/>
              <a:t>)</a:t>
            </a:r>
            <a:r>
              <a:rPr lang="ru-RU" altLang="ru-RU" sz="1600" dirty="0" smtClean="0"/>
              <a:t> </a:t>
            </a:r>
            <a:r>
              <a:rPr lang="ru-RU" altLang="ru-RU" sz="2800" b="1" dirty="0" smtClean="0">
                <a:solidFill>
                  <a:srgbClr val="0000FF"/>
                </a:solidFill>
              </a:rPr>
              <a:t>http://www.ncpa.ru/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5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АУКР аккредитация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132856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altLang="ru-RU" sz="3600" b="1" dirty="0" smtClean="0"/>
              <a:t>Базовая</a:t>
            </a:r>
          </a:p>
          <a:p>
            <a:pPr marL="990600" lvl="1" indent="-533400" eaLnBrk="1" hangingPunct="1">
              <a:buFontTx/>
              <a:buChar char="•"/>
            </a:pPr>
            <a:r>
              <a:rPr lang="ru-RU" altLang="ru-RU" sz="3200" b="1" dirty="0" smtClean="0"/>
              <a:t>члены АКУР</a:t>
            </a:r>
          </a:p>
          <a:p>
            <a:pPr marL="990600" lvl="1" indent="-533400" eaLnBrk="1" hangingPunct="1">
              <a:buFontTx/>
              <a:buChar char="•"/>
            </a:pPr>
            <a:r>
              <a:rPr lang="ru-RU" altLang="ru-RU" sz="3200" b="1" dirty="0" smtClean="0"/>
              <a:t>не члены АКУР</a:t>
            </a:r>
            <a:endParaRPr lang="en-US" altLang="ru-RU" sz="3200" b="1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b="1" dirty="0" smtClean="0"/>
              <a:t>Базовая для зарубежного вуза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b="1" dirty="0" smtClean="0"/>
              <a:t>Международная (совместная)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b="1" dirty="0" smtClean="0"/>
              <a:t>Российская образовательная программа высшего качества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725482"/>
            <a:ext cx="362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Статусы аккредитации программ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66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Стандарты</a:t>
            </a:r>
            <a:endParaRPr lang="ru-RU" sz="36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04031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 smtClean="0"/>
              <a:t>Миссия учреждения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 smtClean="0"/>
              <a:t>Цели образовательной программы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 smtClean="0"/>
              <a:t>Планирование, формирование и оценка образовательной программы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 smtClean="0"/>
              <a:t>Содержание образовательной программы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 smtClean="0"/>
              <a:t>Методическое обеспечение образовательной программы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 smtClean="0"/>
              <a:t>Организация и управление учебного процесса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 smtClean="0"/>
              <a:t>Кадры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 smtClean="0"/>
              <a:t>Студенты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 smtClean="0"/>
              <a:t>Ресурсы программы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 smtClean="0"/>
              <a:t>Социокультурная среда, обеспечивающая становление и развитие личности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 smtClean="0"/>
              <a:t>Реализация научной работы в учебном процессе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 smtClean="0"/>
              <a:t>Система обеспечения культуры качества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 smtClean="0"/>
              <a:t>Выпускники и трудоустройство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000" b="1" dirty="0" smtClean="0"/>
              <a:t>Информационное продвижение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32908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Постановление Правительства </a:t>
            </a:r>
            <a:r>
              <a:rPr lang="ru-RU" dirty="0" smtClean="0"/>
              <a:t>РФ </a:t>
            </a:r>
            <a:r>
              <a:rPr lang="ru-RU" dirty="0"/>
              <a:t>от 10 июля 2013 г. N 582 </a:t>
            </a:r>
            <a:r>
              <a:rPr lang="ru-RU" dirty="0" smtClean="0"/>
              <a:t>"</a:t>
            </a:r>
            <a:r>
              <a:rPr lang="ru-RU" dirty="0"/>
              <a:t>Об утверждении Правил размещения на официальном сайте образовательной организации в информационно-телекоммуникационной сети "Интернет" и обновления информации об образовательной организации"</a:t>
            </a:r>
          </a:p>
          <a:p>
            <a:pPr lvl="1"/>
            <a:r>
              <a:rPr lang="ru-RU" dirty="0" smtClean="0"/>
              <a:t>образовательные программы</a:t>
            </a:r>
            <a:r>
              <a:rPr lang="en-US" dirty="0" smtClean="0"/>
              <a:t>, </a:t>
            </a:r>
            <a:r>
              <a:rPr lang="ru-RU" dirty="0" smtClean="0"/>
              <a:t>специальности, образовательные стандарты, учебный план</a:t>
            </a:r>
            <a:r>
              <a:rPr lang="en-US" dirty="0" smtClean="0"/>
              <a:t>, </a:t>
            </a:r>
            <a:r>
              <a:rPr lang="ru-RU" dirty="0" smtClean="0"/>
              <a:t>аннотации программ дисциплин</a:t>
            </a:r>
            <a:r>
              <a:rPr lang="en-US" dirty="0" smtClean="0"/>
              <a:t>, </a:t>
            </a:r>
            <a:r>
              <a:rPr lang="ru-RU" dirty="0" smtClean="0"/>
              <a:t>методические документы</a:t>
            </a:r>
            <a:r>
              <a:rPr lang="en-US" dirty="0" smtClean="0"/>
              <a:t>, </a:t>
            </a:r>
            <a:r>
              <a:rPr lang="ru-RU" dirty="0" smtClean="0"/>
              <a:t>персональный состав</a:t>
            </a:r>
            <a:r>
              <a:rPr lang="en-US" dirty="0" smtClean="0"/>
              <a:t>,</a:t>
            </a:r>
            <a:r>
              <a:rPr lang="ru-RU" dirty="0" smtClean="0"/>
              <a:t> электронные ресурсы</a:t>
            </a:r>
            <a:r>
              <a:rPr lang="en-US" dirty="0" smtClean="0"/>
              <a:t>, </a:t>
            </a:r>
            <a:r>
              <a:rPr lang="ru-RU" dirty="0"/>
              <a:t>отчет о результатах </a:t>
            </a:r>
            <a:r>
              <a:rPr lang="ru-RU" dirty="0" err="1" smtClean="0"/>
              <a:t>самообследования</a:t>
            </a:r>
            <a:r>
              <a:rPr lang="en-US" dirty="0" smtClean="0"/>
              <a:t>,</a:t>
            </a:r>
            <a:r>
              <a:rPr lang="ru-RU" dirty="0"/>
              <a:t> </a:t>
            </a:r>
            <a:r>
              <a:rPr lang="ru-RU" dirty="0" smtClean="0"/>
              <a:t>трудоустройство выпускников</a:t>
            </a:r>
            <a:r>
              <a:rPr lang="en-US" dirty="0" smtClean="0"/>
              <a:t>, </a:t>
            </a:r>
            <a:r>
              <a:rPr lang="ru-RU" dirty="0" smtClean="0"/>
              <a:t>направления </a:t>
            </a:r>
            <a:r>
              <a:rPr lang="ru-RU" dirty="0"/>
              <a:t>и </a:t>
            </a:r>
            <a:r>
              <a:rPr lang="ru-RU" dirty="0" smtClean="0"/>
              <a:t>результаты научной деятельности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ru-RU" dirty="0" smtClean="0"/>
              <a:t>Обновление </a:t>
            </a:r>
            <a:r>
              <a:rPr lang="ru-RU" dirty="0"/>
              <a:t>не позднее 10 рабочих </a:t>
            </a:r>
            <a:r>
              <a:rPr lang="ru-RU" dirty="0" smtClean="0"/>
              <a:t>дней</a:t>
            </a:r>
          </a:p>
          <a:p>
            <a:r>
              <a:rPr lang="ru-RU" dirty="0" smtClean="0"/>
              <a:t>Распоряжение Правительства РФ N </a:t>
            </a:r>
            <a:r>
              <a:rPr lang="ru-RU" dirty="0"/>
              <a:t>1187-р от 10 июля 2013 года </a:t>
            </a:r>
            <a:endParaRPr lang="ru-RU" dirty="0" smtClean="0"/>
          </a:p>
          <a:p>
            <a:pPr lvl="1"/>
            <a:r>
              <a:rPr lang="ru-RU" dirty="0" smtClean="0"/>
              <a:t>органы </a:t>
            </a:r>
            <a:r>
              <a:rPr lang="ru-RU" dirty="0"/>
              <a:t>государственной власти должны раскрывать через Интернет в открытом </a:t>
            </a:r>
            <a:r>
              <a:rPr lang="ru-RU" dirty="0" smtClean="0"/>
              <a:t>формате реестры выданных </a:t>
            </a:r>
            <a:r>
              <a:rPr lang="ru-RU" dirty="0"/>
              <a:t>региональными органами лицензий на </a:t>
            </a:r>
            <a:r>
              <a:rPr lang="ru-RU" dirty="0" smtClean="0"/>
              <a:t>образовательную деятельность, </a:t>
            </a:r>
            <a:r>
              <a:rPr lang="ru-RU" dirty="0"/>
              <a:t>реестр аккредитованных в регионе образовательных учреждений,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710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err="1"/>
              <a:t>Основные</a:t>
            </a:r>
            <a:r>
              <a:rPr lang="en-GB" sz="3200" dirty="0"/>
              <a:t> </a:t>
            </a:r>
            <a:r>
              <a:rPr lang="en-GB" sz="3200" dirty="0" err="1"/>
              <a:t>группы</a:t>
            </a:r>
            <a:r>
              <a:rPr lang="en-GB" sz="3200" dirty="0"/>
              <a:t> </a:t>
            </a:r>
            <a:r>
              <a:rPr lang="en-GB" sz="3200" dirty="0" err="1"/>
              <a:t>классов</a:t>
            </a:r>
            <a:r>
              <a:rPr lang="en-GB" sz="3200" dirty="0"/>
              <a:t> </a:t>
            </a:r>
            <a:r>
              <a:rPr lang="en-GB" sz="3200" dirty="0" err="1"/>
              <a:t>информационных</a:t>
            </a:r>
            <a:r>
              <a:rPr lang="en-GB" sz="3200" dirty="0"/>
              <a:t> </a:t>
            </a:r>
            <a:r>
              <a:rPr lang="en-GB" sz="3200" dirty="0" err="1"/>
              <a:t>объектов</a:t>
            </a:r>
            <a:r>
              <a:rPr lang="en-GB" sz="3200" dirty="0"/>
              <a:t> </a:t>
            </a:r>
            <a:r>
              <a:rPr lang="en-GB" sz="3200" dirty="0" err="1"/>
              <a:t>среды</a:t>
            </a:r>
            <a:r>
              <a:rPr lang="en-GB" sz="3200" dirty="0"/>
              <a:t> </a:t>
            </a:r>
            <a:r>
              <a:rPr lang="en-GB" sz="3200" dirty="0" err="1"/>
              <a:t>взаимодействия</a:t>
            </a:r>
            <a:r>
              <a:rPr lang="en-GB" sz="3200" dirty="0"/>
              <a:t> в </a:t>
            </a:r>
            <a:r>
              <a:rPr lang="en-GB" sz="3200" dirty="0" err="1"/>
              <a:t>сфере</a:t>
            </a:r>
            <a:r>
              <a:rPr lang="en-GB" sz="3200" dirty="0"/>
              <a:t> «</a:t>
            </a:r>
            <a:r>
              <a:rPr lang="en-GB" sz="3200" dirty="0" err="1"/>
              <a:t>Образование</a:t>
            </a:r>
            <a:r>
              <a:rPr lang="en-GB" sz="3200" dirty="0"/>
              <a:t>»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2924944"/>
            <a:ext cx="11521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98326"/>
              </p:ext>
            </p:extLst>
          </p:nvPr>
        </p:nvGraphicFramePr>
        <p:xfrm>
          <a:off x="1331640" y="1916832"/>
          <a:ext cx="7186935" cy="427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Visio" r:id="rId4" imgW="6256782" imgH="3718966" progId="Visio.Drawing.11">
                  <p:embed/>
                </p:oleObj>
              </mc:Choice>
              <mc:Fallback>
                <p:oleObj name="Visio" r:id="rId4" imgW="6256782" imgH="371896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916832"/>
                        <a:ext cx="7186935" cy="427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18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Модель данных системы управления учебным </a:t>
            </a:r>
            <a:r>
              <a:rPr lang="ru-RU" b="1" dirty="0" smtClean="0"/>
              <a:t>планом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162182"/>
              </p:ext>
            </p:extLst>
          </p:nvPr>
        </p:nvGraphicFramePr>
        <p:xfrm>
          <a:off x="1259632" y="1557008"/>
          <a:ext cx="6552728" cy="4885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Visio" r:id="rId4" imgW="7252716" imgH="5344973" progId="Visio.Drawing.11">
                  <p:embed/>
                </p:oleObj>
              </mc:Choice>
              <mc:Fallback>
                <p:oleObj name="Visio" r:id="rId4" imgW="7252716" imgH="534497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557008"/>
                        <a:ext cx="6552728" cy="48853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30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Информационное взаимодействие предприятия с внешней средой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645252"/>
              </p:ext>
            </p:extLst>
          </p:nvPr>
        </p:nvGraphicFramePr>
        <p:xfrm>
          <a:off x="611560" y="2708920"/>
          <a:ext cx="7335981" cy="226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4" imgW="6753422" imgH="2076688" progId="Visio.Drawing.15">
                  <p:embed/>
                </p:oleObj>
              </mc:Choice>
              <mc:Fallback>
                <p:oleObj r:id="rId4" imgW="6753422" imgH="2076688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708920"/>
                        <a:ext cx="7335981" cy="22608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2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Уровни информационного взаимодействия организации с внешней </a:t>
            </a:r>
            <a:r>
              <a:rPr lang="ru-RU" dirty="0" smtClean="0"/>
              <a:t>средой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942922"/>
              </p:ext>
            </p:extLst>
          </p:nvPr>
        </p:nvGraphicFramePr>
        <p:xfrm>
          <a:off x="1115616" y="2060848"/>
          <a:ext cx="6704347" cy="3603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r:id="rId4" imgW="6991481" imgH="3752612" progId="Visio.Drawing.15">
                  <p:embed/>
                </p:oleObj>
              </mc:Choice>
              <mc:Fallback>
                <p:oleObj r:id="rId4" imgW="6991481" imgH="3752612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060848"/>
                        <a:ext cx="6704347" cy="3603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7305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Участники информационного </a:t>
            </a:r>
            <a:r>
              <a:rPr lang="ru-RU" b="1" dirty="0"/>
              <a:t>обмена в </a:t>
            </a:r>
            <a:r>
              <a:rPr lang="ru-RU" b="1" dirty="0" smtClean="0"/>
              <a:t>области </a:t>
            </a:r>
            <a:r>
              <a:rPr lang="ru-RU" b="1" dirty="0"/>
              <a:t>«Образование»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Образовательные учреждения</a:t>
            </a:r>
          </a:p>
          <a:p>
            <a:r>
              <a:rPr lang="ru-RU" dirty="0" smtClean="0"/>
              <a:t>Государственные органы</a:t>
            </a:r>
          </a:p>
          <a:p>
            <a:r>
              <a:rPr lang="ru-RU" dirty="0" err="1" smtClean="0"/>
              <a:t>Аккредитационные</a:t>
            </a:r>
            <a:r>
              <a:rPr lang="ru-RU" dirty="0" smtClean="0"/>
              <a:t> агентства</a:t>
            </a:r>
          </a:p>
          <a:p>
            <a:r>
              <a:rPr lang="ru-RU" dirty="0" smtClean="0"/>
              <a:t>Работодатели</a:t>
            </a:r>
          </a:p>
          <a:p>
            <a:r>
              <a:rPr lang="ru-RU" dirty="0" smtClean="0"/>
              <a:t>УМО</a:t>
            </a:r>
          </a:p>
          <a:p>
            <a:r>
              <a:rPr lang="ru-RU" dirty="0" smtClean="0"/>
              <a:t>Рейтинговые агентства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09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ea typeface="ＭＳ Ｐゴシック" pitchFamily="1" charset="-128"/>
              </a:rPr>
              <a:t>Предмет экспертизы</a:t>
            </a:r>
            <a:endParaRPr altLang="ru-RU" smtClean="0">
              <a:ea typeface="ＭＳ Ｐゴシック" pitchFamily="1" charset="-128"/>
            </a:endParaRPr>
          </a:p>
        </p:txBody>
      </p:sp>
      <p:pic>
        <p:nvPicPr>
          <p:cNvPr id="2253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14112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146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ot Equal 2"/>
          <p:cNvSpPr>
            <a:spLocks/>
          </p:cNvSpPr>
          <p:nvPr/>
        </p:nvSpPr>
        <p:spPr bwMode="auto">
          <a:xfrm>
            <a:off x="3707904" y="4648200"/>
            <a:ext cx="1447800" cy="685800"/>
          </a:xfrm>
          <a:custGeom>
            <a:avLst/>
            <a:gdLst>
              <a:gd name="T0" fmla="*/ 191906 w 1447800"/>
              <a:gd name="T1" fmla="*/ 141275 h 685800"/>
              <a:gd name="T2" fmla="*/ 711460 w 1447800"/>
              <a:gd name="T3" fmla="*/ 141275 h 685800"/>
              <a:gd name="T4" fmla="*/ 762879 w 1447800"/>
              <a:gd name="T5" fmla="*/ 0 h 685800"/>
              <a:gd name="T6" fmla="*/ 914452 w 1447800"/>
              <a:gd name="T7" fmla="*/ 55168 h 685800"/>
              <a:gd name="T8" fmla="*/ 883112 w 1447800"/>
              <a:gd name="T9" fmla="*/ 141275 h 685800"/>
              <a:gd name="T10" fmla="*/ 1255894 w 1447800"/>
              <a:gd name="T11" fmla="*/ 141275 h 685800"/>
              <a:gd name="T12" fmla="*/ 1255894 w 1447800"/>
              <a:gd name="T13" fmla="*/ 302575 h 685800"/>
              <a:gd name="T14" fmla="*/ 824403 w 1447800"/>
              <a:gd name="T15" fmla="*/ 302575 h 685800"/>
              <a:gd name="T16" fmla="*/ 795049 w 1447800"/>
              <a:gd name="T17" fmla="*/ 383225 h 685800"/>
              <a:gd name="T18" fmla="*/ 1255894 w 1447800"/>
              <a:gd name="T19" fmla="*/ 383225 h 685800"/>
              <a:gd name="T20" fmla="*/ 1255894 w 1447800"/>
              <a:gd name="T21" fmla="*/ 544525 h 685800"/>
              <a:gd name="T22" fmla="*/ 736340 w 1447800"/>
              <a:gd name="T23" fmla="*/ 544525 h 685800"/>
              <a:gd name="T24" fmla="*/ 684921 w 1447800"/>
              <a:gd name="T25" fmla="*/ 685800 h 685800"/>
              <a:gd name="T26" fmla="*/ 533348 w 1447800"/>
              <a:gd name="T27" fmla="*/ 630632 h 685800"/>
              <a:gd name="T28" fmla="*/ 564688 w 1447800"/>
              <a:gd name="T29" fmla="*/ 544525 h 685800"/>
              <a:gd name="T30" fmla="*/ 191906 w 1447800"/>
              <a:gd name="T31" fmla="*/ 544525 h 685800"/>
              <a:gd name="T32" fmla="*/ 191906 w 1447800"/>
              <a:gd name="T33" fmla="*/ 383225 h 685800"/>
              <a:gd name="T34" fmla="*/ 623397 w 1447800"/>
              <a:gd name="T35" fmla="*/ 383225 h 685800"/>
              <a:gd name="T36" fmla="*/ 652751 w 1447800"/>
              <a:gd name="T37" fmla="*/ 302575 h 685800"/>
              <a:gd name="T38" fmla="*/ 191906 w 1447800"/>
              <a:gd name="T39" fmla="*/ 302575 h 685800"/>
              <a:gd name="T40" fmla="*/ 191906 w 1447800"/>
              <a:gd name="T41" fmla="*/ 141275 h 6858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47800" h="685800">
                <a:moveTo>
                  <a:pt x="191906" y="141275"/>
                </a:moveTo>
                <a:lnTo>
                  <a:pt x="711460" y="141275"/>
                </a:lnTo>
                <a:lnTo>
                  <a:pt x="762879" y="0"/>
                </a:lnTo>
                <a:lnTo>
                  <a:pt x="914452" y="55168"/>
                </a:lnTo>
                <a:lnTo>
                  <a:pt x="883112" y="141275"/>
                </a:lnTo>
                <a:lnTo>
                  <a:pt x="1255894" y="141275"/>
                </a:lnTo>
                <a:lnTo>
                  <a:pt x="1255894" y="302575"/>
                </a:lnTo>
                <a:lnTo>
                  <a:pt x="824403" y="302575"/>
                </a:lnTo>
                <a:lnTo>
                  <a:pt x="795049" y="383225"/>
                </a:lnTo>
                <a:lnTo>
                  <a:pt x="1255894" y="383225"/>
                </a:lnTo>
                <a:lnTo>
                  <a:pt x="1255894" y="544525"/>
                </a:lnTo>
                <a:lnTo>
                  <a:pt x="736340" y="544525"/>
                </a:lnTo>
                <a:lnTo>
                  <a:pt x="684921" y="685800"/>
                </a:lnTo>
                <a:lnTo>
                  <a:pt x="533348" y="630632"/>
                </a:lnTo>
                <a:lnTo>
                  <a:pt x="564688" y="544525"/>
                </a:lnTo>
                <a:lnTo>
                  <a:pt x="191906" y="544525"/>
                </a:lnTo>
                <a:lnTo>
                  <a:pt x="191906" y="383225"/>
                </a:lnTo>
                <a:lnTo>
                  <a:pt x="623397" y="383225"/>
                </a:lnTo>
                <a:lnTo>
                  <a:pt x="652751" y="302575"/>
                </a:lnTo>
                <a:lnTo>
                  <a:pt x="191906" y="302575"/>
                </a:lnTo>
                <a:lnTo>
                  <a:pt x="191906" y="141275"/>
                </a:ln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ru-RU"/>
          </a:p>
        </p:txBody>
      </p:sp>
      <p:pic>
        <p:nvPicPr>
          <p:cNvPr id="22533" name="Picture 4" descr="check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44" y="3974921"/>
            <a:ext cx="13716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 descr="check-list-hi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63" y="3926131"/>
            <a:ext cx="13668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>
            <a:spLocks noChangeArrowheads="1"/>
          </p:cNvSpPr>
          <p:nvPr/>
        </p:nvSpPr>
        <p:spPr bwMode="auto">
          <a:xfrm rot="-1744447">
            <a:off x="2170765" y="2781299"/>
            <a:ext cx="762000" cy="9144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Down Arrow 7"/>
          <p:cNvSpPr>
            <a:spLocks noChangeArrowheads="1"/>
          </p:cNvSpPr>
          <p:nvPr/>
        </p:nvSpPr>
        <p:spPr bwMode="auto">
          <a:xfrm rot="1719082">
            <a:off x="6066554" y="2885075"/>
            <a:ext cx="838200" cy="9144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914400" y="1295400"/>
            <a:ext cx="307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ru-RU" altLang="ru-RU" sz="1800"/>
              <a:t>Требования ассоциаций, </a:t>
            </a:r>
          </a:p>
          <a:p>
            <a:pPr eaLnBrk="1" hangingPunct="1"/>
            <a:r>
              <a:rPr lang="ru-RU" altLang="ru-RU" sz="1800"/>
              <a:t>объединений работодателей</a:t>
            </a:r>
          </a:p>
          <a:p>
            <a:pPr eaLnBrk="1" hangingPunct="1"/>
            <a:r>
              <a:rPr lang="ru-RU" altLang="ru-RU" sz="1800"/>
              <a:t>и т.п.</a:t>
            </a:r>
            <a:endParaRPr lang="en-US" altLang="ru-RU" sz="1800"/>
          </a:p>
        </p:txBody>
      </p:sp>
      <p:sp>
        <p:nvSpPr>
          <p:cNvPr id="22538" name="TextBox 14"/>
          <p:cNvSpPr txBox="1">
            <a:spLocks noChangeArrowheads="1"/>
          </p:cNvSpPr>
          <p:nvPr/>
        </p:nvSpPr>
        <p:spPr bwMode="auto">
          <a:xfrm>
            <a:off x="6858000" y="19050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ru-RU" altLang="ru-RU" sz="1800"/>
              <a:t>Требования ГОС</a:t>
            </a:r>
            <a:endParaRPr lang="en-US" altLang="ru-RU" sz="1800"/>
          </a:p>
        </p:txBody>
      </p:sp>
      <p:sp>
        <p:nvSpPr>
          <p:cNvPr id="2" name="TextBox 1"/>
          <p:cNvSpPr txBox="1"/>
          <p:nvPr/>
        </p:nvSpPr>
        <p:spPr>
          <a:xfrm>
            <a:off x="838199" y="5657671"/>
            <a:ext cx="6388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Источник: </a:t>
            </a:r>
            <a:r>
              <a:rPr lang="ru-RU" altLang="ru-RU" dirty="0" smtClean="0">
                <a:latin typeface="Calibri" pitchFamily="34" charset="0"/>
                <a:ea typeface="ＭＳ Ｐゴシック" pitchFamily="1" charset="-128"/>
              </a:rPr>
              <a:t>Алексей Александрович Постников</a:t>
            </a:r>
            <a:endParaRPr lang="en-US" altLang="ru-RU" dirty="0" smtClean="0">
              <a:latin typeface="Calibri" pitchFamily="34" charset="0"/>
              <a:ea typeface="ＭＳ Ｐゴシック" pitchFamily="1" charset="-128"/>
            </a:endParaRPr>
          </a:p>
          <a:p>
            <a:r>
              <a:rPr lang="ru-RU" altLang="ru-RU" dirty="0" smtClean="0">
                <a:latin typeface="Calibri" pitchFamily="34" charset="0"/>
                <a:ea typeface="ＭＳ Ｐゴシック" pitchFamily="1" charset="-128"/>
              </a:rPr>
              <a:t>ФГБУ «</a:t>
            </a:r>
            <a:r>
              <a:rPr lang="ru-RU" altLang="ru-RU" dirty="0" err="1" smtClean="0">
                <a:latin typeface="Calibri" pitchFamily="34" charset="0"/>
                <a:ea typeface="ＭＳ Ｐゴシック" pitchFamily="1" charset="-128"/>
              </a:rPr>
              <a:t>Росаккредагентство</a:t>
            </a:r>
            <a:r>
              <a:rPr lang="ru-RU" altLang="ru-RU" dirty="0" smtClean="0">
                <a:latin typeface="Calibri" pitchFamily="34" charset="0"/>
                <a:ea typeface="ＭＳ Ｐゴシック" pitchFamily="1" charset="-128"/>
              </a:rPr>
              <a:t>» </a:t>
            </a:r>
            <a:r>
              <a:rPr lang="ru-RU" altLang="ru-RU" cap="none" dirty="0" smtClean="0">
                <a:ea typeface="ＭＳ Ｐゴシック" pitchFamily="1" charset="-128"/>
              </a:rPr>
              <a:t>И</a:t>
            </a:r>
            <a:r>
              <a:rPr lang="ru-RU" altLang="ru-RU" cap="none" dirty="0" smtClean="0">
                <a:solidFill>
                  <a:schemeClr val="tx1"/>
                </a:solidFill>
                <a:ea typeface="ＭＳ Ｐゴシック" pitchFamily="1" charset="-128"/>
              </a:rPr>
              <a:t>спользование</a:t>
            </a:r>
            <a:r>
              <a:rPr lang="ru-RU" altLang="ru-RU" cap="none" dirty="0" smtClean="0">
                <a:ea typeface="ＭＳ Ｐゴシック" pitchFamily="1" charset="-128"/>
              </a:rPr>
              <a:t> результатов </a:t>
            </a:r>
            <a:br>
              <a:rPr lang="ru-RU" altLang="ru-RU" cap="none" dirty="0" smtClean="0">
                <a:ea typeface="ＭＳ Ｐゴシック" pitchFamily="1" charset="-128"/>
              </a:rPr>
            </a:br>
            <a:r>
              <a:rPr lang="ru-RU" altLang="ru-RU" cap="none" dirty="0" smtClean="0">
                <a:ea typeface="ＭＳ Ｐゴシック" pitchFamily="1" charset="-128"/>
              </a:rPr>
              <a:t>профессионально-общественной аккредитации  в процедурах </a:t>
            </a:r>
            <a:br>
              <a:rPr lang="ru-RU" altLang="ru-RU" cap="none" dirty="0" smtClean="0">
                <a:ea typeface="ＭＳ Ｐゴシック" pitchFamily="1" charset="-128"/>
              </a:rPr>
            </a:br>
            <a:r>
              <a:rPr lang="ru-RU" altLang="ru-RU" cap="none" dirty="0" smtClean="0">
                <a:ea typeface="ＭＳ Ｐゴシック" pitchFamily="1" charset="-128"/>
              </a:rPr>
              <a:t>государственной аккредитации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493666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ea typeface="ＭＳ Ｐゴシック" pitchFamily="1" charset="-128"/>
              </a:rPr>
              <a:t>Предмет экспертизы</a:t>
            </a:r>
            <a:endParaRPr altLang="ru-RU" smtClean="0">
              <a:ea typeface="ＭＳ Ｐゴシック" pitchFamily="1" charset="-128"/>
            </a:endParaRPr>
          </a:p>
        </p:txBody>
      </p:sp>
      <p:pic>
        <p:nvPicPr>
          <p:cNvPr id="2355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14112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>
            <a:spLocks noChangeArrowheads="1"/>
          </p:cNvSpPr>
          <p:nvPr/>
        </p:nvSpPr>
        <p:spPr bwMode="auto">
          <a:xfrm>
            <a:off x="3962400" y="3657600"/>
            <a:ext cx="762000" cy="9144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3557" name="Picture 7" descr="check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4400"/>
            <a:ext cx="13716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Brace 8"/>
          <p:cNvSpPr>
            <a:spLocks/>
          </p:cNvSpPr>
          <p:nvPr/>
        </p:nvSpPr>
        <p:spPr bwMode="auto">
          <a:xfrm rot="-5400000">
            <a:off x="4152900" y="2400300"/>
            <a:ext cx="381000" cy="1981200"/>
          </a:xfrm>
          <a:prstGeom prst="leftBrace">
            <a:avLst>
              <a:gd name="adj1" fmla="val 8330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7130943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ea typeface="ＭＳ Ｐゴシック" pitchFamily="1" charset="-128"/>
              </a:rPr>
              <a:t>Масштаб</a:t>
            </a:r>
            <a:endParaRPr altLang="ru-RU" smtClean="0">
              <a:ea typeface="ＭＳ Ｐゴシック" pitchFamily="1" charset="-128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/>
          <a:lstStyle/>
          <a:p>
            <a:pPr eaLnBrk="1" hangingPunct="1"/>
            <a:r>
              <a:rPr lang="ru-RU" altLang="ru-RU" smtClean="0">
                <a:ea typeface="ＭＳ Ｐゴシック" pitchFamily="1" charset="-128"/>
              </a:rPr>
              <a:t>Сейчас:</a:t>
            </a:r>
          </a:p>
          <a:p>
            <a:pPr lvl="1" eaLnBrk="1" hangingPunct="1"/>
            <a:r>
              <a:rPr lang="ru-RU" altLang="ru-RU" smtClean="0">
                <a:ea typeface="ＭＳ Ｐゴシック" pitchFamily="1" charset="-128"/>
              </a:rPr>
              <a:t>Ежегодно аккредитуется около 200 программ</a:t>
            </a:r>
          </a:p>
          <a:p>
            <a:pPr lvl="1" eaLnBrk="1" hangingPunct="1"/>
            <a:r>
              <a:rPr lang="ru-RU" altLang="ru-RU" smtClean="0">
                <a:ea typeface="ＭＳ Ｐゴシック" pitchFamily="1" charset="-128"/>
              </a:rPr>
              <a:t>Стоимость аккредитации одной программы примерно 150 </a:t>
            </a:r>
            <a:r>
              <a:rPr lang="en-US" altLang="ru-RU" smtClean="0">
                <a:ea typeface="ＭＳ Ｐゴシック" pitchFamily="1" charset="-128"/>
              </a:rPr>
              <a:t>–</a:t>
            </a:r>
            <a:r>
              <a:rPr lang="ru-RU" altLang="ru-RU" smtClean="0">
                <a:ea typeface="ＭＳ Ｐゴシック" pitchFamily="1" charset="-128"/>
              </a:rPr>
              <a:t> 200 тыс. рублей</a:t>
            </a:r>
          </a:p>
          <a:p>
            <a:pPr eaLnBrk="1" hangingPunct="1"/>
            <a:r>
              <a:rPr lang="ru-RU" altLang="ru-RU" smtClean="0">
                <a:ea typeface="ＭＳ Ｐゴシック" pitchFamily="1" charset="-128"/>
              </a:rPr>
              <a:t>Требуется:</a:t>
            </a:r>
          </a:p>
          <a:p>
            <a:pPr lvl="1" eaLnBrk="1" hangingPunct="1"/>
            <a:r>
              <a:rPr lang="ru-RU" altLang="ru-RU" smtClean="0">
                <a:ea typeface="ＭＳ Ｐゴシック" pitchFamily="1" charset="-128"/>
              </a:rPr>
              <a:t>Ежегодная аккредитация около 20 000 программ</a:t>
            </a:r>
          </a:p>
          <a:p>
            <a:pPr lvl="1" eaLnBrk="1" hangingPunct="1"/>
            <a:r>
              <a:rPr lang="ru-RU" altLang="ru-RU" smtClean="0">
                <a:ea typeface="ＭＳ Ｐゴシック" pitchFamily="1" charset="-128"/>
              </a:rPr>
              <a:t>Стоимость </a:t>
            </a:r>
            <a:r>
              <a:rPr lang="en-US" altLang="ru-RU" smtClean="0">
                <a:ea typeface="ＭＳ Ｐゴシック" pitchFamily="1" charset="-128"/>
              </a:rPr>
              <a:t>–</a:t>
            </a:r>
            <a:r>
              <a:rPr lang="ru-RU" altLang="ru-RU" smtClean="0">
                <a:ea typeface="ＭＳ Ｐゴシック" pitchFamily="1" charset="-128"/>
              </a:rPr>
              <a:t> около 50 - 60 тыс. рублей</a:t>
            </a:r>
          </a:p>
          <a:p>
            <a:pPr eaLnBrk="1" hangingPunct="1"/>
            <a:endParaRPr lang="en-US" altLang="ru-RU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860858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smtClean="0">
                <a:ea typeface="ＭＳ Ｐゴシック" pitchFamily="1" charset="-128"/>
              </a:rPr>
              <a:t>Отсутствие механизмов контроля</a:t>
            </a:r>
            <a:endParaRPr altLang="ru-RU" sz="4000" smtClean="0">
              <a:ea typeface="ＭＳ Ｐゴシック" pitchFamily="1" charset="-128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/>
          <a:lstStyle/>
          <a:p>
            <a:pPr eaLnBrk="1" hangingPunct="1"/>
            <a:r>
              <a:rPr lang="ru-RU" altLang="ru-RU" smtClean="0">
                <a:ea typeface="ＭＳ Ｐゴシック" pitchFamily="1" charset="-128"/>
              </a:rPr>
              <a:t>Формирование реестра организаций</a:t>
            </a:r>
          </a:p>
          <a:p>
            <a:pPr eaLnBrk="1" hangingPunct="1"/>
            <a:r>
              <a:rPr lang="ru-RU" altLang="ru-RU" smtClean="0">
                <a:ea typeface="ＭＳ Ｐゴシック" pitchFamily="1" charset="-128"/>
              </a:rPr>
              <a:t>Разработка требований для включения организаций в реестр и исключения из него</a:t>
            </a:r>
          </a:p>
          <a:p>
            <a:pPr eaLnBrk="1" hangingPunct="1"/>
            <a:r>
              <a:rPr lang="ru-RU" altLang="ru-RU" smtClean="0">
                <a:ea typeface="ＭＳ Ｐゴシック" pitchFamily="1" charset="-128"/>
              </a:rPr>
              <a:t>Мониторинг деятельности и контроль качества работы организаций</a:t>
            </a:r>
            <a:endParaRPr lang="en-US" altLang="ru-RU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259914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900113" y="476250"/>
          <a:ext cx="748665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Слайд" r:id="rId4" imgW="5031791" imgH="3774420" progId="PowerPoint.Slide.8">
                  <p:embed/>
                </p:oleObj>
              </mc:Choice>
              <mc:Fallback>
                <p:oleObj name="Слайд" r:id="rId4" imgW="5031791" imgH="377442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76250"/>
                        <a:ext cx="748665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7584" y="6211669"/>
            <a:ext cx="6010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 smtClean="0"/>
              <a:t>Источник: </a:t>
            </a:r>
            <a:r>
              <a:rPr lang="ru-RU" altLang="ru-RU" b="1" dirty="0" err="1" smtClean="0"/>
              <a:t>Запрягаев</a:t>
            </a:r>
            <a:r>
              <a:rPr lang="ru-RU" altLang="ru-RU" b="1" dirty="0" smtClean="0"/>
              <a:t> Сергей Александрович </a:t>
            </a:r>
            <a:br>
              <a:rPr lang="ru-RU" altLang="ru-RU" b="1" dirty="0" smtClean="0"/>
            </a:b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Аккредитация в мировых системах высшего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6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458</Words>
  <Application>Microsoft Office PowerPoint</Application>
  <PresentationFormat>Экран (4:3)</PresentationFormat>
  <Paragraphs>106</Paragraphs>
  <Slides>18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Тема Office</vt:lpstr>
      <vt:lpstr>Visio.Drawing.15</vt:lpstr>
      <vt:lpstr>Слайд</vt:lpstr>
      <vt:lpstr>Visio</vt:lpstr>
      <vt:lpstr>Состав данных информационного обмена участников предметной области «Образование»</vt:lpstr>
      <vt:lpstr>Информационное взаимодействие предприятия с внешней средой </vt:lpstr>
      <vt:lpstr>Уровни информационного взаимодействия организации с внешней средой</vt:lpstr>
      <vt:lpstr>Участники информационного обмена в области «Образование»</vt:lpstr>
      <vt:lpstr>Предмет экспертизы</vt:lpstr>
      <vt:lpstr>Предмет экспертизы</vt:lpstr>
      <vt:lpstr>Масштаб</vt:lpstr>
      <vt:lpstr>Отсутствие механизмов контроля</vt:lpstr>
      <vt:lpstr>Презентация PowerPoint</vt:lpstr>
      <vt:lpstr>Три аксиомы процессного подхода</vt:lpstr>
      <vt:lpstr>Процессный подход</vt:lpstr>
      <vt:lpstr>Презентация PowerPoint</vt:lpstr>
      <vt:lpstr>Общественно – профессиональная  Аккредитация в РФ статья 96 Закона</vt:lpstr>
      <vt:lpstr>АУКР аккредитация</vt:lpstr>
      <vt:lpstr>Стандарты</vt:lpstr>
      <vt:lpstr>Презентация PowerPoint</vt:lpstr>
      <vt:lpstr>Основные группы классов информационных объектов среды взаимодействия в сфере «Образование» </vt:lpstr>
      <vt:lpstr>Модель данных системы управления учебным планом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lipuntsov</dc:creator>
  <cp:lastModifiedBy>lipuntsov</cp:lastModifiedBy>
  <cp:revision>9</cp:revision>
  <dcterms:created xsi:type="dcterms:W3CDTF">2013-09-30T07:50:03Z</dcterms:created>
  <dcterms:modified xsi:type="dcterms:W3CDTF">2013-10-03T13:40:15Z</dcterms:modified>
</cp:coreProperties>
</file>