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66"/>
  </p:notesMasterIdLst>
  <p:sldIdLst>
    <p:sldId id="256" r:id="rId2"/>
    <p:sldId id="257" r:id="rId3"/>
    <p:sldId id="326" r:id="rId4"/>
    <p:sldId id="258" r:id="rId5"/>
    <p:sldId id="259" r:id="rId6"/>
    <p:sldId id="262" r:id="rId7"/>
    <p:sldId id="315" r:id="rId8"/>
    <p:sldId id="272" r:id="rId9"/>
    <p:sldId id="263" r:id="rId10"/>
    <p:sldId id="276" r:id="rId11"/>
    <p:sldId id="273" r:id="rId12"/>
    <p:sldId id="274" r:id="rId13"/>
    <p:sldId id="275" r:id="rId14"/>
    <p:sldId id="264" r:id="rId15"/>
    <p:sldId id="304" r:id="rId16"/>
    <p:sldId id="279" r:id="rId17"/>
    <p:sldId id="277" r:id="rId18"/>
    <p:sldId id="278" r:id="rId19"/>
    <p:sldId id="265" r:id="rId20"/>
    <p:sldId id="299" r:id="rId21"/>
    <p:sldId id="300" r:id="rId22"/>
    <p:sldId id="301" r:id="rId23"/>
    <p:sldId id="302" r:id="rId24"/>
    <p:sldId id="303" r:id="rId25"/>
    <p:sldId id="317" r:id="rId26"/>
    <p:sldId id="318" r:id="rId27"/>
    <p:sldId id="319" r:id="rId28"/>
    <p:sldId id="320" r:id="rId29"/>
    <p:sldId id="321" r:id="rId30"/>
    <p:sldId id="322" r:id="rId31"/>
    <p:sldId id="323" r:id="rId32"/>
    <p:sldId id="324" r:id="rId33"/>
    <p:sldId id="316" r:id="rId34"/>
    <p:sldId id="325" r:id="rId35"/>
    <p:sldId id="298"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305" r:id="rId49"/>
    <p:sldId id="306" r:id="rId50"/>
    <p:sldId id="307" r:id="rId51"/>
    <p:sldId id="292" r:id="rId52"/>
    <p:sldId id="308" r:id="rId53"/>
    <p:sldId id="309" r:id="rId54"/>
    <p:sldId id="310" r:id="rId55"/>
    <p:sldId id="311" r:id="rId56"/>
    <p:sldId id="293" r:id="rId57"/>
    <p:sldId id="294" r:id="rId58"/>
    <p:sldId id="266" r:id="rId59"/>
    <p:sldId id="312" r:id="rId60"/>
    <p:sldId id="313" r:id="rId61"/>
    <p:sldId id="314" r:id="rId62"/>
    <p:sldId id="328" r:id="rId63"/>
    <p:sldId id="329" r:id="rId64"/>
    <p:sldId id="327" r:id="rId6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2" autoAdjust="0"/>
    <p:restoredTop sz="94660"/>
  </p:normalViewPr>
  <p:slideViewPr>
    <p:cSldViewPr>
      <p:cViewPr varScale="1">
        <p:scale>
          <a:sx n="80" d="100"/>
          <a:sy n="80" d="100"/>
        </p:scale>
        <p:origin x="-22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650D9D31-3381-44B7-819F-6F739B30C651}" type="datetimeFigureOut">
              <a:rPr lang="ru-RU"/>
              <a:pPr>
                <a:defRPr/>
              </a:pPr>
              <a:t>18.04.2012</a:t>
            </a:fld>
            <a:endParaRPr lang="ru-RU"/>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5046F7A-D090-4B54-BBBF-C0150211F0C9}"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Образ слайда 1"/>
          <p:cNvSpPr>
            <a:spLocks noGrp="1" noRot="1" noChangeAspect="1" noTextEdit="1"/>
          </p:cNvSpPr>
          <p:nvPr>
            <p:ph type="sldImg"/>
          </p:nvPr>
        </p:nvSpPr>
        <p:spPr>
          <a:xfrm>
            <a:off x="1144588" y="685800"/>
            <a:ext cx="4570412" cy="3427413"/>
          </a:xfrm>
          <a:ln/>
        </p:spPr>
      </p:sp>
      <p:sp>
        <p:nvSpPr>
          <p:cNvPr id="23554" name="Заметки 2"/>
          <p:cNvSpPr>
            <a:spLocks noGrp="1"/>
          </p:cNvSpPr>
          <p:nvPr>
            <p:ph type="body" idx="1"/>
          </p:nvPr>
        </p:nvSpPr>
        <p:spPr>
          <a:xfrm>
            <a:off x="685800" y="4341813"/>
            <a:ext cx="5486400" cy="4116387"/>
          </a:xfrm>
          <a:noFill/>
          <a:ln/>
        </p:spPr>
        <p:txBody>
          <a:bodyPr lIns="94458" tIns="47229" rIns="94458" bIns="47229"/>
          <a:lstStyle/>
          <a:p>
            <a:pPr eaLnBrk="1" hangingPunct="1">
              <a:spcBef>
                <a:spcPct val="0"/>
              </a:spcBef>
            </a:pPr>
            <a:endParaRPr lang="en-US" smtClean="0"/>
          </a:p>
        </p:txBody>
      </p:sp>
      <p:sp>
        <p:nvSpPr>
          <p:cNvPr id="41988" name="Номер слайда 3"/>
          <p:cNvSpPr txBox="1">
            <a:spLocks noGrp="1"/>
          </p:cNvSpPr>
          <p:nvPr/>
        </p:nvSpPr>
        <p:spPr bwMode="auto">
          <a:xfrm>
            <a:off x="3884613" y="8685213"/>
            <a:ext cx="2971800" cy="457200"/>
          </a:xfrm>
          <a:prstGeom prst="rect">
            <a:avLst/>
          </a:prstGeom>
          <a:noFill/>
          <a:ln>
            <a:miter lim="800000"/>
            <a:headEnd/>
            <a:tailEnd/>
          </a:ln>
        </p:spPr>
        <p:txBody>
          <a:bodyPr lIns="94458" tIns="47229" rIns="94458" bIns="47229" anchor="b"/>
          <a:lstStyle/>
          <a:p>
            <a:pPr algn="r">
              <a:defRPr/>
            </a:pPr>
            <a:fld id="{60A9F7CD-1766-47F0-B507-7F36564988CF}" type="slidenum">
              <a:rPr lang="ru-RU" sz="1200">
                <a:latin typeface="+mn-lt"/>
              </a:rPr>
              <a:pPr algn="r">
                <a:defRPr/>
              </a:pPr>
              <a:t>8</a:t>
            </a:fld>
            <a:endParaRPr lang="ru-RU" sz="120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84613" y="8685213"/>
            <a:ext cx="2971800" cy="457200"/>
          </a:xfrm>
          <a:prstGeom prst="rect">
            <a:avLst/>
          </a:prstGeom>
          <a:noFill/>
        </p:spPr>
        <p:txBody>
          <a:bodyPr lIns="94458" tIns="47229" rIns="94458" bIns="47229" anchor="b"/>
          <a:lstStyle/>
          <a:p>
            <a:pPr algn="r" fontAlgn="auto">
              <a:spcBef>
                <a:spcPts val="0"/>
              </a:spcBef>
              <a:spcAft>
                <a:spcPts val="0"/>
              </a:spcAft>
              <a:defRPr/>
            </a:pPr>
            <a:fld id="{348C5EC4-01E9-48ED-8ABF-F6090438CE4D}" type="slidenum">
              <a:rPr lang="ru-RU" sz="1200">
                <a:latin typeface="+mn-lt"/>
              </a:rPr>
              <a:pPr algn="r" fontAlgn="auto">
                <a:spcBef>
                  <a:spcPts val="0"/>
                </a:spcBef>
                <a:spcAft>
                  <a:spcPts val="0"/>
                </a:spcAft>
                <a:defRPr/>
              </a:pPr>
              <a:t>11</a:t>
            </a:fld>
            <a:endParaRPr lang="ru-RU" sz="1200">
              <a:latin typeface="+mn-lt"/>
            </a:endParaRPr>
          </a:p>
        </p:txBody>
      </p:sp>
      <p:sp>
        <p:nvSpPr>
          <p:cNvPr id="27650" name="Rectangle 2"/>
          <p:cNvSpPr>
            <a:spLocks noGrp="1" noRot="1" noChangeAspect="1" noChangeArrowheads="1" noTextEdit="1"/>
          </p:cNvSpPr>
          <p:nvPr>
            <p:ph type="sldImg"/>
          </p:nvPr>
        </p:nvSpPr>
        <p:spPr>
          <a:xfrm>
            <a:off x="1144588" y="685800"/>
            <a:ext cx="4570412" cy="3427413"/>
          </a:xfrm>
          <a:ln/>
        </p:spPr>
      </p:sp>
      <p:sp>
        <p:nvSpPr>
          <p:cNvPr id="27651" name="Rectangle 3"/>
          <p:cNvSpPr>
            <a:spLocks noGrp="1" noChangeArrowheads="1"/>
          </p:cNvSpPr>
          <p:nvPr>
            <p:ph type="body" idx="1"/>
          </p:nvPr>
        </p:nvSpPr>
        <p:spPr>
          <a:xfrm>
            <a:off x="685800" y="4341813"/>
            <a:ext cx="5486400" cy="4116387"/>
          </a:xfrm>
          <a:noFill/>
          <a:ln/>
        </p:spPr>
        <p:txBody>
          <a:bodyPr lIns="94458" tIns="47229" rIns="94458" bIns="47229"/>
          <a:lstStyle/>
          <a:p>
            <a:pPr eaLnBrk="1" hangingPunct="1"/>
            <a:r>
              <a:rPr lang="ru-RU" smtClean="0"/>
              <a:t>В ближайшие 20 лет численность трудоспособного населения уменьшится на 16 млн. человек. Сокращающаяся численность молодежи, вступающей в трудоспособный возраст в 2006 – 2025гг. возместит убыль рабочей силы только на половину. Однако этого недостаточно для полного восстановления трудового потенциала: в 2025г. его численность будет на 1/5 меньше, чем сегодня.</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84613" y="8685213"/>
            <a:ext cx="2971800" cy="457200"/>
          </a:xfrm>
          <a:prstGeom prst="rect">
            <a:avLst/>
          </a:prstGeom>
          <a:noFill/>
        </p:spPr>
        <p:txBody>
          <a:bodyPr lIns="94458" tIns="47229" rIns="94458" bIns="47229" anchor="b"/>
          <a:lstStyle/>
          <a:p>
            <a:pPr algn="r" fontAlgn="auto">
              <a:spcBef>
                <a:spcPts val="0"/>
              </a:spcBef>
              <a:spcAft>
                <a:spcPts val="0"/>
              </a:spcAft>
              <a:defRPr/>
            </a:pPr>
            <a:fld id="{4AA1CDD2-F7A3-43D1-9A02-D630686D86B5}" type="slidenum">
              <a:rPr lang="ru-RU" sz="1200">
                <a:latin typeface="+mn-lt"/>
              </a:rPr>
              <a:pPr algn="r" fontAlgn="auto">
                <a:spcBef>
                  <a:spcPts val="0"/>
                </a:spcBef>
                <a:spcAft>
                  <a:spcPts val="0"/>
                </a:spcAft>
                <a:defRPr/>
              </a:pPr>
              <a:t>12</a:t>
            </a:fld>
            <a:endParaRPr lang="ru-RU" sz="1200">
              <a:latin typeface="+mn-lt"/>
            </a:endParaRPr>
          </a:p>
        </p:txBody>
      </p:sp>
      <p:sp>
        <p:nvSpPr>
          <p:cNvPr id="29698" name="Rectangle 2"/>
          <p:cNvSpPr>
            <a:spLocks noGrp="1" noRot="1" noChangeAspect="1" noChangeArrowheads="1" noTextEdit="1"/>
          </p:cNvSpPr>
          <p:nvPr>
            <p:ph type="sldImg"/>
          </p:nvPr>
        </p:nvSpPr>
        <p:spPr>
          <a:xfrm>
            <a:off x="1144588" y="685800"/>
            <a:ext cx="4570412" cy="3427413"/>
          </a:xfrm>
          <a:ln/>
        </p:spPr>
      </p:sp>
      <p:sp>
        <p:nvSpPr>
          <p:cNvPr id="29699" name="Rectangle 3"/>
          <p:cNvSpPr>
            <a:spLocks noGrp="1" noChangeArrowheads="1"/>
          </p:cNvSpPr>
          <p:nvPr>
            <p:ph type="body" idx="1"/>
          </p:nvPr>
        </p:nvSpPr>
        <p:spPr>
          <a:xfrm>
            <a:off x="685800" y="4341813"/>
            <a:ext cx="5486400" cy="4116387"/>
          </a:xfrm>
          <a:noFill/>
          <a:ln/>
        </p:spPr>
        <p:txBody>
          <a:bodyPr lIns="94458" tIns="47229" rIns="94458" bIns="47229"/>
          <a:lstStyle/>
          <a:p>
            <a:pPr eaLnBrk="1" hangingPunct="1"/>
            <a:r>
              <a:rPr lang="ru-RU" smtClean="0"/>
              <a:t>В результате сокращения притока молодой рабочей силы заметно увеличится удельный вес людей старших возрастов. Привычный для многих предприятий плавный режим смены поколений работников будет нарушен. Дисбаланс поколений неравномерно распределит дефицит кадров между различными профессиональными и квалификационными группами.</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884613" y="8685213"/>
            <a:ext cx="2971800" cy="457200"/>
          </a:xfrm>
          <a:prstGeom prst="rect">
            <a:avLst/>
          </a:prstGeom>
          <a:noFill/>
        </p:spPr>
        <p:txBody>
          <a:bodyPr lIns="94458" tIns="47229" rIns="94458" bIns="47229" anchor="b"/>
          <a:lstStyle/>
          <a:p>
            <a:pPr algn="r" fontAlgn="auto">
              <a:spcBef>
                <a:spcPts val="0"/>
              </a:spcBef>
              <a:spcAft>
                <a:spcPts val="0"/>
              </a:spcAft>
              <a:defRPr/>
            </a:pPr>
            <a:fld id="{F0C55C29-5A96-403A-AD26-8421A482C68A}" type="slidenum">
              <a:rPr lang="ru-RU" sz="1200">
                <a:latin typeface="+mn-lt"/>
              </a:rPr>
              <a:pPr algn="r" fontAlgn="auto">
                <a:spcBef>
                  <a:spcPts val="0"/>
                </a:spcBef>
                <a:spcAft>
                  <a:spcPts val="0"/>
                </a:spcAft>
                <a:defRPr/>
              </a:pPr>
              <a:t>13</a:t>
            </a:fld>
            <a:endParaRPr lang="ru-RU" sz="1200">
              <a:latin typeface="+mn-lt"/>
            </a:endParaRPr>
          </a:p>
        </p:txBody>
      </p:sp>
      <p:sp>
        <p:nvSpPr>
          <p:cNvPr id="31746" name="Rectangle 2"/>
          <p:cNvSpPr>
            <a:spLocks noGrp="1" noRot="1" noChangeAspect="1" noChangeArrowheads="1" noTextEdit="1"/>
          </p:cNvSpPr>
          <p:nvPr>
            <p:ph type="sldImg"/>
          </p:nvPr>
        </p:nvSpPr>
        <p:spPr>
          <a:xfrm>
            <a:off x="1144588" y="685800"/>
            <a:ext cx="4570412" cy="3427413"/>
          </a:xfrm>
          <a:ln/>
        </p:spPr>
      </p:sp>
      <p:sp>
        <p:nvSpPr>
          <p:cNvPr id="31747" name="Rectangle 3"/>
          <p:cNvSpPr>
            <a:spLocks noGrp="1" noChangeArrowheads="1"/>
          </p:cNvSpPr>
          <p:nvPr>
            <p:ph type="body" idx="1"/>
          </p:nvPr>
        </p:nvSpPr>
        <p:spPr>
          <a:xfrm>
            <a:off x="685800" y="4341813"/>
            <a:ext cx="5486400" cy="4116387"/>
          </a:xfrm>
          <a:noFill/>
          <a:ln/>
        </p:spPr>
        <p:txBody>
          <a:bodyPr lIns="94458" tIns="47229" rIns="94458" bIns="47229"/>
          <a:lstStyle/>
          <a:p>
            <a:pPr eaLnBrk="1" hangingPunct="1"/>
            <a:r>
              <a:rPr lang="ru-RU" smtClean="0"/>
              <a:t>Наиболее проблематично возмещение «потерь» среди представителей рабочих профессий. Лидировать по интенсивности выбытия из состава рабочей силы будут квалифицированные работники </a:t>
            </a:r>
            <a:r>
              <a:rPr lang="ru-RU" b="1" smtClean="0"/>
              <a:t>сельского хозяйства</a:t>
            </a:r>
            <a:r>
              <a:rPr lang="ru-RU" smtClean="0"/>
              <a:t>, особенно связанные с товарным производством продукции животноводства. Здесь потребуется полностью сменить состав рабочей силы уже в ближайшие 7-10 лет.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pPr eaLnBrk="1" hangingPunct="1"/>
            <a:r>
              <a:rPr lang="ru-RU" smtClean="0"/>
              <a:t>расчет выполнен на основе использования перечня «уязвимых» отраслей, коэффициентов эластичности спроса на труд по выпуску, отраслевой структуры занятости населения – 2009г., численности иждивенцев и др.).</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pPr eaLnBrk="1" hangingPunct="1"/>
            <a:r>
              <a:rPr lang="ru-RU" smtClean="0"/>
              <a:t>1.Афонцев С. Присоединение России к ВТО: экономико-политические пер­спективы // </a:t>
            </a:r>
            <a:r>
              <a:rPr lang="en-US" smtClean="0"/>
              <a:t>Pro et Contra</a:t>
            </a:r>
            <a:r>
              <a:rPr lang="ru-RU" smtClean="0"/>
              <a:t>. 2002. Т. 7. № 2. Россия в мировой экономике С. 7-27. </a:t>
            </a:r>
          </a:p>
          <a:p>
            <a:pPr eaLnBrk="1" hangingPunct="1"/>
            <a:r>
              <a:rPr lang="ru-RU" smtClean="0"/>
              <a:t>2.Горбань М., Гуриев С, Юдаева К. Россия в ВТО. мифы и реальность // Вопросы экономики. </a:t>
            </a:r>
            <a:r>
              <a:rPr lang="en-US" smtClean="0"/>
              <a:t>2002. N° 2. </a:t>
            </a:r>
            <a:r>
              <a:rPr lang="ru-RU" smtClean="0"/>
              <a:t>С</a:t>
            </a:r>
            <a:r>
              <a:rPr lang="en-US" smtClean="0"/>
              <a:t>. 61—82.</a:t>
            </a:r>
            <a:endParaRPr lang="ru-RU" smtClean="0"/>
          </a:p>
          <a:p>
            <a:pPr eaLnBrk="1" hangingPunct="1"/>
            <a:r>
              <a:rPr lang="en-US" smtClean="0"/>
              <a:t> </a:t>
            </a:r>
            <a:r>
              <a:rPr lang="ru-RU" smtClean="0"/>
              <a:t>3. </a:t>
            </a:r>
            <a:r>
              <a:rPr lang="en-US" smtClean="0"/>
              <a:t>The Global Competitiveness Report 2000, 2001—2002. The World Economic Forum</a:t>
            </a: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ая соединительная линия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Прямая соединительная линия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Овал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Овал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Овал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3DF691C1-A98A-428B-A43B-F9AC5A9F47F5}" type="datetimeFigureOut">
              <a:rPr lang="ru-RU"/>
              <a:pPr>
                <a:defRPr/>
              </a:pPr>
              <a:t>18.04.2012</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0EFFDE6E-C3FD-45B3-A647-D21041B7F476}"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E25A6041-6219-428E-9F1A-88DF1D47DC7C}" type="datetimeFigureOut">
              <a:rPr lang="ru-RU"/>
              <a:pPr>
                <a:defRPr/>
              </a:pPr>
              <a:t>18.04.2012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569A4674-9F31-4A72-83D6-A6C262F4EA1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1D2CA073-0C4C-4055-9548-F5C8AFE93C7D}" type="datetimeFigureOut">
              <a:rPr lang="ru-RU"/>
              <a:pPr>
                <a:defRPr/>
              </a:pPr>
              <a:t>18.04.2012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28230DE8-CD5B-45C9-80C8-54077D03DF2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a:t>Образец заголовка</a:t>
            </a:r>
          </a:p>
        </p:txBody>
      </p:sp>
      <p:sp>
        <p:nvSpPr>
          <p:cNvPr id="3" name="Таблица 2"/>
          <p:cNvSpPr>
            <a:spLocks noGrp="1"/>
          </p:cNvSpPr>
          <p:nvPr>
            <p:ph type="tbl" idx="1"/>
          </p:nvPr>
        </p:nvSpPr>
        <p:spPr>
          <a:xfrm>
            <a:off x="457200" y="1600200"/>
            <a:ext cx="8229600" cy="4525963"/>
          </a:xfrm>
        </p:spPr>
        <p:txBody>
          <a:bodyPr>
            <a:normAutofit/>
          </a:bodyPr>
          <a:lstStyle/>
          <a:p>
            <a:pPr lvl="0"/>
            <a:endParaRPr lang="ru-RU" noProof="0"/>
          </a:p>
        </p:txBody>
      </p:sp>
      <p:sp>
        <p:nvSpPr>
          <p:cNvPr id="4" name="Дата 3"/>
          <p:cNvSpPr>
            <a:spLocks noGrp="1"/>
          </p:cNvSpPr>
          <p:nvPr>
            <p:ph type="dt" sz="half" idx="10"/>
          </p:nvPr>
        </p:nvSpPr>
        <p:spPr>
          <a:xfrm>
            <a:off x="457200" y="6356350"/>
            <a:ext cx="2133600" cy="365125"/>
          </a:xfrm>
        </p:spPr>
        <p:txBody>
          <a:bodyPr/>
          <a:lstStyle>
            <a:lvl1pPr>
              <a:defRPr/>
            </a:lvl1pPr>
          </a:lstStyle>
          <a:p>
            <a:pPr>
              <a:defRPr/>
            </a:pPr>
            <a:fld id="{B2C45E77-952E-4B04-98B9-BA271BD2DF91}" type="datetimeFigureOut">
              <a:rPr lang="ru-RU"/>
              <a:pPr>
                <a:defRPr/>
              </a:pPr>
              <a:t>18.04.2012</a:t>
            </a:fld>
            <a:endParaRPr lang="ru-RU"/>
          </a:p>
        </p:txBody>
      </p:sp>
      <p:sp>
        <p:nvSpPr>
          <p:cNvPr id="5" name="Нижний колонтитул 4"/>
          <p:cNvSpPr>
            <a:spLocks noGrp="1"/>
          </p:cNvSpPr>
          <p:nvPr>
            <p:ph type="ftr" sz="quarter" idx="11"/>
          </p:nvPr>
        </p:nvSpPr>
        <p:spPr>
          <a:xfrm>
            <a:off x="3124200" y="6356350"/>
            <a:ext cx="2895600" cy="365125"/>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356350"/>
            <a:ext cx="2133600" cy="365125"/>
          </a:xfrm>
        </p:spPr>
        <p:txBody>
          <a:bodyPr/>
          <a:lstStyle>
            <a:lvl1pPr>
              <a:defRPr/>
            </a:lvl1pPr>
          </a:lstStyle>
          <a:p>
            <a:pPr>
              <a:defRPr/>
            </a:pPr>
            <a:fld id="{1949FB3A-07C9-4D87-A4F3-7AC809E6202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669FD704-9C7A-4CBC-9343-AC5BF6F45BD4}" type="datetimeFigureOut">
              <a:rPr lang="ru-RU"/>
              <a:pPr>
                <a:defRPr/>
              </a:pPr>
              <a:t>18.04.2012</a:t>
            </a:fld>
            <a:endParaRPr lang="ru-RU"/>
          </a:p>
        </p:txBody>
      </p:sp>
      <p:sp>
        <p:nvSpPr>
          <p:cNvPr id="5" name="Номер слайда 8"/>
          <p:cNvSpPr>
            <a:spLocks noGrp="1"/>
          </p:cNvSpPr>
          <p:nvPr>
            <p:ph type="sldNum" sz="quarter" idx="11"/>
          </p:nvPr>
        </p:nvSpPr>
        <p:spPr/>
        <p:txBody>
          <a:bodyPr rtlCol="0"/>
          <a:lstStyle>
            <a:lvl1pPr>
              <a:defRPr/>
            </a:lvl1pPr>
          </a:lstStyle>
          <a:p>
            <a:pPr>
              <a:defRPr/>
            </a:pPr>
            <a:fld id="{BDF31305-B012-4F32-9A48-ABDF1D802D19}" type="slidenum">
              <a:rPr lang="ru-RU"/>
              <a:pPr>
                <a:defRPr/>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Прямая соединительная линия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Овал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Овал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Прямая соединительная линия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D8B0A0C7-D435-4D9F-8AF6-6EDBC33B14EE}" type="datetimeFigureOut">
              <a:rPr lang="ru-RU"/>
              <a:pPr>
                <a:defRPr/>
              </a:pPr>
              <a:t>18.04.2012</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788C5939-2268-4CCD-A20A-2B1802043FB9}"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665FA9F2-FE4E-4C50-B836-171D5E23245A}" type="datetimeFigureOut">
              <a:rPr lang="ru-RU"/>
              <a:pPr>
                <a:defRPr/>
              </a:pPr>
              <a:t>18.04.2012</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B816803A-7D33-4E3B-9074-937C8FF8193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7B786441-568A-43EB-A171-72EA36FFEF19}" type="datetimeFigureOut">
              <a:rPr lang="ru-RU"/>
              <a:pPr>
                <a:defRPr/>
              </a:pPr>
              <a:t>18.04.2012</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BCE52D63-2C37-4D82-8E24-25BB24F4189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CDE88F02-E325-4D14-A89E-07BA5B3D59E0}" type="datetimeFigureOut">
              <a:rPr lang="ru-RU"/>
              <a:pPr>
                <a:defRPr/>
              </a:pPr>
              <a:t>18.04.2012</a:t>
            </a:fld>
            <a:endParaRPr lang="ru-RU"/>
          </a:p>
        </p:txBody>
      </p:sp>
      <p:sp>
        <p:nvSpPr>
          <p:cNvPr id="4" name="Номер слайда 6"/>
          <p:cNvSpPr>
            <a:spLocks noGrp="1"/>
          </p:cNvSpPr>
          <p:nvPr>
            <p:ph type="sldNum" sz="quarter" idx="11"/>
          </p:nvPr>
        </p:nvSpPr>
        <p:spPr/>
        <p:txBody>
          <a:bodyPr rtlCol="0"/>
          <a:lstStyle>
            <a:lvl1pPr>
              <a:defRPr/>
            </a:lvl1pPr>
          </a:lstStyle>
          <a:p>
            <a:pPr>
              <a:defRPr/>
            </a:pPr>
            <a:fld id="{52CA41EF-0BB2-4150-AABD-5432B1B63E35}" type="slidenum">
              <a:rPr lang="ru-RU"/>
              <a:pPr>
                <a:defRPr/>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79351D63-214A-4F4B-982A-4A96EC35F7DE}" type="datetimeFigureOut">
              <a:rPr lang="ru-RU"/>
              <a:pPr>
                <a:defRPr/>
              </a:pPr>
              <a:t>18.04.2012</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89F8E099-150C-4A0C-8AFB-315BEF8C918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Прямая соединительная линия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Овал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EA611228-64A3-49F7-BF67-82890B8268A3}" type="datetimeFigureOut">
              <a:rPr lang="ru-RU"/>
              <a:pPr>
                <a:defRPr/>
              </a:pPr>
              <a:t>18.04.2012</a:t>
            </a:fld>
            <a:endParaRPr lang="ru-RU"/>
          </a:p>
        </p:txBody>
      </p:sp>
      <p:sp>
        <p:nvSpPr>
          <p:cNvPr id="13" name="Номер слайда 21"/>
          <p:cNvSpPr>
            <a:spLocks noGrp="1"/>
          </p:cNvSpPr>
          <p:nvPr>
            <p:ph type="sldNum" sz="quarter" idx="11"/>
          </p:nvPr>
        </p:nvSpPr>
        <p:spPr/>
        <p:txBody>
          <a:bodyPr rtlCol="0"/>
          <a:lstStyle>
            <a:lvl1pPr>
              <a:defRPr/>
            </a:lvl1pPr>
          </a:lstStyle>
          <a:p>
            <a:pPr>
              <a:defRPr/>
            </a:pPr>
            <a:fld id="{DA61C1E2-027C-405D-BE9A-B64B3B23D731}" type="slidenum">
              <a:rPr lang="ru-RU"/>
              <a:pPr>
                <a:defRPr/>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Овал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Прямая соединительная линия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5B15B44C-CF08-4C34-828A-DC4E81E603C7}" type="datetimeFigureOut">
              <a:rPr lang="ru-RU"/>
              <a:pPr>
                <a:defRPr/>
              </a:pPr>
              <a:t>18.04.2012</a:t>
            </a:fld>
            <a:endParaRPr lang="ru-RU"/>
          </a:p>
        </p:txBody>
      </p:sp>
      <p:sp>
        <p:nvSpPr>
          <p:cNvPr id="13" name="Номер слайда 17"/>
          <p:cNvSpPr>
            <a:spLocks noGrp="1"/>
          </p:cNvSpPr>
          <p:nvPr>
            <p:ph type="sldNum" sz="quarter" idx="11"/>
          </p:nvPr>
        </p:nvSpPr>
        <p:spPr/>
        <p:txBody>
          <a:bodyPr rtlCol="0"/>
          <a:lstStyle>
            <a:lvl1pPr>
              <a:defRPr/>
            </a:lvl1pPr>
          </a:lstStyle>
          <a:p>
            <a:pPr>
              <a:defRPr/>
            </a:pPr>
            <a:fld id="{D0135AAF-E518-427A-A6E7-02018070454F}" type="slidenum">
              <a:rPr lang="ru-RU"/>
              <a:pPr>
                <a:defRPr/>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smtClean="0">
                <a:solidFill>
                  <a:schemeClr val="tx2"/>
                </a:solidFill>
              </a:defRPr>
            </a:lvl1pPr>
          </a:lstStyle>
          <a:p>
            <a:pPr>
              <a:defRPr/>
            </a:pPr>
            <a:fld id="{420E569A-B471-4598-B61F-0C30ABC5D9B0}" type="datetimeFigureOut">
              <a:rPr lang="ru-RU"/>
              <a:pPr>
                <a:defRPr/>
              </a:pPr>
              <a:t>18.04.2012</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E9C88409-5508-49C9-8341-A83CD8AB5E0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3" r:id="rId4"/>
    <p:sldLayoutId id="2147483672" r:id="rId5"/>
    <p:sldLayoutId id="2147483677" r:id="rId6"/>
    <p:sldLayoutId id="2147483671" r:id="rId7"/>
    <p:sldLayoutId id="2147483678" r:id="rId8"/>
    <p:sldLayoutId id="2147483679" r:id="rId9"/>
    <p:sldLayoutId id="2147483670" r:id="rId10"/>
    <p:sldLayoutId id="2147483669" r:id="rId11"/>
    <p:sldLayoutId id="2147483680" r:id="rId12"/>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8.png"/><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oleObject" Target="../embeddings/oleObject6.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2.xml"/><Relationship Id="rId4" Type="http://schemas.openxmlformats.org/officeDocument/2006/relationships/image" Target="../media/image21.gi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685800" y="620713"/>
            <a:ext cx="8134350" cy="3455987"/>
          </a:xfrm>
        </p:spPr>
        <p:txBody>
          <a:bodyPr/>
          <a:lstStyle/>
          <a:p>
            <a:pPr algn="ctr" fontAlgn="auto">
              <a:spcAft>
                <a:spcPts val="0"/>
              </a:spcAft>
              <a:defRPr/>
            </a:pPr>
            <a:r>
              <a:rPr lang="ru-RU" dirty="0" smtClean="0">
                <a:solidFill>
                  <a:schemeClr val="tx2">
                    <a:lumMod val="50000"/>
                  </a:schemeClr>
                </a:solidFill>
              </a:rPr>
              <a:t>Сценарный подход к исследованию российского рынка труда: проблемы и перспективы.</a:t>
            </a:r>
            <a:r>
              <a:rPr lang="ru-RU" dirty="0" smtClean="0"/>
              <a:t/>
            </a:r>
            <a:br>
              <a:rPr lang="ru-RU" dirty="0" smtClean="0"/>
            </a:br>
            <a:endParaRPr lang="ru-RU" dirty="0" smtClean="0"/>
          </a:p>
        </p:txBody>
      </p:sp>
      <p:sp>
        <p:nvSpPr>
          <p:cNvPr id="15362" name="Подзаголовок 2"/>
          <p:cNvSpPr>
            <a:spLocks noGrp="1"/>
          </p:cNvSpPr>
          <p:nvPr>
            <p:ph type="subTitle" idx="1"/>
          </p:nvPr>
        </p:nvSpPr>
        <p:spPr>
          <a:xfrm>
            <a:off x="1331913" y="4292600"/>
            <a:ext cx="7416800" cy="2016125"/>
          </a:xfrm>
        </p:spPr>
        <p:txBody>
          <a:bodyPr/>
          <a:lstStyle/>
          <a:p>
            <a:pPr algn="r">
              <a:buFont typeface="Arial" charset="0"/>
              <a:buNone/>
            </a:pPr>
            <a:r>
              <a:rPr lang="ru-RU" i="1" smtClean="0">
                <a:solidFill>
                  <a:schemeClr val="tx1"/>
                </a:solidFill>
              </a:rPr>
              <a:t>Колосова Р.П.</a:t>
            </a:r>
            <a:endParaRPr lang="ru-RU" smtClean="0">
              <a:solidFill>
                <a:schemeClr val="tx1"/>
              </a:solidFill>
            </a:endParaRPr>
          </a:p>
          <a:p>
            <a:pPr algn="r">
              <a:buFont typeface="Arial" charset="0"/>
              <a:buNone/>
            </a:pPr>
            <a:r>
              <a:rPr lang="ru-RU" i="1" smtClean="0">
                <a:solidFill>
                  <a:schemeClr val="tx1"/>
                </a:solidFill>
              </a:rPr>
              <a:t>д.э.н., профессор,  МГУ имени М.В. Ломоносова</a:t>
            </a:r>
            <a:r>
              <a:rPr lang="en-US" i="1" smtClean="0">
                <a:solidFill>
                  <a:schemeClr val="tx1"/>
                </a:solidFill>
              </a:rPr>
              <a:t> </a:t>
            </a:r>
            <a:r>
              <a:rPr lang="ru-RU" i="1" smtClean="0">
                <a:solidFill>
                  <a:schemeClr val="tx1"/>
                </a:solidFill>
              </a:rPr>
              <a:t>Экономический факультет</a:t>
            </a:r>
            <a:r>
              <a:rPr lang="en-US" i="1" smtClean="0">
                <a:solidFill>
                  <a:schemeClr val="tx1"/>
                </a:solidFill>
              </a:rPr>
              <a:t> </a:t>
            </a:r>
            <a:r>
              <a:rPr lang="ru-RU" i="1" smtClean="0">
                <a:solidFill>
                  <a:schemeClr val="tx1"/>
                </a:solidFill>
              </a:rPr>
              <a:t>(г. Москва, Россия)</a:t>
            </a:r>
            <a:endParaRPr lang="en-US" i="1" smtClean="0">
              <a:solidFill>
                <a:schemeClr val="tx1"/>
              </a:solidFill>
            </a:endParaRPr>
          </a:p>
          <a:p>
            <a:pPr algn="r">
              <a:buFont typeface="Arial" charset="0"/>
              <a:buNone/>
            </a:pPr>
            <a:r>
              <a:rPr lang="ru-RU" i="1" smtClean="0">
                <a:solidFill>
                  <a:schemeClr val="tx1"/>
                </a:solidFill>
              </a:rPr>
              <a:t> Чижова Л. С.</a:t>
            </a:r>
            <a:endParaRPr lang="ru-RU" smtClean="0">
              <a:solidFill>
                <a:schemeClr val="tx1"/>
              </a:solidFill>
            </a:endParaRPr>
          </a:p>
          <a:p>
            <a:pPr algn="r">
              <a:buFont typeface="Arial" charset="0"/>
              <a:buNone/>
            </a:pPr>
            <a:r>
              <a:rPr lang="ru-RU" i="1" smtClean="0">
                <a:solidFill>
                  <a:schemeClr val="tx1"/>
                </a:solidFill>
              </a:rPr>
              <a:t>д.э.н., профессор </a:t>
            </a:r>
            <a:r>
              <a:rPr lang="en-US" i="1" smtClean="0">
                <a:solidFill>
                  <a:schemeClr val="tx1"/>
                </a:solidFill>
              </a:rPr>
              <a:t> </a:t>
            </a:r>
            <a:r>
              <a:rPr lang="ru-RU" i="1" smtClean="0">
                <a:solidFill>
                  <a:schemeClr val="tx1"/>
                </a:solidFill>
              </a:rPr>
              <a:t>МГУ имени М.В. Ломоносова</a:t>
            </a:r>
            <a:r>
              <a:rPr lang="en-US" i="1" smtClean="0">
                <a:solidFill>
                  <a:schemeClr val="tx1"/>
                </a:solidFill>
              </a:rPr>
              <a:t> </a:t>
            </a:r>
            <a:r>
              <a:rPr lang="ru-RU" i="1" smtClean="0">
                <a:solidFill>
                  <a:schemeClr val="tx1"/>
                </a:solidFill>
              </a:rPr>
              <a:t>Экономический факультет</a:t>
            </a:r>
            <a:r>
              <a:rPr lang="en-US" i="1" smtClean="0">
                <a:solidFill>
                  <a:schemeClr val="tx1"/>
                </a:solidFill>
              </a:rPr>
              <a:t> </a:t>
            </a:r>
            <a:r>
              <a:rPr lang="ru-RU" i="1" smtClean="0">
                <a:solidFill>
                  <a:schemeClr val="tx1"/>
                </a:solidFill>
              </a:rPr>
              <a:t>(г. Москва, Россия)</a:t>
            </a:r>
            <a:endParaRPr lang="ru-RU" smtClean="0">
              <a:solidFill>
                <a:schemeClr val="tx1"/>
              </a:solidFill>
            </a:endParaRPr>
          </a:p>
          <a:p>
            <a:pPr>
              <a:buFont typeface="Arial" charset="0"/>
              <a:buNone/>
            </a:pPr>
            <a:endParaRPr lang="ru-RU"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457200" y="274638"/>
            <a:ext cx="7859713" cy="1143000"/>
          </a:xfrm>
        </p:spPr>
        <p:txBody>
          <a:bodyPr/>
          <a:lstStyle/>
          <a:p>
            <a:pPr algn="ctr" fontAlgn="auto">
              <a:spcAft>
                <a:spcPts val="0"/>
              </a:spcAft>
              <a:defRPr/>
            </a:pPr>
            <a:r>
              <a:rPr lang="ru-RU" sz="3200" b="1" dirty="0" smtClean="0">
                <a:solidFill>
                  <a:srgbClr val="4D4D4D"/>
                </a:solidFill>
              </a:rPr>
              <a:t>Основные предкризисные проблемы в России:</a:t>
            </a:r>
          </a:p>
        </p:txBody>
      </p:sp>
      <p:sp>
        <p:nvSpPr>
          <p:cNvPr id="25602" name="Rectangle 3"/>
          <p:cNvSpPr>
            <a:spLocks noGrp="1"/>
          </p:cNvSpPr>
          <p:nvPr>
            <p:ph sz="quarter" idx="1"/>
          </p:nvPr>
        </p:nvSpPr>
        <p:spPr>
          <a:xfrm>
            <a:off x="457200" y="1600200"/>
            <a:ext cx="7467600" cy="4873625"/>
          </a:xfrm>
        </p:spPr>
        <p:txBody>
          <a:bodyPr/>
          <a:lstStyle/>
          <a:p>
            <a:r>
              <a:rPr lang="ru-RU" sz="2200" b="1" smtClean="0"/>
              <a:t>«Перегрев» рынка труда по зарплатам;</a:t>
            </a:r>
          </a:p>
          <a:p>
            <a:r>
              <a:rPr lang="ru-RU" sz="2200" b="1" smtClean="0"/>
              <a:t>Дисбаланс на рынке труда в региональном, профессиональном, образовательном и  отраслевом разрезах;</a:t>
            </a:r>
          </a:p>
          <a:p>
            <a:r>
              <a:rPr lang="ru-RU" sz="2200" b="1" smtClean="0"/>
              <a:t>Острый дефицит высококвалифицированных кадров.</a:t>
            </a:r>
          </a:p>
          <a:p>
            <a:r>
              <a:rPr lang="ru-RU" sz="2200" b="1" smtClean="0"/>
              <a:t> Как следствие, невозможность инновационных преобразований по «трудовому» фактору;</a:t>
            </a:r>
          </a:p>
          <a:p>
            <a:endParaRPr lang="ru-RU"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107950" y="188913"/>
            <a:ext cx="9036050" cy="935037"/>
          </a:xfrm>
        </p:spPr>
        <p:txBody>
          <a:bodyPr>
            <a:noAutofit/>
          </a:bodyPr>
          <a:lstStyle/>
          <a:p>
            <a:pPr algn="ctr" fontAlgn="auto">
              <a:spcAft>
                <a:spcPts val="0"/>
              </a:spcAft>
              <a:defRPr/>
            </a:pPr>
            <a:r>
              <a:rPr lang="ru-RU" sz="2800" b="1" dirty="0" smtClean="0">
                <a:solidFill>
                  <a:srgbClr val="4D4D4D"/>
                </a:solidFill>
              </a:rPr>
              <a:t>Численность трудоспособного населения резко снизится (оценка, 2000-2025гг.)</a:t>
            </a:r>
          </a:p>
        </p:txBody>
      </p:sp>
      <p:grpSp>
        <p:nvGrpSpPr>
          <p:cNvPr id="26626" name="Group 5"/>
          <p:cNvGrpSpPr>
            <a:grpSpLocks noChangeAspect="1"/>
          </p:cNvGrpSpPr>
          <p:nvPr/>
        </p:nvGrpSpPr>
        <p:grpSpPr bwMode="auto">
          <a:xfrm>
            <a:off x="395288" y="1844675"/>
            <a:ext cx="8280400" cy="4752975"/>
            <a:chOff x="2844" y="3108"/>
            <a:chExt cx="5082" cy="3344"/>
          </a:xfrm>
        </p:grpSpPr>
        <p:sp>
          <p:nvSpPr>
            <p:cNvPr id="26629" name="AutoShape 6"/>
            <p:cNvSpPr>
              <a:spLocks noChangeAspect="1" noChangeArrowheads="1"/>
            </p:cNvSpPr>
            <p:nvPr/>
          </p:nvSpPr>
          <p:spPr bwMode="auto">
            <a:xfrm>
              <a:off x="2844" y="3108"/>
              <a:ext cx="5082" cy="3344"/>
            </a:xfrm>
            <a:prstGeom prst="rect">
              <a:avLst/>
            </a:prstGeom>
            <a:noFill/>
            <a:ln w="6350">
              <a:solidFill>
                <a:srgbClr val="003366"/>
              </a:solidFill>
              <a:miter lim="800000"/>
              <a:headEnd/>
              <a:tailEnd/>
            </a:ln>
          </p:spPr>
          <p:txBody>
            <a:bodyPr/>
            <a:lstStyle/>
            <a:p>
              <a:endParaRPr lang="en-US">
                <a:cs typeface="Arial" charset="0"/>
              </a:endParaRPr>
            </a:p>
          </p:txBody>
        </p:sp>
        <p:grpSp>
          <p:nvGrpSpPr>
            <p:cNvPr id="26630" name="Group 7"/>
            <p:cNvGrpSpPr>
              <a:grpSpLocks/>
            </p:cNvGrpSpPr>
            <p:nvPr/>
          </p:nvGrpSpPr>
          <p:grpSpPr bwMode="auto">
            <a:xfrm>
              <a:off x="2844" y="3387"/>
              <a:ext cx="4942" cy="2926"/>
              <a:chOff x="3408" y="3386"/>
              <a:chExt cx="5224" cy="3066"/>
            </a:xfrm>
          </p:grpSpPr>
          <p:sp>
            <p:nvSpPr>
              <p:cNvPr id="26631" name="AutoShape 8"/>
              <p:cNvSpPr>
                <a:spLocks noChangeArrowheads="1"/>
              </p:cNvSpPr>
              <p:nvPr/>
            </p:nvSpPr>
            <p:spPr bwMode="auto">
              <a:xfrm>
                <a:off x="5244" y="5198"/>
                <a:ext cx="1411" cy="420"/>
              </a:xfrm>
              <a:prstGeom prst="downArrow">
                <a:avLst>
                  <a:gd name="adj1" fmla="val 63759"/>
                  <a:gd name="adj2" fmla="val 60694"/>
                </a:avLst>
              </a:prstGeom>
              <a:solidFill>
                <a:srgbClr val="FFFFFF"/>
              </a:solidFill>
              <a:ln w="9525">
                <a:solidFill>
                  <a:srgbClr val="800000"/>
                </a:solidFill>
                <a:miter lim="800000"/>
                <a:headEnd/>
                <a:tailEnd/>
              </a:ln>
            </p:spPr>
            <p:txBody>
              <a:bodyPr/>
              <a:lstStyle/>
              <a:p>
                <a:endParaRPr lang="en-US">
                  <a:cs typeface="Arial" charset="0"/>
                </a:endParaRPr>
              </a:p>
            </p:txBody>
          </p:sp>
          <p:sp>
            <p:nvSpPr>
              <p:cNvPr id="26632" name="Text Box 9"/>
              <p:cNvSpPr txBox="1">
                <a:spLocks noChangeArrowheads="1"/>
              </p:cNvSpPr>
              <p:nvPr/>
            </p:nvSpPr>
            <p:spPr bwMode="auto">
              <a:xfrm>
                <a:off x="3408" y="3526"/>
                <a:ext cx="566" cy="2230"/>
              </a:xfrm>
              <a:prstGeom prst="rect">
                <a:avLst/>
              </a:prstGeom>
              <a:solidFill>
                <a:srgbClr val="FFFFFF"/>
              </a:solidFill>
              <a:ln w="9525">
                <a:noFill/>
                <a:miter lim="800000"/>
                <a:headEnd/>
                <a:tailEnd/>
              </a:ln>
            </p:spPr>
            <p:txBody>
              <a:bodyPr vert="eaVert"/>
              <a:lstStyle/>
              <a:p>
                <a:pPr algn="ctr"/>
                <a:endParaRPr lang="ru-RU" sz="1400">
                  <a:cs typeface="Arial" charset="0"/>
                </a:endParaRPr>
              </a:p>
            </p:txBody>
          </p:sp>
          <p:sp>
            <p:nvSpPr>
              <p:cNvPr id="26633" name="Text Box 10"/>
              <p:cNvSpPr txBox="1">
                <a:spLocks noChangeArrowheads="1"/>
              </p:cNvSpPr>
              <p:nvPr/>
            </p:nvSpPr>
            <p:spPr bwMode="auto">
              <a:xfrm>
                <a:off x="4679" y="4641"/>
                <a:ext cx="706" cy="278"/>
              </a:xfrm>
              <a:prstGeom prst="rect">
                <a:avLst/>
              </a:prstGeom>
              <a:solidFill>
                <a:srgbClr val="FFFFFF">
                  <a:alpha val="0"/>
                </a:srgbClr>
              </a:solidFill>
              <a:ln w="9525">
                <a:noFill/>
                <a:miter lim="800000"/>
                <a:headEnd/>
                <a:tailEnd/>
              </a:ln>
            </p:spPr>
            <p:txBody>
              <a:bodyPr/>
              <a:lstStyle/>
              <a:p>
                <a:r>
                  <a:rPr lang="ru-RU" sz="1600" b="1">
                    <a:solidFill>
                      <a:srgbClr val="333399"/>
                    </a:solidFill>
                    <a:latin typeface="Arial Narrow" pitchFamily="34" charset="0"/>
                    <a:cs typeface="Arial" charset="0"/>
                  </a:rPr>
                  <a:t>+ 33,5 </a:t>
                </a:r>
                <a:endParaRPr lang="ru-RU" sz="1600">
                  <a:cs typeface="Arial" charset="0"/>
                </a:endParaRPr>
              </a:p>
            </p:txBody>
          </p:sp>
          <p:grpSp>
            <p:nvGrpSpPr>
              <p:cNvPr id="26634" name="Group 11"/>
              <p:cNvGrpSpPr>
                <a:grpSpLocks/>
              </p:cNvGrpSpPr>
              <p:nvPr/>
            </p:nvGrpSpPr>
            <p:grpSpPr bwMode="auto">
              <a:xfrm>
                <a:off x="6938" y="3526"/>
                <a:ext cx="988" cy="2508"/>
                <a:chOff x="6938" y="3526"/>
                <a:chExt cx="988" cy="2508"/>
              </a:xfrm>
            </p:grpSpPr>
            <p:sp>
              <p:nvSpPr>
                <p:cNvPr id="26646" name="AutoShape 12"/>
                <p:cNvSpPr>
                  <a:spLocks noChangeArrowheads="1"/>
                </p:cNvSpPr>
                <p:nvPr/>
              </p:nvSpPr>
              <p:spPr bwMode="auto">
                <a:xfrm rot="10800000">
                  <a:off x="7220" y="3526"/>
                  <a:ext cx="706" cy="1253"/>
                </a:xfrm>
                <a:prstGeom prst="leftArrowCallout">
                  <a:avLst>
                    <a:gd name="adj1" fmla="val 44370"/>
                    <a:gd name="adj2" fmla="val 44370"/>
                    <a:gd name="adj3" fmla="val 16667"/>
                    <a:gd name="adj4" fmla="val 66667"/>
                  </a:avLst>
                </a:prstGeom>
                <a:solidFill>
                  <a:srgbClr val="FFFFFF"/>
                </a:solidFill>
                <a:ln w="19050">
                  <a:solidFill>
                    <a:srgbClr val="800000"/>
                  </a:solidFill>
                  <a:miter lim="800000"/>
                  <a:headEnd/>
                  <a:tailEnd/>
                </a:ln>
              </p:spPr>
              <p:txBody>
                <a:bodyPr rot="10800000"/>
                <a:lstStyle/>
                <a:p>
                  <a:endParaRPr lang="en-US">
                    <a:cs typeface="Arial" charset="0"/>
                  </a:endParaRPr>
                </a:p>
              </p:txBody>
            </p:sp>
            <p:sp>
              <p:nvSpPr>
                <p:cNvPr id="26647" name="AutoShape 13"/>
                <p:cNvSpPr>
                  <a:spLocks noChangeArrowheads="1"/>
                </p:cNvSpPr>
                <p:nvPr/>
              </p:nvSpPr>
              <p:spPr bwMode="auto">
                <a:xfrm rot="10800000">
                  <a:off x="7220" y="4780"/>
                  <a:ext cx="706" cy="1254"/>
                </a:xfrm>
                <a:prstGeom prst="leftArrowCallout">
                  <a:avLst>
                    <a:gd name="adj1" fmla="val 44405"/>
                    <a:gd name="adj2" fmla="val 44405"/>
                    <a:gd name="adj3" fmla="val 16667"/>
                    <a:gd name="adj4" fmla="val 66667"/>
                  </a:avLst>
                </a:prstGeom>
                <a:solidFill>
                  <a:srgbClr val="FFFFFF"/>
                </a:solidFill>
                <a:ln w="19050">
                  <a:solidFill>
                    <a:srgbClr val="800000"/>
                  </a:solidFill>
                  <a:miter lim="800000"/>
                  <a:headEnd/>
                  <a:tailEnd/>
                </a:ln>
              </p:spPr>
              <p:txBody>
                <a:bodyPr rot="10800000"/>
                <a:lstStyle/>
                <a:p>
                  <a:endParaRPr lang="en-US">
                    <a:cs typeface="Arial" charset="0"/>
                  </a:endParaRPr>
                </a:p>
              </p:txBody>
            </p:sp>
            <p:sp>
              <p:nvSpPr>
                <p:cNvPr id="26648" name="Text Box 14"/>
                <p:cNvSpPr txBox="1">
                  <a:spLocks noChangeArrowheads="1"/>
                </p:cNvSpPr>
                <p:nvPr/>
              </p:nvSpPr>
              <p:spPr bwMode="auto">
                <a:xfrm>
                  <a:off x="6938" y="3665"/>
                  <a:ext cx="706" cy="976"/>
                </a:xfrm>
                <a:prstGeom prst="rect">
                  <a:avLst/>
                </a:prstGeom>
                <a:solidFill>
                  <a:srgbClr val="FFFFFF"/>
                </a:solidFill>
                <a:ln w="19050">
                  <a:solidFill>
                    <a:srgbClr val="800000"/>
                  </a:solidFill>
                  <a:miter lim="800000"/>
                  <a:headEnd/>
                  <a:tailEnd/>
                </a:ln>
              </p:spPr>
              <p:txBody>
                <a:bodyPr vert="eaVert"/>
                <a:lstStyle/>
                <a:p>
                  <a:pPr algn="ctr"/>
                  <a:r>
                    <a:rPr lang="ru-RU" sz="1400">
                      <a:solidFill>
                        <a:srgbClr val="FF0000"/>
                      </a:solidFill>
                      <a:latin typeface="Arial Narrow" pitchFamily="34" charset="0"/>
                      <a:cs typeface="Arial" charset="0"/>
                    </a:rPr>
                    <a:t>-12,4 млн. смертность</a:t>
                  </a:r>
                  <a:endParaRPr lang="ru-RU" sz="1400">
                    <a:cs typeface="Arial" charset="0"/>
                  </a:endParaRPr>
                </a:p>
              </p:txBody>
            </p:sp>
            <p:sp>
              <p:nvSpPr>
                <p:cNvPr id="26649" name="Text Box 15"/>
                <p:cNvSpPr txBox="1">
                  <a:spLocks noChangeArrowheads="1"/>
                </p:cNvSpPr>
                <p:nvPr/>
              </p:nvSpPr>
              <p:spPr bwMode="auto">
                <a:xfrm>
                  <a:off x="6938" y="4919"/>
                  <a:ext cx="706" cy="977"/>
                </a:xfrm>
                <a:prstGeom prst="rect">
                  <a:avLst/>
                </a:prstGeom>
                <a:solidFill>
                  <a:srgbClr val="FFFFFF"/>
                </a:solidFill>
                <a:ln w="19050">
                  <a:solidFill>
                    <a:srgbClr val="800000"/>
                  </a:solidFill>
                  <a:miter lim="800000"/>
                  <a:headEnd/>
                  <a:tailEnd/>
                </a:ln>
              </p:spPr>
              <p:txBody>
                <a:bodyPr vert="eaVert"/>
                <a:lstStyle/>
                <a:p>
                  <a:pPr algn="ctr"/>
                  <a:r>
                    <a:rPr lang="ru-RU" sz="1400">
                      <a:solidFill>
                        <a:srgbClr val="FF0000"/>
                      </a:solidFill>
                      <a:latin typeface="Arial Narrow" pitchFamily="34" charset="0"/>
                      <a:cs typeface="Arial" charset="0"/>
                    </a:rPr>
                    <a:t>-37,0 млн. по</a:t>
                  </a:r>
                  <a:r>
                    <a:rPr lang="ru-RU" sz="900">
                      <a:solidFill>
                        <a:srgbClr val="FF0000"/>
                      </a:solidFill>
                      <a:latin typeface="Arial Narrow" pitchFamily="34" charset="0"/>
                      <a:cs typeface="Arial" charset="0"/>
                    </a:rPr>
                    <a:t> </a:t>
                  </a:r>
                  <a:r>
                    <a:rPr lang="ru-RU" sz="1400">
                      <a:solidFill>
                        <a:srgbClr val="FF0000"/>
                      </a:solidFill>
                      <a:latin typeface="Arial Narrow" pitchFamily="34" charset="0"/>
                      <a:cs typeface="Arial" charset="0"/>
                    </a:rPr>
                    <a:t>возрасту</a:t>
                  </a:r>
                  <a:endParaRPr lang="ru-RU" sz="1400">
                    <a:cs typeface="Arial" charset="0"/>
                  </a:endParaRPr>
                </a:p>
              </p:txBody>
            </p:sp>
          </p:grpSp>
          <p:sp>
            <p:nvSpPr>
              <p:cNvPr id="26635" name="Text Box 16"/>
              <p:cNvSpPr txBox="1">
                <a:spLocks noChangeArrowheads="1"/>
              </p:cNvSpPr>
              <p:nvPr/>
            </p:nvSpPr>
            <p:spPr bwMode="auto">
              <a:xfrm>
                <a:off x="6514" y="4641"/>
                <a:ext cx="706" cy="278"/>
              </a:xfrm>
              <a:prstGeom prst="rect">
                <a:avLst/>
              </a:prstGeom>
              <a:solidFill>
                <a:srgbClr val="FFFFFF">
                  <a:alpha val="0"/>
                </a:srgbClr>
              </a:solidFill>
              <a:ln w="9525">
                <a:noFill/>
                <a:miter lim="800000"/>
                <a:headEnd/>
                <a:tailEnd/>
              </a:ln>
            </p:spPr>
            <p:txBody>
              <a:bodyPr/>
              <a:lstStyle/>
              <a:p>
                <a:r>
                  <a:rPr lang="ru-RU" sz="1600" b="1">
                    <a:solidFill>
                      <a:srgbClr val="FF0000"/>
                    </a:solidFill>
                    <a:latin typeface="Arial Narrow" pitchFamily="34" charset="0"/>
                    <a:cs typeface="Arial" charset="0"/>
                  </a:rPr>
                  <a:t>- 49,4</a:t>
                </a:r>
                <a:endParaRPr lang="ru-RU" sz="1600">
                  <a:cs typeface="Arial" charset="0"/>
                </a:endParaRPr>
              </a:p>
            </p:txBody>
          </p:sp>
          <p:pic>
            <p:nvPicPr>
              <p:cNvPr id="26636" name="Picture 17" descr="j0240695"/>
              <p:cNvPicPr>
                <a:picLocks noChangeAspect="1" noChangeArrowheads="1"/>
              </p:cNvPicPr>
              <p:nvPr/>
            </p:nvPicPr>
            <p:blipFill>
              <a:blip r:embed="rId3">
                <a:lum bright="6000"/>
                <a:grayscl/>
              </a:blip>
              <a:srcRect/>
              <a:stretch>
                <a:fillRect/>
              </a:stretch>
            </p:blipFill>
            <p:spPr bwMode="auto">
              <a:xfrm>
                <a:off x="5385" y="4362"/>
                <a:ext cx="1129" cy="836"/>
              </a:xfrm>
              <a:prstGeom prst="rect">
                <a:avLst/>
              </a:prstGeom>
              <a:noFill/>
              <a:ln w="9525">
                <a:noFill/>
                <a:miter lim="800000"/>
                <a:headEnd/>
                <a:tailEnd/>
              </a:ln>
            </p:spPr>
          </p:pic>
          <p:grpSp>
            <p:nvGrpSpPr>
              <p:cNvPr id="26637" name="Group 18"/>
              <p:cNvGrpSpPr>
                <a:grpSpLocks/>
              </p:cNvGrpSpPr>
              <p:nvPr/>
            </p:nvGrpSpPr>
            <p:grpSpPr bwMode="auto">
              <a:xfrm>
                <a:off x="3973" y="3386"/>
                <a:ext cx="989" cy="2649"/>
                <a:chOff x="3832" y="3665"/>
                <a:chExt cx="1130" cy="2230"/>
              </a:xfrm>
            </p:grpSpPr>
            <p:grpSp>
              <p:nvGrpSpPr>
                <p:cNvPr id="26640" name="Group 19"/>
                <p:cNvGrpSpPr>
                  <a:grpSpLocks/>
                </p:cNvGrpSpPr>
                <p:nvPr/>
              </p:nvGrpSpPr>
              <p:grpSpPr bwMode="auto">
                <a:xfrm>
                  <a:off x="3832" y="3665"/>
                  <a:ext cx="1129" cy="1115"/>
                  <a:chOff x="3832" y="3665"/>
                  <a:chExt cx="1129" cy="1115"/>
                </a:xfrm>
              </p:grpSpPr>
              <p:sp>
                <p:nvSpPr>
                  <p:cNvPr id="26644" name="AutoShape 20"/>
                  <p:cNvSpPr>
                    <a:spLocks noChangeArrowheads="1"/>
                  </p:cNvSpPr>
                  <p:nvPr/>
                </p:nvSpPr>
                <p:spPr bwMode="auto">
                  <a:xfrm>
                    <a:off x="4114" y="3665"/>
                    <a:ext cx="847" cy="1115"/>
                  </a:xfrm>
                  <a:prstGeom prst="rightArrowCallout">
                    <a:avLst>
                      <a:gd name="adj1" fmla="val 32910"/>
                      <a:gd name="adj2" fmla="val 32910"/>
                      <a:gd name="adj3" fmla="val 16667"/>
                      <a:gd name="adj4" fmla="val 66667"/>
                    </a:avLst>
                  </a:prstGeom>
                  <a:solidFill>
                    <a:srgbClr val="FFFFFF"/>
                  </a:solidFill>
                  <a:ln w="19050">
                    <a:solidFill>
                      <a:srgbClr val="003366"/>
                    </a:solidFill>
                    <a:miter lim="800000"/>
                    <a:headEnd/>
                    <a:tailEnd/>
                  </a:ln>
                </p:spPr>
                <p:txBody>
                  <a:bodyPr/>
                  <a:lstStyle/>
                  <a:p>
                    <a:endParaRPr lang="en-US">
                      <a:cs typeface="Arial" charset="0"/>
                    </a:endParaRPr>
                  </a:p>
                </p:txBody>
              </p:sp>
              <p:sp>
                <p:nvSpPr>
                  <p:cNvPr id="26645" name="Text Box 21"/>
                  <p:cNvSpPr txBox="1">
                    <a:spLocks noChangeArrowheads="1"/>
                  </p:cNvSpPr>
                  <p:nvPr/>
                </p:nvSpPr>
                <p:spPr bwMode="auto">
                  <a:xfrm>
                    <a:off x="3832" y="3805"/>
                    <a:ext cx="704" cy="834"/>
                  </a:xfrm>
                  <a:prstGeom prst="rect">
                    <a:avLst/>
                  </a:prstGeom>
                  <a:solidFill>
                    <a:srgbClr val="FFFFFF"/>
                  </a:solidFill>
                  <a:ln w="19050">
                    <a:solidFill>
                      <a:srgbClr val="003366"/>
                    </a:solidFill>
                    <a:miter lim="800000"/>
                    <a:headEnd/>
                    <a:tailEnd/>
                  </a:ln>
                </p:spPr>
                <p:txBody>
                  <a:bodyPr vert="eaVert"/>
                  <a:lstStyle/>
                  <a:p>
                    <a:pPr algn="ctr"/>
                    <a:r>
                      <a:rPr lang="ru-RU" sz="1400" b="1">
                        <a:latin typeface="Arial Narrow" pitchFamily="34" charset="0"/>
                        <a:cs typeface="Arial" charset="0"/>
                      </a:rPr>
                      <a:t>30,0  млн. </a:t>
                    </a:r>
                    <a:r>
                      <a:rPr lang="ru-RU" sz="1400">
                        <a:latin typeface="Arial Narrow" pitchFamily="34" charset="0"/>
                        <a:cs typeface="Arial" charset="0"/>
                      </a:rPr>
                      <a:t>молодежь</a:t>
                    </a:r>
                    <a:endParaRPr lang="ru-RU" sz="1400">
                      <a:cs typeface="Arial" charset="0"/>
                    </a:endParaRPr>
                  </a:p>
                </p:txBody>
              </p:sp>
            </p:grpSp>
            <p:grpSp>
              <p:nvGrpSpPr>
                <p:cNvPr id="26641" name="Group 22"/>
                <p:cNvGrpSpPr>
                  <a:grpSpLocks/>
                </p:cNvGrpSpPr>
                <p:nvPr/>
              </p:nvGrpSpPr>
              <p:grpSpPr bwMode="auto">
                <a:xfrm>
                  <a:off x="3832" y="4780"/>
                  <a:ext cx="1130" cy="1115"/>
                  <a:chOff x="3832" y="3665"/>
                  <a:chExt cx="1129" cy="1115"/>
                </a:xfrm>
              </p:grpSpPr>
              <p:sp>
                <p:nvSpPr>
                  <p:cNvPr id="26642" name="AutoShape 23"/>
                  <p:cNvSpPr>
                    <a:spLocks noChangeArrowheads="1"/>
                  </p:cNvSpPr>
                  <p:nvPr/>
                </p:nvSpPr>
                <p:spPr bwMode="auto">
                  <a:xfrm>
                    <a:off x="4114" y="3665"/>
                    <a:ext cx="847" cy="1115"/>
                  </a:xfrm>
                  <a:prstGeom prst="rightArrowCallout">
                    <a:avLst>
                      <a:gd name="adj1" fmla="val 32910"/>
                      <a:gd name="adj2" fmla="val 32910"/>
                      <a:gd name="adj3" fmla="val 16667"/>
                      <a:gd name="adj4" fmla="val 66667"/>
                    </a:avLst>
                  </a:prstGeom>
                  <a:solidFill>
                    <a:srgbClr val="FFFFFF"/>
                  </a:solidFill>
                  <a:ln w="19050">
                    <a:solidFill>
                      <a:srgbClr val="003366"/>
                    </a:solidFill>
                    <a:miter lim="800000"/>
                    <a:headEnd/>
                    <a:tailEnd/>
                  </a:ln>
                </p:spPr>
                <p:txBody>
                  <a:bodyPr/>
                  <a:lstStyle/>
                  <a:p>
                    <a:endParaRPr lang="en-US">
                      <a:cs typeface="Arial" charset="0"/>
                    </a:endParaRPr>
                  </a:p>
                </p:txBody>
              </p:sp>
              <p:sp>
                <p:nvSpPr>
                  <p:cNvPr id="26643" name="Text Box 24"/>
                  <p:cNvSpPr txBox="1">
                    <a:spLocks noChangeArrowheads="1"/>
                  </p:cNvSpPr>
                  <p:nvPr/>
                </p:nvSpPr>
                <p:spPr bwMode="auto">
                  <a:xfrm>
                    <a:off x="3832" y="3805"/>
                    <a:ext cx="704" cy="834"/>
                  </a:xfrm>
                  <a:prstGeom prst="rect">
                    <a:avLst/>
                  </a:prstGeom>
                  <a:solidFill>
                    <a:srgbClr val="FFFFFF"/>
                  </a:solidFill>
                  <a:ln w="19050">
                    <a:solidFill>
                      <a:srgbClr val="003366"/>
                    </a:solidFill>
                    <a:miter lim="800000"/>
                    <a:headEnd/>
                    <a:tailEnd/>
                  </a:ln>
                </p:spPr>
                <p:txBody>
                  <a:bodyPr vert="eaVert"/>
                  <a:lstStyle/>
                  <a:p>
                    <a:pPr algn="ctr"/>
                    <a:r>
                      <a:rPr lang="ru-RU" sz="1400" b="1">
                        <a:latin typeface="Arial Narrow" pitchFamily="34" charset="0"/>
                        <a:cs typeface="Arial" charset="0"/>
                      </a:rPr>
                      <a:t>3,5  млн. миграция</a:t>
                    </a:r>
                  </a:p>
                </p:txBody>
              </p:sp>
            </p:grpSp>
          </p:grpSp>
          <p:sp>
            <p:nvSpPr>
              <p:cNvPr id="26638" name="Text Box 25"/>
              <p:cNvSpPr txBox="1">
                <a:spLocks noChangeArrowheads="1"/>
              </p:cNvSpPr>
              <p:nvPr/>
            </p:nvSpPr>
            <p:spPr bwMode="auto">
              <a:xfrm>
                <a:off x="8067" y="3665"/>
                <a:ext cx="565" cy="2230"/>
              </a:xfrm>
              <a:prstGeom prst="rect">
                <a:avLst/>
              </a:prstGeom>
              <a:solidFill>
                <a:srgbClr val="FFFFFF"/>
              </a:solidFill>
              <a:ln w="9525">
                <a:noFill/>
                <a:miter lim="800000"/>
                <a:headEnd/>
                <a:tailEnd/>
              </a:ln>
            </p:spPr>
            <p:txBody>
              <a:bodyPr vert="eaVert"/>
              <a:lstStyle/>
              <a:p>
                <a:pPr algn="ctr"/>
                <a:endParaRPr lang="ru-RU" sz="1400">
                  <a:cs typeface="Arial" charset="0"/>
                </a:endParaRPr>
              </a:p>
            </p:txBody>
          </p:sp>
          <p:sp>
            <p:nvSpPr>
              <p:cNvPr id="26639" name="Text Box 26"/>
              <p:cNvSpPr txBox="1">
                <a:spLocks noChangeArrowheads="1"/>
              </p:cNvSpPr>
              <p:nvPr/>
            </p:nvSpPr>
            <p:spPr bwMode="auto">
              <a:xfrm>
                <a:off x="4961" y="5616"/>
                <a:ext cx="1836" cy="836"/>
              </a:xfrm>
              <a:prstGeom prst="rect">
                <a:avLst/>
              </a:prstGeom>
              <a:solidFill>
                <a:srgbClr val="FFFFFF"/>
              </a:solidFill>
              <a:ln w="9525">
                <a:noFill/>
                <a:miter lim="800000"/>
                <a:headEnd/>
                <a:tailEnd/>
              </a:ln>
            </p:spPr>
            <p:txBody>
              <a:bodyPr/>
              <a:lstStyle/>
              <a:p>
                <a:pPr algn="ctr"/>
                <a:r>
                  <a:rPr lang="ru-RU" sz="2400" b="1">
                    <a:solidFill>
                      <a:srgbClr val="FF0000"/>
                    </a:solidFill>
                    <a:latin typeface="Arial Narrow" pitchFamily="34" charset="0"/>
                    <a:cs typeface="Arial" charset="0"/>
                  </a:rPr>
                  <a:t>- 15,9 </a:t>
                </a:r>
              </a:p>
              <a:p>
                <a:pPr algn="ctr"/>
                <a:r>
                  <a:rPr lang="ru-RU" sz="2400" b="1">
                    <a:solidFill>
                      <a:srgbClr val="FF0000"/>
                    </a:solidFill>
                    <a:latin typeface="Arial Narrow" pitchFamily="34" charset="0"/>
                    <a:cs typeface="Arial" charset="0"/>
                  </a:rPr>
                  <a:t>млн. человек</a:t>
                </a:r>
                <a:endParaRPr lang="ru-RU" sz="2400" b="1">
                  <a:cs typeface="Arial" charset="0"/>
                </a:endParaRPr>
              </a:p>
            </p:txBody>
          </p:sp>
        </p:grpSp>
      </p:grpSp>
      <p:sp>
        <p:nvSpPr>
          <p:cNvPr id="26627" name="Text Box 25"/>
          <p:cNvSpPr txBox="1">
            <a:spLocks noChangeArrowheads="1"/>
          </p:cNvSpPr>
          <p:nvPr/>
        </p:nvSpPr>
        <p:spPr bwMode="auto">
          <a:xfrm>
            <a:off x="5292725" y="1196975"/>
            <a:ext cx="3600450" cy="671513"/>
          </a:xfrm>
          <a:prstGeom prst="rect">
            <a:avLst/>
          </a:prstGeom>
          <a:noFill/>
          <a:ln w="9525">
            <a:noFill/>
            <a:miter lim="800000"/>
            <a:headEnd/>
            <a:tailEnd/>
          </a:ln>
        </p:spPr>
        <p:txBody>
          <a:bodyPr>
            <a:spAutoFit/>
          </a:bodyPr>
          <a:lstStyle/>
          <a:p>
            <a:r>
              <a:rPr lang="ru-RU" sz="2000" b="1">
                <a:solidFill>
                  <a:srgbClr val="000000"/>
                </a:solidFill>
                <a:cs typeface="Arial" charset="0"/>
              </a:rPr>
              <a:t>ВЫХОД</a:t>
            </a:r>
            <a:r>
              <a:rPr lang="ru-RU" sz="2000">
                <a:solidFill>
                  <a:srgbClr val="000000"/>
                </a:solidFill>
                <a:cs typeface="Arial" charset="0"/>
              </a:rPr>
              <a:t> </a:t>
            </a:r>
          </a:p>
          <a:p>
            <a:r>
              <a:rPr lang="ru-RU">
                <a:solidFill>
                  <a:srgbClr val="000000"/>
                </a:solidFill>
                <a:cs typeface="Arial" charset="0"/>
              </a:rPr>
              <a:t>из трудоспособного населения</a:t>
            </a:r>
          </a:p>
        </p:txBody>
      </p:sp>
      <p:sp>
        <p:nvSpPr>
          <p:cNvPr id="26628" name="Text Box 26"/>
          <p:cNvSpPr txBox="1">
            <a:spLocks noChangeArrowheads="1"/>
          </p:cNvSpPr>
          <p:nvPr/>
        </p:nvSpPr>
        <p:spPr bwMode="auto">
          <a:xfrm>
            <a:off x="395288" y="1125538"/>
            <a:ext cx="3455987" cy="671512"/>
          </a:xfrm>
          <a:prstGeom prst="rect">
            <a:avLst/>
          </a:prstGeom>
          <a:noFill/>
          <a:ln w="9525">
            <a:noFill/>
            <a:miter lim="800000"/>
            <a:headEnd/>
            <a:tailEnd/>
          </a:ln>
        </p:spPr>
        <p:txBody>
          <a:bodyPr>
            <a:spAutoFit/>
          </a:bodyPr>
          <a:lstStyle/>
          <a:p>
            <a:r>
              <a:rPr lang="ru-RU" sz="2000" b="1">
                <a:solidFill>
                  <a:srgbClr val="000000"/>
                </a:solidFill>
                <a:cs typeface="Arial" charset="0"/>
              </a:rPr>
              <a:t>ВХОД </a:t>
            </a:r>
          </a:p>
          <a:p>
            <a:r>
              <a:rPr lang="ru-RU">
                <a:solidFill>
                  <a:srgbClr val="000000"/>
                </a:solidFill>
                <a:cs typeface="Arial" charset="0"/>
              </a:rPr>
              <a:t>в трудоспособное население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0" y="476250"/>
            <a:ext cx="8748713" cy="757238"/>
          </a:xfrm>
        </p:spPr>
        <p:txBody>
          <a:bodyPr/>
          <a:lstStyle/>
          <a:p>
            <a:pPr algn="ctr" fontAlgn="auto">
              <a:spcAft>
                <a:spcPts val="0"/>
              </a:spcAft>
              <a:defRPr/>
            </a:pPr>
            <a:r>
              <a:rPr lang="ru-RU" sz="3200" b="1" dirty="0" smtClean="0">
                <a:solidFill>
                  <a:srgbClr val="4D4D4D"/>
                </a:solidFill>
              </a:rPr>
              <a:t>Дисбаланс поколений работников</a:t>
            </a:r>
          </a:p>
        </p:txBody>
      </p:sp>
      <p:graphicFrame>
        <p:nvGraphicFramePr>
          <p:cNvPr id="16552" name="Group 168"/>
          <p:cNvGraphicFramePr>
            <a:graphicFrameLocks noGrp="1"/>
          </p:cNvGraphicFramePr>
          <p:nvPr/>
        </p:nvGraphicFramePr>
        <p:xfrm>
          <a:off x="457200" y="1981200"/>
          <a:ext cx="8229600" cy="3824288"/>
        </p:xfrm>
        <a:graphic>
          <a:graphicData uri="http://schemas.openxmlformats.org/drawingml/2006/table">
            <a:tbl>
              <a:tblPr/>
              <a:tblGrid>
                <a:gridCol w="1377950"/>
                <a:gridCol w="1787525"/>
                <a:gridCol w="1566863"/>
                <a:gridCol w="1851025"/>
                <a:gridCol w="1646237"/>
              </a:tblGrid>
              <a:tr h="138430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endParaRPr kumimoji="0" lang="en-US" sz="2900" b="0" i="0" u="none" strike="noStrike" cap="none" normalizeH="0" baseline="0" dirty="0" smtClean="0">
                        <a:ln>
                          <a:noFill/>
                        </a:ln>
                        <a:solidFill>
                          <a:schemeClr val="tx1"/>
                        </a:solidFill>
                        <a:effectLst/>
                        <a:latin typeface="Calibri" pitchFamily="34" charset="0"/>
                        <a:cs typeface="Arial" charset="0"/>
                      </a:endParaRPr>
                    </a:p>
                  </a:txBody>
                  <a:tcPr anchor="ctr"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charset="0"/>
                        <a:buNone/>
                        <a:tabLst/>
                      </a:pPr>
                      <a:r>
                        <a:rPr kumimoji="0" lang="ru-RU" sz="2600" b="1" i="0" u="none" strike="noStrike" cap="none" normalizeH="0" baseline="0" dirty="0" smtClean="0">
                          <a:ln>
                            <a:noFill/>
                          </a:ln>
                          <a:solidFill>
                            <a:schemeClr val="tx1"/>
                          </a:solidFill>
                          <a:effectLst/>
                          <a:latin typeface="+mn-lt"/>
                          <a:cs typeface="Times New Roman" pitchFamily="18" charset="0"/>
                        </a:rPr>
                        <a:t>до 30 лет</a:t>
                      </a:r>
                      <a:endParaRPr kumimoji="0" lang="ru-RU" sz="2600" b="0" i="0" u="none" strike="noStrike" cap="none" normalizeH="0" baseline="0" dirty="0" smtClean="0">
                        <a:ln>
                          <a:noFill/>
                        </a:ln>
                        <a:solidFill>
                          <a:schemeClr val="tx1"/>
                        </a:solidFill>
                        <a:effectLst/>
                        <a:latin typeface="+mn-lt"/>
                        <a:cs typeface="Arial" charset="0"/>
                      </a:endParaRPr>
                    </a:p>
                  </a:txBody>
                  <a:tcPr anchor="ctr"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charset="0"/>
                        <a:buNone/>
                        <a:tabLst/>
                      </a:pPr>
                      <a:r>
                        <a:rPr kumimoji="0" lang="ru-RU" sz="2600" b="1" i="0" u="none" strike="noStrike" cap="none" normalizeH="0" baseline="0" dirty="0" smtClean="0">
                          <a:ln>
                            <a:noFill/>
                          </a:ln>
                          <a:solidFill>
                            <a:schemeClr val="tx1"/>
                          </a:solidFill>
                          <a:effectLst/>
                          <a:latin typeface="+mn-lt"/>
                          <a:cs typeface="Times New Roman" pitchFamily="18" charset="0"/>
                        </a:rPr>
                        <a:t>30 – 49 лет</a:t>
                      </a:r>
                      <a:endParaRPr kumimoji="0" lang="ru-RU" sz="2600" b="0" i="0" u="none" strike="noStrike" cap="none" normalizeH="0" baseline="0" dirty="0" smtClean="0">
                        <a:ln>
                          <a:noFill/>
                        </a:ln>
                        <a:solidFill>
                          <a:schemeClr val="tx1"/>
                        </a:solidFill>
                        <a:effectLst/>
                        <a:latin typeface="+mn-lt"/>
                        <a:cs typeface="Arial" charset="0"/>
                      </a:endParaRPr>
                    </a:p>
                  </a:txBody>
                  <a:tcPr anchor="ctr"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charset="0"/>
                        <a:buNone/>
                        <a:tabLst/>
                      </a:pPr>
                      <a:r>
                        <a:rPr kumimoji="0" lang="ru-RU" sz="2600" b="1" i="0" u="none" strike="noStrike" cap="none" normalizeH="0" baseline="0" dirty="0" smtClean="0">
                          <a:ln>
                            <a:noFill/>
                          </a:ln>
                          <a:solidFill>
                            <a:schemeClr val="tx1"/>
                          </a:solidFill>
                          <a:effectLst/>
                          <a:latin typeface="+mn-lt"/>
                          <a:cs typeface="Times New Roman" pitchFamily="18" charset="0"/>
                        </a:rPr>
                        <a:t>50 лет и старше</a:t>
                      </a:r>
                      <a:endParaRPr kumimoji="0" lang="ru-RU" sz="2600" b="0" i="0" u="none" strike="noStrike" cap="none" normalizeH="0" baseline="0" dirty="0" smtClean="0">
                        <a:ln>
                          <a:noFill/>
                        </a:ln>
                        <a:solidFill>
                          <a:schemeClr val="tx1"/>
                        </a:solidFill>
                        <a:effectLst/>
                        <a:latin typeface="+mn-lt"/>
                        <a:cs typeface="Arial" charset="0"/>
                      </a:endParaRPr>
                    </a:p>
                  </a:txBody>
                  <a:tcPr anchor="ctr"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charset="0"/>
                        <a:buNone/>
                        <a:tabLst/>
                      </a:pPr>
                      <a:r>
                        <a:rPr kumimoji="0" lang="ru-RU" sz="2600" b="1" i="0" u="none" strike="noStrike" cap="none" normalizeH="0" baseline="0" dirty="0" smtClean="0">
                          <a:ln>
                            <a:noFill/>
                          </a:ln>
                          <a:solidFill>
                            <a:schemeClr val="tx1"/>
                          </a:solidFill>
                          <a:effectLst/>
                          <a:latin typeface="+mn-lt"/>
                          <a:cs typeface="Times New Roman" pitchFamily="18" charset="0"/>
                        </a:rPr>
                        <a:t>всего</a:t>
                      </a:r>
                      <a:endParaRPr kumimoji="0" lang="ru-RU" sz="2600" b="0" i="0" u="none" strike="noStrike" cap="none" normalizeH="0" baseline="0" dirty="0" smtClean="0">
                        <a:ln>
                          <a:noFill/>
                        </a:ln>
                        <a:solidFill>
                          <a:schemeClr val="tx1"/>
                        </a:solidFill>
                        <a:effectLst/>
                        <a:latin typeface="+mn-lt"/>
                        <a:cs typeface="Arial" charset="0"/>
                      </a:endParaRPr>
                    </a:p>
                  </a:txBody>
                  <a:tcPr anchor="ctr"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solidFill>
                      <a:srgbClr val="F3F3F3"/>
                    </a:solidFill>
                  </a:tcPr>
                </a:tc>
              </a:tr>
              <a:tr h="812800">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2002г.</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3400" b="1" i="0" u="none" strike="noStrike" cap="none" normalizeH="0" baseline="0" dirty="0" smtClean="0">
                          <a:ln>
                            <a:noFill/>
                          </a:ln>
                          <a:solidFill>
                            <a:schemeClr val="accent1">
                              <a:lumMod val="75000"/>
                            </a:schemeClr>
                          </a:solidFill>
                          <a:effectLst/>
                          <a:latin typeface="+mn-lt"/>
                          <a:cs typeface="Times New Roman" pitchFamily="18" charset="0"/>
                        </a:rPr>
                        <a:t>23%</a:t>
                      </a: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57%</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3400" b="1" i="0" u="none" strike="noStrike" cap="none" normalizeH="0" baseline="0" dirty="0" smtClean="0">
                          <a:ln>
                            <a:noFill/>
                          </a:ln>
                          <a:solidFill>
                            <a:schemeClr val="accent1">
                              <a:lumMod val="75000"/>
                            </a:schemeClr>
                          </a:solidFill>
                          <a:effectLst/>
                          <a:latin typeface="+mn-lt"/>
                          <a:cs typeface="Times New Roman" pitchFamily="18" charset="0"/>
                        </a:rPr>
                        <a:t>19%</a:t>
                      </a: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100%</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r>
              <a:tr h="812800">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2010г.</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25%</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51%</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24%</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100%</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r>
              <a:tr h="814388">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2025г.</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3400" b="1" i="0" u="none" strike="noStrike" cap="none" normalizeH="0" baseline="0" dirty="0" smtClean="0">
                          <a:ln>
                            <a:noFill/>
                          </a:ln>
                          <a:solidFill>
                            <a:schemeClr val="accent1">
                              <a:lumMod val="75000"/>
                            </a:schemeClr>
                          </a:solidFill>
                          <a:effectLst/>
                          <a:latin typeface="+mn-lt"/>
                          <a:cs typeface="Times New Roman" pitchFamily="18" charset="0"/>
                        </a:rPr>
                        <a:t>17%</a:t>
                      </a: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58%</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3400" b="1" i="0" u="none" strike="noStrike" cap="none" normalizeH="0" baseline="0" dirty="0" smtClean="0">
                          <a:ln>
                            <a:noFill/>
                          </a:ln>
                          <a:solidFill>
                            <a:schemeClr val="accent1">
                              <a:lumMod val="75000"/>
                            </a:schemeClr>
                          </a:solidFill>
                          <a:effectLst/>
                          <a:latin typeface="+mn-lt"/>
                          <a:cs typeface="Times New Roman" pitchFamily="18" charset="0"/>
                        </a:rPr>
                        <a:t>25%</a:t>
                      </a: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 typeface="Arial" charset="0"/>
                        <a:buNone/>
                        <a:tabLst/>
                      </a:pPr>
                      <a:r>
                        <a:rPr kumimoji="0" lang="ru-RU" sz="2600" b="0" i="0" u="none" strike="noStrike" cap="none" normalizeH="0" baseline="0" dirty="0" smtClean="0">
                          <a:ln>
                            <a:noFill/>
                          </a:ln>
                          <a:solidFill>
                            <a:schemeClr val="tx1"/>
                          </a:solidFill>
                          <a:effectLst/>
                          <a:latin typeface="+mn-lt"/>
                          <a:cs typeface="Times New Roman" pitchFamily="18" charset="0"/>
                        </a:rPr>
                        <a:t>100%</a:t>
                      </a:r>
                      <a:endParaRPr kumimoji="0" lang="ru-RU" sz="2600" b="0"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900113" y="476250"/>
            <a:ext cx="8243887" cy="725488"/>
          </a:xfrm>
        </p:spPr>
        <p:txBody>
          <a:bodyPr/>
          <a:lstStyle/>
          <a:p>
            <a:pPr algn="ctr" fontAlgn="auto">
              <a:spcAft>
                <a:spcPts val="0"/>
              </a:spcAft>
              <a:defRPr/>
            </a:pPr>
            <a:r>
              <a:rPr lang="ru-RU" sz="3200" b="1" dirty="0" smtClean="0">
                <a:solidFill>
                  <a:srgbClr val="4D4D4D"/>
                </a:solidFill>
              </a:rPr>
              <a:t>Дефицит</a:t>
            </a:r>
            <a:r>
              <a:rPr lang="ru-RU" sz="3400" b="1" dirty="0" smtClean="0">
                <a:solidFill>
                  <a:srgbClr val="4D4D4D"/>
                </a:solidFill>
              </a:rPr>
              <a:t> рабочих</a:t>
            </a:r>
          </a:p>
        </p:txBody>
      </p:sp>
      <p:sp>
        <p:nvSpPr>
          <p:cNvPr id="36867" name="Rectangle 3"/>
          <p:cNvSpPr>
            <a:spLocks noGrp="1" noChangeArrowheads="1"/>
          </p:cNvSpPr>
          <p:nvPr>
            <p:ph sz="quarter" idx="4294967295"/>
          </p:nvPr>
        </p:nvSpPr>
        <p:spPr>
          <a:xfrm>
            <a:off x="914400" y="1989138"/>
            <a:ext cx="8229600" cy="4383087"/>
          </a:xfrm>
        </p:spPr>
        <p:txBody>
          <a:bodyPr>
            <a:normAutofit/>
          </a:bodyPr>
          <a:lstStyle/>
          <a:p>
            <a:pPr marL="274320" indent="-274320" fontAlgn="auto">
              <a:spcAft>
                <a:spcPts val="0"/>
              </a:spcAft>
              <a:buFont typeface="Wingdings"/>
              <a:buChar char=""/>
              <a:defRPr/>
            </a:pPr>
            <a:r>
              <a:rPr lang="ru-RU" sz="2800" b="1" dirty="0" smtClean="0">
                <a:solidFill>
                  <a:srgbClr val="000000"/>
                </a:solidFill>
              </a:rPr>
              <a:t>За </a:t>
            </a:r>
            <a:r>
              <a:rPr lang="ru-RU" sz="2800" b="1" dirty="0" smtClean="0">
                <a:solidFill>
                  <a:schemeClr val="accent1">
                    <a:lumMod val="75000"/>
                  </a:schemeClr>
                </a:solidFill>
              </a:rPr>
              <a:t>2005-2025 гг. выбытие </a:t>
            </a:r>
            <a:r>
              <a:rPr lang="ru-RU" sz="2800" b="1" dirty="0" smtClean="0">
                <a:solidFill>
                  <a:srgbClr val="000000"/>
                </a:solidFill>
              </a:rPr>
              <a:t>квалифицированных рабочих </a:t>
            </a:r>
            <a:r>
              <a:rPr lang="ru-RU" sz="2800" b="1" dirty="0" smtClean="0">
                <a:solidFill>
                  <a:schemeClr val="accent1">
                    <a:lumMod val="75000"/>
                  </a:schemeClr>
                </a:solidFill>
              </a:rPr>
              <a:t>составит 80-90%.</a:t>
            </a:r>
          </a:p>
          <a:p>
            <a:pPr marL="640080" lvl="1" indent="-274320" fontAlgn="auto">
              <a:spcAft>
                <a:spcPts val="0"/>
              </a:spcAft>
              <a:buFont typeface="Wingdings 2"/>
              <a:buNone/>
              <a:defRPr/>
            </a:pPr>
            <a:r>
              <a:rPr lang="ru-RU" b="1" dirty="0" smtClean="0">
                <a:solidFill>
                  <a:srgbClr val="000000"/>
                </a:solidFill>
              </a:rPr>
              <a:t>Наиболее серьезные потери:</a:t>
            </a:r>
          </a:p>
          <a:p>
            <a:pPr lvl="2" indent="-182880" fontAlgn="auto">
              <a:spcAft>
                <a:spcPts val="0"/>
              </a:spcAft>
              <a:buClr>
                <a:schemeClr val="accent1">
                  <a:shade val="75000"/>
                </a:schemeClr>
              </a:buClr>
              <a:buFont typeface="Wingdings"/>
              <a:buChar char=""/>
              <a:defRPr/>
            </a:pPr>
            <a:r>
              <a:rPr lang="ru-RU" sz="2200" b="1" dirty="0" smtClean="0">
                <a:solidFill>
                  <a:srgbClr val="000000"/>
                </a:solidFill>
              </a:rPr>
              <a:t>Сельское хозяйство</a:t>
            </a:r>
          </a:p>
          <a:p>
            <a:pPr lvl="2" indent="-182880" fontAlgn="auto">
              <a:spcAft>
                <a:spcPts val="0"/>
              </a:spcAft>
              <a:buClr>
                <a:schemeClr val="accent1">
                  <a:shade val="75000"/>
                </a:schemeClr>
              </a:buClr>
              <a:buFont typeface="Wingdings"/>
              <a:buChar char=""/>
              <a:defRPr/>
            </a:pPr>
            <a:r>
              <a:rPr lang="ru-RU" sz="2200" b="1" dirty="0" smtClean="0">
                <a:solidFill>
                  <a:srgbClr val="000000"/>
                </a:solidFill>
              </a:rPr>
              <a:t>Массовые профессии индустриальных отраслей</a:t>
            </a:r>
          </a:p>
          <a:p>
            <a:pPr lvl="2" indent="-182880" fontAlgn="auto">
              <a:spcAft>
                <a:spcPts val="0"/>
              </a:spcAft>
              <a:buClr>
                <a:schemeClr val="accent1">
                  <a:shade val="75000"/>
                </a:schemeClr>
              </a:buClr>
              <a:buFont typeface="Wingdings"/>
              <a:buChar char=""/>
              <a:defRPr/>
            </a:pPr>
            <a:endParaRPr lang="ru-RU" sz="2200" b="1" dirty="0" smtClean="0">
              <a:solidFill>
                <a:srgbClr val="000000"/>
              </a:solidFill>
            </a:endParaRPr>
          </a:p>
          <a:p>
            <a:pPr marL="274320" indent="-274320" fontAlgn="auto">
              <a:spcAft>
                <a:spcPts val="0"/>
              </a:spcAft>
              <a:buFont typeface="Wingdings"/>
              <a:buChar char=""/>
              <a:defRPr/>
            </a:pPr>
            <a:r>
              <a:rPr lang="ru-RU" sz="2800" b="1" dirty="0" smtClean="0">
                <a:solidFill>
                  <a:srgbClr val="000000"/>
                </a:solidFill>
              </a:rPr>
              <a:t>Восполнение убыли – наиболее сложная задача</a:t>
            </a:r>
            <a:r>
              <a:rPr lang="ru-RU" sz="2800" dirty="0" smtClean="0">
                <a:solidFill>
                  <a:srgbClr val="000000"/>
                </a:solidFill>
              </a:rPr>
              <a:t>.</a:t>
            </a:r>
          </a:p>
          <a:p>
            <a:pPr marL="274320" indent="-274320" fontAlgn="auto">
              <a:spcAft>
                <a:spcPts val="0"/>
              </a:spcAft>
              <a:buFont typeface="Wingdings"/>
              <a:buChar char=""/>
              <a:defRPr/>
            </a:pPr>
            <a:endParaRPr lang="ru-RU" sz="3000" dirty="0" smtClean="0">
              <a:solidFill>
                <a:srgbClr val="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p:txBody>
          <a:bodyPr/>
          <a:lstStyle/>
          <a:p>
            <a:pPr fontAlgn="auto">
              <a:spcAft>
                <a:spcPts val="0"/>
              </a:spcAft>
              <a:defRPr/>
            </a:pPr>
            <a:endParaRPr lang="ru-RU" smtClean="0"/>
          </a:p>
        </p:txBody>
      </p:sp>
      <p:sp>
        <p:nvSpPr>
          <p:cNvPr id="32770" name="Содержимое 2"/>
          <p:cNvSpPr>
            <a:spLocks noGrp="1"/>
          </p:cNvSpPr>
          <p:nvPr>
            <p:ph sz="quarter" idx="1"/>
          </p:nvPr>
        </p:nvSpPr>
        <p:spPr>
          <a:xfrm>
            <a:off x="457200" y="1600200"/>
            <a:ext cx="7467600" cy="4873625"/>
          </a:xfrm>
        </p:spPr>
        <p:txBody>
          <a:bodyPr/>
          <a:lstStyle/>
          <a:p>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a:xfrm>
            <a:off x="468313" y="188913"/>
            <a:ext cx="8521700" cy="719137"/>
          </a:xfrm>
        </p:spPr>
        <p:txBody>
          <a:bodyPr>
            <a:normAutofit fontScale="90000"/>
          </a:bodyPr>
          <a:lstStyle/>
          <a:p>
            <a:pPr fontAlgn="auto">
              <a:spcAft>
                <a:spcPts val="0"/>
              </a:spcAft>
              <a:defRPr/>
            </a:pPr>
            <a:r>
              <a:rPr lang="ru-RU" sz="3400" b="1" dirty="0" smtClean="0"/>
              <a:t>Отраслевая структура спроса на труд, 2005-2025 гг., (%)</a:t>
            </a:r>
          </a:p>
        </p:txBody>
      </p:sp>
      <p:graphicFrame>
        <p:nvGraphicFramePr>
          <p:cNvPr id="68611" name="Group 3"/>
          <p:cNvGraphicFramePr>
            <a:graphicFrameLocks noGrp="1"/>
          </p:cNvGraphicFramePr>
          <p:nvPr>
            <p:ph type="tbl" idx="1"/>
          </p:nvPr>
        </p:nvGraphicFramePr>
        <p:xfrm>
          <a:off x="179388" y="1125538"/>
          <a:ext cx="8640762" cy="5659437"/>
        </p:xfrm>
        <a:graphic>
          <a:graphicData uri="http://schemas.openxmlformats.org/drawingml/2006/table">
            <a:tbl>
              <a:tblPr/>
              <a:tblGrid>
                <a:gridCol w="5135562"/>
                <a:gridCol w="1168400"/>
                <a:gridCol w="1168400"/>
                <a:gridCol w="1168400"/>
              </a:tblGrid>
              <a:tr h="361950">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tx1"/>
                          </a:solidFill>
                          <a:effectLst/>
                          <a:latin typeface="+mn-lt"/>
                          <a:cs typeface="Times New Roman" pitchFamily="18" charset="0"/>
                        </a:rPr>
                        <a:t>Отрасли</a:t>
                      </a:r>
                      <a:endParaRPr kumimoji="0" lang="ru-RU" sz="2000" b="1"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tx1"/>
                          </a:solidFill>
                          <a:effectLst/>
                          <a:latin typeface="+mn-lt"/>
                          <a:cs typeface="Times New Roman" pitchFamily="18" charset="0"/>
                        </a:rPr>
                        <a:t>2005 г.</a:t>
                      </a:r>
                      <a:endParaRPr kumimoji="0" lang="ru-RU" sz="2000" b="1" i="0" u="none" strike="noStrike" cap="none" normalizeH="0" baseline="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tx1"/>
                          </a:solidFill>
                          <a:effectLst/>
                          <a:latin typeface="+mn-lt"/>
                          <a:cs typeface="Times New Roman" pitchFamily="18" charset="0"/>
                        </a:rPr>
                        <a:t>2010 г.</a:t>
                      </a:r>
                      <a:endParaRPr kumimoji="0" lang="ru-RU" sz="2000" b="1" i="0" u="none" strike="noStrike" cap="none" normalizeH="0" baseline="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tx1"/>
                          </a:solidFill>
                          <a:effectLst/>
                          <a:latin typeface="+mn-lt"/>
                          <a:cs typeface="Times New Roman" pitchFamily="18" charset="0"/>
                        </a:rPr>
                        <a:t>2025 г.</a:t>
                      </a:r>
                      <a:endParaRPr kumimoji="0" lang="ru-RU" sz="2000" b="1" i="0" u="none" strike="noStrike" cap="none" normalizeH="0" baseline="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050">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tx1"/>
                          </a:solidFill>
                          <a:effectLst/>
                          <a:latin typeface="+mn-lt"/>
                          <a:cs typeface="Times New Roman" pitchFamily="18" charset="0"/>
                        </a:rPr>
                        <a:t>Всего занятых в экономике </a:t>
                      </a:r>
                      <a:endParaRPr kumimoji="0" lang="ru-RU" sz="2000" b="1"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tx1"/>
                          </a:solidFill>
                          <a:effectLst/>
                          <a:latin typeface="+mn-lt"/>
                          <a:cs typeface="Times New Roman" pitchFamily="18" charset="0"/>
                        </a:rPr>
                        <a:t>100</a:t>
                      </a:r>
                      <a:endParaRPr kumimoji="0" lang="ru-RU" sz="2000" b="1"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tx1"/>
                          </a:solidFill>
                          <a:effectLst/>
                          <a:latin typeface="+mn-lt"/>
                          <a:cs typeface="Times New Roman" pitchFamily="18" charset="0"/>
                        </a:rPr>
                        <a:t>100</a:t>
                      </a:r>
                      <a:endParaRPr kumimoji="0" lang="ru-RU" sz="2000" b="1" i="0" u="none" strike="noStrike" cap="none" normalizeH="0" baseline="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tx1"/>
                          </a:solidFill>
                          <a:effectLst/>
                          <a:latin typeface="+mn-lt"/>
                          <a:cs typeface="Times New Roman" pitchFamily="18" charset="0"/>
                        </a:rPr>
                        <a:t>100</a:t>
                      </a:r>
                      <a:endParaRPr kumimoji="0" lang="ru-RU" sz="2000" b="1" i="0" u="none" strike="noStrike" cap="none" normalizeH="0" baseline="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1638">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промышленность    </a:t>
                      </a:r>
                      <a:endParaRPr kumimoji="0" lang="ru-RU" sz="1800" b="0"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21,4</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21,3</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20,9</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7663">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сельское  и лесное хозяйство</a:t>
                      </a:r>
                      <a:endParaRPr kumimoji="0" lang="ru-RU" sz="1800" b="0"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11,2</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10,3</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8,5</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050">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транспорт и связь</a:t>
                      </a:r>
                      <a:endParaRPr kumimoji="0" lang="ru-RU" sz="1800" b="0"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7,7</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7,7</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7,4</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050">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строительство</a:t>
                      </a:r>
                      <a:endParaRPr kumimoji="0" lang="ru-RU" sz="1800" b="0"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7,8</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7,9</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7,5</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8038">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торговля, общественное питание, материально-техническое снабжение и сбыт, заготовки</a:t>
                      </a:r>
                      <a:endParaRPr kumimoji="0" lang="ru-RU" sz="1800" b="0"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17,1</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17,4</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16,2</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35025">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жилищно-коммунальное хозяйство и непроизводственные виды бытового обслуживания населения</a:t>
                      </a:r>
                      <a:endParaRPr kumimoji="0" lang="ru-RU" sz="18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5</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4,4</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4,8</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3563">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rgbClr val="000000"/>
                          </a:solidFill>
                          <a:effectLst/>
                          <a:latin typeface="+mn-lt"/>
                          <a:cs typeface="Times New Roman" pitchFamily="18" charset="0"/>
                        </a:rPr>
                        <a:t>Здравоохранение, соц. обеспечение, образование, культура, наука</a:t>
                      </a:r>
                      <a:endParaRPr kumimoji="0" lang="ru-RU" sz="1800" b="1" i="0" u="none" strike="noStrike" cap="none" normalizeH="0" baseline="0" dirty="0" smtClean="0">
                        <a:ln>
                          <a:noFill/>
                        </a:ln>
                        <a:solidFill>
                          <a:srgbClr val="000000"/>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rgbClr val="000000"/>
                          </a:solidFill>
                          <a:effectLst/>
                          <a:latin typeface="+mn-lt"/>
                          <a:cs typeface="Times New Roman" pitchFamily="18" charset="0"/>
                        </a:rPr>
                        <a:t>19,9</a:t>
                      </a:r>
                      <a:endParaRPr kumimoji="0" lang="ru-RU" sz="2000" b="1" i="0" u="none" strike="noStrike" cap="none" normalizeH="0" baseline="0" dirty="0" smtClean="0">
                        <a:ln>
                          <a:noFill/>
                        </a:ln>
                        <a:solidFill>
                          <a:srgbClr val="000000"/>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rgbClr val="000000"/>
                          </a:solidFill>
                          <a:effectLst/>
                          <a:latin typeface="+mn-lt"/>
                          <a:cs typeface="Times New Roman" pitchFamily="18" charset="0"/>
                        </a:rPr>
                        <a:t>20,2</a:t>
                      </a:r>
                      <a:endParaRPr kumimoji="0" lang="ru-RU" sz="2000" b="1" i="0" u="none" strike="noStrike" cap="none" normalizeH="0" baseline="0" dirty="0" smtClean="0">
                        <a:ln>
                          <a:noFill/>
                        </a:ln>
                        <a:solidFill>
                          <a:srgbClr val="000000"/>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rgbClr val="000000"/>
                          </a:solidFill>
                          <a:effectLst/>
                          <a:latin typeface="+mn-lt"/>
                          <a:cs typeface="Times New Roman" pitchFamily="18" charset="0"/>
                        </a:rPr>
                        <a:t>23</a:t>
                      </a:r>
                      <a:endParaRPr kumimoji="0" lang="ru-RU" sz="2000" b="1" i="0" u="none" strike="noStrike" cap="none" normalizeH="0" baseline="0" dirty="0" smtClean="0">
                        <a:ln>
                          <a:noFill/>
                        </a:ln>
                        <a:solidFill>
                          <a:srgbClr val="000000"/>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75000"/>
                      </a:schemeClr>
                    </a:solidFill>
                  </a:tcPr>
                </a:tc>
              </a:tr>
              <a:tr h="355600">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кредитование, финансы, страхование</a:t>
                      </a:r>
                      <a:endParaRPr kumimoji="0" lang="ru-RU" sz="18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1,5</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smtClean="0">
                          <a:ln>
                            <a:noFill/>
                          </a:ln>
                          <a:solidFill>
                            <a:schemeClr val="accent1">
                              <a:lumMod val="75000"/>
                            </a:schemeClr>
                          </a:solidFill>
                          <a:effectLst/>
                          <a:latin typeface="+mn-lt"/>
                          <a:cs typeface="Times New Roman" pitchFamily="18" charset="0"/>
                        </a:rPr>
                        <a:t>1,7</a:t>
                      </a:r>
                      <a:endParaRPr kumimoji="0" lang="ru-RU" sz="2000" b="1" i="0" u="none" strike="noStrike" cap="none" normalizeH="0" baseline="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2,2</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050">
                <a:tc>
                  <a:txBody>
                    <a:bodyPr/>
                    <a:lstStyle/>
                    <a:p>
                      <a:pPr marL="342900" marR="0" lvl="0" indent="-342900" algn="l" defTabSz="914400" rtl="0" eaLnBrk="0" fontAlgn="b"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органы управления</a:t>
                      </a:r>
                      <a:endParaRPr kumimoji="0" lang="ru-RU" sz="18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4,6</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4,5</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 typeface="Arial" charset="0"/>
                        <a:buNone/>
                        <a:tabLst/>
                      </a:pPr>
                      <a:r>
                        <a:rPr kumimoji="0" lang="ru-RU" sz="2000" b="1" i="0" u="none" strike="noStrike" cap="none" normalizeH="0" baseline="0" dirty="0" smtClean="0">
                          <a:ln>
                            <a:noFill/>
                          </a:ln>
                          <a:solidFill>
                            <a:schemeClr val="accent1">
                              <a:lumMod val="75000"/>
                            </a:schemeClr>
                          </a:solidFill>
                          <a:effectLst/>
                          <a:latin typeface="+mn-lt"/>
                          <a:cs typeface="Times New Roman" pitchFamily="18" charset="0"/>
                        </a:rPr>
                        <a:t>4,8</a:t>
                      </a:r>
                      <a:endParaRPr kumimoji="0" lang="ru-RU" sz="2000" b="1" i="0" u="none" strike="noStrike" cap="none" normalizeH="0" baseline="0" dirty="0" smtClean="0">
                        <a:ln>
                          <a:noFill/>
                        </a:ln>
                        <a:solidFill>
                          <a:schemeClr val="accent1">
                            <a:lumMod val="75000"/>
                          </a:schemeClr>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idx="4294967295"/>
          </p:nvPr>
        </p:nvSpPr>
        <p:spPr>
          <a:xfrm>
            <a:off x="0" y="274638"/>
            <a:ext cx="8229600" cy="1143000"/>
          </a:xfrm>
        </p:spPr>
        <p:txBody>
          <a:bodyPr/>
          <a:lstStyle/>
          <a:p>
            <a:pPr algn="ctr" fontAlgn="auto">
              <a:spcAft>
                <a:spcPts val="0"/>
              </a:spcAft>
              <a:defRPr/>
            </a:pPr>
            <a:r>
              <a:rPr lang="ru-RU" sz="3200" b="1" dirty="0" smtClean="0"/>
              <a:t>Варианты сценариев</a:t>
            </a:r>
          </a:p>
        </p:txBody>
      </p:sp>
      <p:sp>
        <p:nvSpPr>
          <p:cNvPr id="3" name="Содержимое 2"/>
          <p:cNvSpPr>
            <a:spLocks noGrp="1"/>
          </p:cNvSpPr>
          <p:nvPr>
            <p:ph idx="4294967295"/>
          </p:nvPr>
        </p:nvSpPr>
        <p:spPr>
          <a:xfrm>
            <a:off x="0" y="1600200"/>
            <a:ext cx="8229600" cy="4525963"/>
          </a:xfrm>
        </p:spPr>
        <p:txBody>
          <a:bodyPr rtlCol="0">
            <a:normAutofit fontScale="70000" lnSpcReduction="20000"/>
          </a:bodyPr>
          <a:lstStyle/>
          <a:p>
            <a:pPr marL="274320" indent="-274320" fontAlgn="auto">
              <a:spcAft>
                <a:spcPts val="0"/>
              </a:spcAft>
              <a:buFont typeface="Arial" pitchFamily="34" charset="0"/>
              <a:buChar char="•"/>
              <a:defRPr/>
            </a:pPr>
            <a:r>
              <a:rPr lang="ru-RU" b="1" i="1" dirty="0">
                <a:solidFill>
                  <a:schemeClr val="accent1">
                    <a:lumMod val="75000"/>
                  </a:schemeClr>
                </a:solidFill>
              </a:rPr>
              <a:t>Инерционный вариант</a:t>
            </a:r>
            <a:r>
              <a:rPr lang="ru-RU" b="1" dirty="0"/>
              <a:t>, сохраняя все сложившиеся негативные и позитивные тенденции развития, приведет за 20-ти летний период к сокращению спроса на квалифицированные кадры всего примерно на 1,1 млн. человек, что ни в коей мере не может компенсировать формирующийся в этот период времени под воздействием демографического фактора дефицит рабочей силы. </a:t>
            </a:r>
          </a:p>
          <a:p>
            <a:pPr marL="274320" indent="-274320" fontAlgn="auto">
              <a:spcAft>
                <a:spcPts val="0"/>
              </a:spcAft>
              <a:buFont typeface="Arial" pitchFamily="34" charset="0"/>
              <a:buChar char="•"/>
              <a:defRPr/>
            </a:pPr>
            <a:r>
              <a:rPr lang="ru-RU" b="1" dirty="0"/>
              <a:t> </a:t>
            </a:r>
            <a:r>
              <a:rPr lang="ru-RU" b="1" i="1" dirty="0">
                <a:solidFill>
                  <a:schemeClr val="accent1">
                    <a:lumMod val="75000"/>
                  </a:schemeClr>
                </a:solidFill>
              </a:rPr>
              <a:t>Мобилизационный вариант</a:t>
            </a:r>
            <a:r>
              <a:rPr lang="ru-RU" b="1" dirty="0">
                <a:solidFill>
                  <a:schemeClr val="accent1">
                    <a:lumMod val="75000"/>
                  </a:schemeClr>
                </a:solidFill>
              </a:rPr>
              <a:t> </a:t>
            </a:r>
            <a:r>
              <a:rPr lang="ru-RU" b="1" dirty="0"/>
              <a:t>развития предполагает реактивную адаптацию к экстенсивным методам ведения хозяйства, а в части рабочей силы - мобилизацию всех возможных ее дополнительных источников (безработные, внутренние резервы, иммигранты). В рамках данного сценария развития, ликвидировать складывающийся в предстоящие 20 лет дефицит трудовых ресурсов невозможно, даже полностью используя все дополнительные источники ресурсов труда. Более того, консервируя нерациональную структуру отраслевого и профессионально-квалификационного состава занятых, сохраняя устаревшую технико-технологическую базу производства, “болезнь не излечить”.</a:t>
            </a:r>
          </a:p>
          <a:p>
            <a:pPr marL="274320" indent="-274320" fontAlgn="auto">
              <a:spcAft>
                <a:spcPts val="0"/>
              </a:spcAft>
              <a:buFont typeface="Arial" pitchFamily="34" charset="0"/>
              <a:buChar char="•"/>
              <a:defRPr/>
            </a:pPr>
            <a:endParaRPr lang="ru-RU"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684213" y="692150"/>
            <a:ext cx="8243887" cy="941388"/>
          </a:xfrm>
        </p:spPr>
        <p:txBody>
          <a:bodyPr>
            <a:normAutofit fontScale="90000"/>
          </a:bodyPr>
          <a:lstStyle/>
          <a:p>
            <a:pPr algn="ctr" fontAlgn="auto">
              <a:spcAft>
                <a:spcPts val="0"/>
              </a:spcAft>
              <a:defRPr/>
            </a:pPr>
            <a:r>
              <a:rPr lang="ru-RU" sz="3400" b="1" dirty="0" smtClean="0">
                <a:solidFill>
                  <a:srgbClr val="4D4D4D"/>
                </a:solidFill>
              </a:rPr>
              <a:t>Варианты социально-экономического  развития РФ</a:t>
            </a:r>
            <a:r>
              <a:rPr lang="ru-RU" sz="3600" b="1" dirty="0" smtClean="0">
                <a:solidFill>
                  <a:srgbClr val="4D4D4D"/>
                </a:solidFill>
              </a:rPr>
              <a:t/>
            </a:r>
            <a:br>
              <a:rPr lang="ru-RU" sz="3600" b="1" dirty="0" smtClean="0">
                <a:solidFill>
                  <a:srgbClr val="4D4D4D"/>
                </a:solidFill>
              </a:rPr>
            </a:br>
            <a:endParaRPr lang="ru-RU" sz="3600" b="1" dirty="0" smtClean="0">
              <a:solidFill>
                <a:srgbClr val="4D4D4D"/>
              </a:solidFill>
            </a:endParaRPr>
          </a:p>
        </p:txBody>
      </p:sp>
      <p:sp>
        <p:nvSpPr>
          <p:cNvPr id="39939" name="Rectangle 3"/>
          <p:cNvSpPr>
            <a:spLocks noGrp="1"/>
          </p:cNvSpPr>
          <p:nvPr>
            <p:ph sz="quarter" idx="1"/>
          </p:nvPr>
        </p:nvSpPr>
        <p:spPr>
          <a:xfrm>
            <a:off x="250825" y="1628775"/>
            <a:ext cx="8713788" cy="5040313"/>
          </a:xfrm>
        </p:spPr>
        <p:txBody>
          <a:bodyPr>
            <a:normAutofit/>
          </a:bodyPr>
          <a:lstStyle/>
          <a:p>
            <a:pPr marL="274320" indent="-274320" fontAlgn="auto">
              <a:lnSpc>
                <a:spcPct val="90000"/>
              </a:lnSpc>
              <a:spcAft>
                <a:spcPts val="0"/>
              </a:spcAft>
              <a:buFont typeface="Wingdings"/>
              <a:buChar char=""/>
              <a:defRPr/>
            </a:pPr>
            <a:r>
              <a:rPr lang="ru-RU" sz="2800" b="1" dirty="0" smtClean="0"/>
              <a:t>Основные последствия </a:t>
            </a:r>
            <a:r>
              <a:rPr lang="ru-RU" sz="2800" b="1" dirty="0" smtClean="0">
                <a:solidFill>
                  <a:schemeClr val="accent1">
                    <a:lumMod val="75000"/>
                  </a:schemeClr>
                </a:solidFill>
              </a:rPr>
              <a:t>инерционного</a:t>
            </a:r>
            <a:r>
              <a:rPr lang="ru-RU" sz="2800" b="1" dirty="0" smtClean="0"/>
              <a:t> и </a:t>
            </a:r>
            <a:r>
              <a:rPr lang="ru-RU" sz="2800" b="1" dirty="0" smtClean="0">
                <a:solidFill>
                  <a:schemeClr val="accent1">
                    <a:lumMod val="75000"/>
                  </a:schemeClr>
                </a:solidFill>
              </a:rPr>
              <a:t>мобилизационного</a:t>
            </a:r>
            <a:r>
              <a:rPr lang="ru-RU" sz="2800" b="1" dirty="0" smtClean="0"/>
              <a:t> вариантов:</a:t>
            </a:r>
          </a:p>
          <a:p>
            <a:pPr marL="640080" lvl="1" indent="-274320" fontAlgn="auto">
              <a:lnSpc>
                <a:spcPct val="90000"/>
              </a:lnSpc>
              <a:spcAft>
                <a:spcPts val="0"/>
              </a:spcAft>
              <a:buFont typeface="Wingdings 2"/>
              <a:buChar char=""/>
              <a:defRPr/>
            </a:pPr>
            <a:r>
              <a:rPr lang="ru-RU" sz="2400" b="1" dirty="0" smtClean="0"/>
              <a:t>обострение конкуренции за трудовые ресурсы</a:t>
            </a:r>
          </a:p>
          <a:p>
            <a:pPr marL="640080" lvl="1" indent="-274320" fontAlgn="auto">
              <a:lnSpc>
                <a:spcPct val="90000"/>
              </a:lnSpc>
              <a:spcAft>
                <a:spcPts val="0"/>
              </a:spcAft>
              <a:buFont typeface="Wingdings 2"/>
              <a:buChar char=""/>
              <a:defRPr/>
            </a:pPr>
            <a:r>
              <a:rPr lang="ru-RU" sz="2400" b="1" dirty="0" smtClean="0"/>
              <a:t>региональная фрагментарность рынка труда</a:t>
            </a:r>
          </a:p>
          <a:p>
            <a:pPr marL="640080" lvl="1" indent="-274320" fontAlgn="auto">
              <a:lnSpc>
                <a:spcPct val="90000"/>
              </a:lnSpc>
              <a:spcAft>
                <a:spcPts val="0"/>
              </a:spcAft>
              <a:buFont typeface="Wingdings 2"/>
              <a:buChar char=""/>
              <a:defRPr/>
            </a:pPr>
            <a:r>
              <a:rPr lang="ru-RU" sz="2400" b="1" dirty="0" smtClean="0"/>
              <a:t>концентрация рабочей силы в крупных отраслевых комплексах преимущественно экспортной ориентации</a:t>
            </a:r>
          </a:p>
          <a:p>
            <a:pPr marL="640080" lvl="1" indent="-274320" fontAlgn="auto">
              <a:lnSpc>
                <a:spcPct val="90000"/>
              </a:lnSpc>
              <a:spcAft>
                <a:spcPts val="0"/>
              </a:spcAft>
              <a:buFont typeface="Wingdings 2"/>
              <a:buChar char=""/>
              <a:defRPr/>
            </a:pPr>
            <a:r>
              <a:rPr lang="ru-RU" sz="2400" b="1" dirty="0" smtClean="0"/>
              <a:t>образование центров миграционного притяжения и периферии с разрушенной инфраструктурой </a:t>
            </a:r>
          </a:p>
          <a:p>
            <a:pPr marL="640080" lvl="1" indent="-274320" fontAlgn="auto">
              <a:lnSpc>
                <a:spcPct val="90000"/>
              </a:lnSpc>
              <a:spcAft>
                <a:spcPts val="0"/>
              </a:spcAft>
              <a:buFont typeface="Wingdings 2"/>
              <a:buChar char=""/>
              <a:defRPr/>
            </a:pPr>
            <a:r>
              <a:rPr lang="ru-RU" sz="2400" b="1" dirty="0" smtClean="0"/>
              <a:t>рост нерегулируемого потока мигрантов</a:t>
            </a:r>
          </a:p>
          <a:p>
            <a:pPr marL="640080" lvl="1" indent="-274320" fontAlgn="auto">
              <a:lnSpc>
                <a:spcPct val="90000"/>
              </a:lnSpc>
              <a:spcAft>
                <a:spcPts val="0"/>
              </a:spcAft>
              <a:buFont typeface="Wingdings 2"/>
              <a:buChar char=""/>
              <a:defRPr/>
            </a:pPr>
            <a:r>
              <a:rPr lang="ru-RU" sz="2400" b="1" dirty="0" smtClean="0"/>
              <a:t>дальнейшее усиление степени эксплуатации дешевого труда</a:t>
            </a:r>
          </a:p>
          <a:p>
            <a:pPr marL="640080" lvl="1" indent="-274320" fontAlgn="auto">
              <a:lnSpc>
                <a:spcPct val="90000"/>
              </a:lnSpc>
              <a:spcAft>
                <a:spcPts val="0"/>
              </a:spcAft>
              <a:buFont typeface="Arial" charset="0"/>
              <a:buNone/>
              <a:defRPr/>
            </a:pPr>
            <a:endParaRPr lang="ru-RU"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107950" y="260350"/>
            <a:ext cx="8712200" cy="1296988"/>
          </a:xfrm>
        </p:spPr>
        <p:txBody>
          <a:bodyPr>
            <a:noAutofit/>
          </a:bodyPr>
          <a:lstStyle/>
          <a:p>
            <a:pPr algn="ctr" fontAlgn="auto">
              <a:spcAft>
                <a:spcPts val="0"/>
              </a:spcAft>
              <a:defRPr/>
            </a:pPr>
            <a:r>
              <a:rPr lang="ru-RU" b="1" dirty="0" smtClean="0">
                <a:solidFill>
                  <a:srgbClr val="4D4D4D"/>
                </a:solidFill>
              </a:rPr>
              <a:t>Инновационный вариант развития экономики и рынок труда РФ: последствия</a:t>
            </a:r>
          </a:p>
        </p:txBody>
      </p:sp>
      <p:sp>
        <p:nvSpPr>
          <p:cNvPr id="40963" name="Rectangle 3"/>
          <p:cNvSpPr>
            <a:spLocks noGrp="1"/>
          </p:cNvSpPr>
          <p:nvPr>
            <p:ph sz="quarter" idx="1"/>
          </p:nvPr>
        </p:nvSpPr>
        <p:spPr>
          <a:xfrm>
            <a:off x="827088" y="1700213"/>
            <a:ext cx="7200900" cy="4392612"/>
          </a:xfrm>
        </p:spPr>
        <p:txBody>
          <a:bodyPr>
            <a:normAutofit lnSpcReduction="10000"/>
          </a:bodyPr>
          <a:lstStyle/>
          <a:p>
            <a:pPr marL="274320" indent="-274320" fontAlgn="auto">
              <a:lnSpc>
                <a:spcPct val="90000"/>
              </a:lnSpc>
              <a:spcAft>
                <a:spcPts val="0"/>
              </a:spcAft>
              <a:buFont typeface="Wingdings"/>
              <a:buChar char=""/>
              <a:defRPr/>
            </a:pPr>
            <a:r>
              <a:rPr lang="ru-RU" b="1" dirty="0" smtClean="0"/>
              <a:t>Усиление дифференциации и гибкости сегментов рынка труда под воздействием факторов НТП.</a:t>
            </a:r>
          </a:p>
          <a:p>
            <a:pPr marL="274320" indent="-274320" fontAlgn="auto">
              <a:lnSpc>
                <a:spcPct val="90000"/>
              </a:lnSpc>
              <a:spcAft>
                <a:spcPts val="0"/>
              </a:spcAft>
              <a:buFont typeface="Wingdings"/>
              <a:buChar char=""/>
              <a:defRPr/>
            </a:pPr>
            <a:r>
              <a:rPr lang="ru-RU" b="1" dirty="0" smtClean="0"/>
              <a:t>Формирование новых “нестандартных” форм занятости (напр., дистанционная занятость).</a:t>
            </a:r>
          </a:p>
          <a:p>
            <a:pPr marL="274320" indent="-274320" fontAlgn="auto">
              <a:lnSpc>
                <a:spcPct val="90000"/>
              </a:lnSpc>
              <a:spcAft>
                <a:spcPts val="0"/>
              </a:spcAft>
              <a:buFont typeface="Wingdings"/>
              <a:buChar char=""/>
              <a:defRPr/>
            </a:pPr>
            <a:r>
              <a:rPr lang="ru-RU" b="1" dirty="0" smtClean="0"/>
              <a:t>Формирование новых типов трудовых отношений (индивидуализация)и новых моделей ценообразования на рабочую силу. </a:t>
            </a:r>
          </a:p>
          <a:p>
            <a:pPr marL="274320" indent="-274320" fontAlgn="auto">
              <a:lnSpc>
                <a:spcPct val="90000"/>
              </a:lnSpc>
              <a:spcAft>
                <a:spcPts val="0"/>
              </a:spcAft>
              <a:buFont typeface="Wingdings"/>
              <a:buChar char=""/>
              <a:defRPr/>
            </a:pPr>
            <a:r>
              <a:rPr lang="ru-RU" b="1" dirty="0" smtClean="0"/>
              <a:t>Более объемное включение российского рынка труда в международную специализацию и др. </a:t>
            </a:r>
          </a:p>
          <a:p>
            <a:pPr marL="274320" indent="-274320" fontAlgn="auto">
              <a:lnSpc>
                <a:spcPct val="90000"/>
              </a:lnSpc>
              <a:spcAft>
                <a:spcPts val="0"/>
              </a:spcAft>
              <a:buFont typeface="Wingdings"/>
              <a:buChar char=""/>
              <a:defRPr/>
            </a:pPr>
            <a:endParaRPr lang="ru-RU"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pPr fontAlgn="auto">
              <a:spcAft>
                <a:spcPts val="0"/>
              </a:spcAft>
              <a:defRPr/>
            </a:pPr>
            <a:endParaRPr lang="ru-RU" smtClean="0"/>
          </a:p>
        </p:txBody>
      </p:sp>
      <p:sp>
        <p:nvSpPr>
          <p:cNvPr id="37890" name="Содержимое 2"/>
          <p:cNvSpPr>
            <a:spLocks noGrp="1"/>
          </p:cNvSpPr>
          <p:nvPr>
            <p:ph sz="quarter" idx="1"/>
          </p:nvPr>
        </p:nvSpPr>
        <p:spPr>
          <a:xfrm>
            <a:off x="457200" y="1600200"/>
            <a:ext cx="7467600" cy="4873625"/>
          </a:xfrm>
        </p:spPr>
        <p:txBody>
          <a:bodyPr/>
          <a:lstStyle/>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pPr algn="ctr" fontAlgn="auto">
              <a:spcAft>
                <a:spcPts val="0"/>
              </a:spcAft>
              <a:defRPr/>
            </a:pPr>
            <a:r>
              <a:rPr lang="ru-RU" sz="3200" b="1" dirty="0" smtClean="0"/>
              <a:t>Логика сообщения</a:t>
            </a:r>
            <a:r>
              <a:rPr lang="ru-RU" sz="3200" i="1" dirty="0" smtClean="0"/>
              <a:t> </a:t>
            </a:r>
            <a:endParaRPr lang="ru-RU" sz="3200" dirty="0" smtClean="0"/>
          </a:p>
        </p:txBody>
      </p:sp>
      <p:sp>
        <p:nvSpPr>
          <p:cNvPr id="3" name="Содержимое 2"/>
          <p:cNvSpPr>
            <a:spLocks noGrp="1"/>
          </p:cNvSpPr>
          <p:nvPr>
            <p:ph sz="quarter" idx="1"/>
          </p:nvPr>
        </p:nvSpPr>
        <p:spPr>
          <a:xfrm>
            <a:off x="457200" y="1600200"/>
            <a:ext cx="8229600" cy="4997450"/>
          </a:xfrm>
        </p:spPr>
        <p:txBody>
          <a:bodyPr>
            <a:normAutofit/>
          </a:bodyPr>
          <a:lstStyle/>
          <a:p>
            <a:pPr marL="609600" indent="-609600">
              <a:lnSpc>
                <a:spcPct val="80000"/>
              </a:lnSpc>
              <a:buFont typeface="Arial" charset="0"/>
              <a:buAutoNum type="arabicPeriod"/>
            </a:pPr>
            <a:r>
              <a:rPr lang="ru-RU" sz="2000" b="1" smtClean="0"/>
              <a:t>Состояния трудовой сферы в РФ, ее прогноз.</a:t>
            </a:r>
          </a:p>
          <a:p>
            <a:pPr marL="609600" indent="-609600">
              <a:lnSpc>
                <a:spcPct val="80000"/>
              </a:lnSpc>
              <a:buFont typeface="Arial" charset="0"/>
              <a:buAutoNum type="arabicPeriod"/>
            </a:pPr>
            <a:r>
              <a:rPr lang="ru-RU" sz="2000" b="1" smtClean="0"/>
              <a:t>Последствия инерционного и мобилизационного сценариев для рынка труда и социально - трудовых отношений. </a:t>
            </a:r>
          </a:p>
          <a:p>
            <a:pPr marL="609600" indent="-609600">
              <a:lnSpc>
                <a:spcPct val="80000"/>
              </a:lnSpc>
              <a:buFont typeface="Arial" charset="0"/>
              <a:buAutoNum type="arabicPeriod"/>
            </a:pPr>
            <a:r>
              <a:rPr lang="ru-RU" sz="2000" b="1" smtClean="0"/>
              <a:t> Кризисный сценарий развития сферы труда.</a:t>
            </a:r>
          </a:p>
          <a:p>
            <a:pPr marL="609600" indent="-609600">
              <a:lnSpc>
                <a:spcPct val="80000"/>
              </a:lnSpc>
              <a:buFont typeface="Arial" charset="0"/>
              <a:buAutoNum type="arabicPeriod"/>
            </a:pPr>
            <a:r>
              <a:rPr lang="ru-RU" sz="2000" b="1" smtClean="0"/>
              <a:t> Инновационный  сценарий и его последствия. </a:t>
            </a:r>
          </a:p>
          <a:p>
            <a:pPr marL="609600" indent="-609600">
              <a:lnSpc>
                <a:spcPct val="80000"/>
              </a:lnSpc>
              <a:buFont typeface="Arial" charset="0"/>
              <a:buAutoNum type="arabicPeriod"/>
            </a:pPr>
            <a:r>
              <a:rPr lang="ru-RU" sz="2000" b="1" smtClean="0"/>
              <a:t> Сценарий развития рынка труда в условиях вступления России в ВТО. </a:t>
            </a:r>
          </a:p>
          <a:p>
            <a:pPr marL="609600" indent="-609600">
              <a:lnSpc>
                <a:spcPct val="80000"/>
              </a:lnSpc>
              <a:buFont typeface="Arial" charset="0"/>
              <a:buAutoNum type="arabicPeriod"/>
            </a:pPr>
            <a:r>
              <a:rPr lang="ru-RU" sz="2000" b="1" smtClean="0"/>
              <a:t>Методические подходы  к разработке отдельных позиций  в государственной «трудовой»политике: </a:t>
            </a:r>
          </a:p>
          <a:p>
            <a:pPr marL="809625" lvl="1" indent="714375">
              <a:lnSpc>
                <a:spcPct val="80000"/>
              </a:lnSpc>
              <a:buFont typeface="Arial" charset="0"/>
              <a:buChar char="•"/>
            </a:pPr>
            <a:r>
              <a:rPr lang="ru-RU" sz="2000" b="1" smtClean="0"/>
              <a:t>трудовые отношения в новых формах занятости; </a:t>
            </a:r>
          </a:p>
          <a:p>
            <a:pPr marL="809625" lvl="1" indent="714375">
              <a:lnSpc>
                <a:spcPct val="80000"/>
              </a:lnSpc>
              <a:buFont typeface="Arial" charset="0"/>
              <a:buChar char="•"/>
            </a:pPr>
            <a:r>
              <a:rPr lang="ru-RU" sz="2000" b="1" smtClean="0"/>
              <a:t>информационное обеспечение, система индикаторов рынка труда в целом, его структурных элементов.</a:t>
            </a:r>
          </a:p>
          <a:p>
            <a:pPr marL="809625" lvl="1" indent="714375">
              <a:lnSpc>
                <a:spcPct val="80000"/>
              </a:lnSpc>
              <a:buFont typeface="Arial" charset="0"/>
              <a:buChar char="•"/>
            </a:pPr>
            <a:endParaRPr lang="ru-RU" sz="1600" b="1"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pPr algn="ctr" fontAlgn="auto">
              <a:spcAft>
                <a:spcPts val="0"/>
              </a:spcAft>
              <a:defRPr/>
            </a:pPr>
            <a:r>
              <a:rPr lang="ru-RU" sz="3200" b="1" dirty="0" smtClean="0"/>
              <a:t>Кризис как вариант развития рынка труда</a:t>
            </a:r>
          </a:p>
        </p:txBody>
      </p:sp>
      <p:sp>
        <p:nvSpPr>
          <p:cNvPr id="38914" name="Rectangle 3"/>
          <p:cNvSpPr>
            <a:spLocks noGrp="1"/>
          </p:cNvSpPr>
          <p:nvPr>
            <p:ph sz="quarter" idx="1"/>
          </p:nvPr>
        </p:nvSpPr>
        <p:spPr>
          <a:xfrm>
            <a:off x="457200" y="1600200"/>
            <a:ext cx="7467600" cy="4873625"/>
          </a:xfrm>
        </p:spPr>
        <p:txBody>
          <a:bodyPr/>
          <a:lstStyle/>
          <a:p>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p:txBody>
          <a:bodyPr/>
          <a:lstStyle/>
          <a:p>
            <a:pPr algn="ctr" fontAlgn="auto">
              <a:spcAft>
                <a:spcPts val="0"/>
              </a:spcAft>
              <a:defRPr/>
            </a:pPr>
            <a:r>
              <a:rPr lang="ru-RU" sz="3200" b="1" dirty="0" smtClean="0">
                <a:solidFill>
                  <a:srgbClr val="4D4D4D"/>
                </a:solidFill>
              </a:rPr>
              <a:t>Основные предкризисные проблемы в России:</a:t>
            </a:r>
          </a:p>
        </p:txBody>
      </p:sp>
      <p:sp>
        <p:nvSpPr>
          <p:cNvPr id="39938" name="Rectangle 3"/>
          <p:cNvSpPr>
            <a:spLocks noGrp="1"/>
          </p:cNvSpPr>
          <p:nvPr>
            <p:ph sz="quarter" idx="1"/>
          </p:nvPr>
        </p:nvSpPr>
        <p:spPr>
          <a:xfrm>
            <a:off x="457200" y="1600200"/>
            <a:ext cx="7467600" cy="4873625"/>
          </a:xfrm>
        </p:spPr>
        <p:txBody>
          <a:bodyPr/>
          <a:lstStyle/>
          <a:p>
            <a:r>
              <a:rPr lang="ru-RU" b="1" smtClean="0"/>
              <a:t>«Перегрев» рынка труда по зарплатам.</a:t>
            </a:r>
          </a:p>
          <a:p>
            <a:r>
              <a:rPr lang="ru-RU" b="1" smtClean="0"/>
              <a:t>Дисбаланс на рынке труда в региональном, профессиональном, образовательном и  отраслевом разрезах.</a:t>
            </a:r>
          </a:p>
          <a:p>
            <a:r>
              <a:rPr lang="ru-RU" b="1" smtClean="0"/>
              <a:t>Острый дефицит высококвалифицированных кадров.</a:t>
            </a:r>
          </a:p>
          <a:p>
            <a:r>
              <a:rPr lang="ru-RU" b="1" smtClean="0"/>
              <a:t>Как следствие, невозможность инновационных преобразований по «трудовому» фактору.</a:t>
            </a:r>
          </a:p>
          <a:p>
            <a:endParaRPr lang="ru-RU"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pPr algn="ctr" fontAlgn="auto">
              <a:spcAft>
                <a:spcPts val="0"/>
              </a:spcAft>
              <a:defRPr/>
            </a:pPr>
            <a:r>
              <a:rPr lang="ru-RU" sz="3200" b="1" dirty="0" smtClean="0">
                <a:solidFill>
                  <a:srgbClr val="4D4D4D"/>
                </a:solidFill>
              </a:rPr>
              <a:t>Кризис  - что произошло?</a:t>
            </a:r>
          </a:p>
        </p:txBody>
      </p:sp>
      <p:sp>
        <p:nvSpPr>
          <p:cNvPr id="40962" name="Rectangle 3"/>
          <p:cNvSpPr>
            <a:spLocks noGrp="1"/>
          </p:cNvSpPr>
          <p:nvPr>
            <p:ph sz="quarter" idx="1"/>
          </p:nvPr>
        </p:nvSpPr>
        <p:spPr>
          <a:xfrm>
            <a:off x="457200" y="1600200"/>
            <a:ext cx="7467600" cy="4873625"/>
          </a:xfrm>
        </p:spPr>
        <p:txBody>
          <a:bodyPr/>
          <a:lstStyle/>
          <a:p>
            <a:r>
              <a:rPr lang="ru-RU" b="1" smtClean="0"/>
              <a:t>Массовые увольнения.</a:t>
            </a:r>
          </a:p>
          <a:p>
            <a:r>
              <a:rPr lang="ru-RU" b="1" smtClean="0"/>
              <a:t>Сокращение работников, не оказывающих прямого влияния на прибыль.</a:t>
            </a:r>
          </a:p>
          <a:p>
            <a:r>
              <a:rPr lang="ru-RU" b="1" smtClean="0"/>
              <a:t>Остановка роста заработных плат.</a:t>
            </a:r>
          </a:p>
          <a:p>
            <a:r>
              <a:rPr lang="ru-RU" b="1" smtClean="0"/>
              <a:t>Обрушение «серых» схем оплаты.</a:t>
            </a:r>
          </a:p>
          <a:p>
            <a:r>
              <a:rPr lang="ru-RU" b="1" smtClean="0"/>
              <a:t>Сокращение, отмена, компенсационных выплат.</a:t>
            </a:r>
          </a:p>
          <a:p>
            <a:r>
              <a:rPr lang="ru-RU" b="1" smtClean="0"/>
              <a:t>Рост недовольства населения.</a:t>
            </a:r>
          </a:p>
          <a:p>
            <a:r>
              <a:rPr lang="ru-RU" b="1" smtClean="0"/>
              <a:t>Увеличение социальной нагрузки на государство.</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a:xfrm>
            <a:off x="250825" y="274638"/>
            <a:ext cx="8569325" cy="1143000"/>
          </a:xfrm>
        </p:spPr>
        <p:txBody>
          <a:bodyPr>
            <a:normAutofit fontScale="90000"/>
          </a:bodyPr>
          <a:lstStyle/>
          <a:p>
            <a:pPr algn="ctr" fontAlgn="auto">
              <a:spcAft>
                <a:spcPts val="0"/>
              </a:spcAft>
              <a:defRPr/>
            </a:pPr>
            <a:r>
              <a:rPr lang="ru-RU" sz="3200" b="1" dirty="0" smtClean="0"/>
              <a:t>Кризисный вариант развития </a:t>
            </a:r>
            <a:br>
              <a:rPr lang="ru-RU" sz="3200" b="1" dirty="0" smtClean="0"/>
            </a:br>
            <a:r>
              <a:rPr lang="ru-RU" sz="3200" b="1" dirty="0" smtClean="0"/>
              <a:t>и рынок труда: совпадение прогноза и фактов</a:t>
            </a:r>
          </a:p>
        </p:txBody>
      </p:sp>
      <p:sp>
        <p:nvSpPr>
          <p:cNvPr id="66563" name="Rectangle 3"/>
          <p:cNvSpPr>
            <a:spLocks noGrp="1"/>
          </p:cNvSpPr>
          <p:nvPr>
            <p:ph sz="quarter" idx="1"/>
          </p:nvPr>
        </p:nvSpPr>
        <p:spPr>
          <a:xfrm>
            <a:off x="457200" y="1600200"/>
            <a:ext cx="7467600" cy="4873625"/>
          </a:xfrm>
        </p:spPr>
        <p:txBody>
          <a:bodyPr>
            <a:normAutofit/>
          </a:bodyPr>
          <a:lstStyle/>
          <a:p>
            <a:pPr marL="274320" indent="-274320" fontAlgn="auto">
              <a:lnSpc>
                <a:spcPct val="80000"/>
              </a:lnSpc>
              <a:spcAft>
                <a:spcPts val="0"/>
              </a:spcAft>
              <a:buFont typeface="Wingdings"/>
              <a:buChar char=""/>
              <a:defRPr/>
            </a:pPr>
            <a:r>
              <a:rPr lang="ru-RU" sz="2200" b="1" dirty="0" smtClean="0">
                <a:solidFill>
                  <a:schemeClr val="accent1">
                    <a:lumMod val="75000"/>
                  </a:schemeClr>
                </a:solidFill>
              </a:rPr>
              <a:t>Проведенный 14 октября 2008 года опрос </a:t>
            </a:r>
            <a:r>
              <a:rPr lang="ru-RU" sz="2200" b="1" dirty="0" smtClean="0"/>
              <a:t>организаций-членов РСПП (обрабатывающие производства, финансы, строительство, и.т.д.) показал: </a:t>
            </a:r>
          </a:p>
          <a:p>
            <a:pPr marL="274320" indent="-274320" fontAlgn="auto">
              <a:lnSpc>
                <a:spcPct val="80000"/>
              </a:lnSpc>
              <a:spcAft>
                <a:spcPts val="0"/>
              </a:spcAft>
              <a:buFont typeface="Wingdings"/>
              <a:buChar char=""/>
              <a:defRPr/>
            </a:pPr>
            <a:r>
              <a:rPr lang="ru-RU" sz="2200" b="1" dirty="0" smtClean="0"/>
              <a:t>половины компаний не исключает возможности увольнения сотрудников либо предоставления им отпусков без сохранения содержания;</a:t>
            </a:r>
          </a:p>
          <a:p>
            <a:pPr marL="274320" indent="-274320" fontAlgn="auto">
              <a:lnSpc>
                <a:spcPct val="80000"/>
              </a:lnSpc>
              <a:spcAft>
                <a:spcPts val="0"/>
              </a:spcAft>
              <a:buFont typeface="Wingdings"/>
              <a:buChar char=""/>
              <a:defRPr/>
            </a:pPr>
            <a:r>
              <a:rPr lang="ru-RU" sz="2200" b="1" dirty="0" smtClean="0"/>
              <a:t>около 40% компаний прогнозируют задержки выплат заработной платы либо ее снижение, и, почти 20%, - сокращение объема </a:t>
            </a:r>
            <a:r>
              <a:rPr lang="ru-RU" sz="2200" b="1" dirty="0" err="1" smtClean="0"/>
              <a:t>соцпакета</a:t>
            </a:r>
            <a:r>
              <a:rPr lang="ru-RU" sz="2200" b="1" dirty="0" smtClean="0"/>
              <a:t> для работников;</a:t>
            </a:r>
          </a:p>
          <a:p>
            <a:pPr marL="274320" indent="-274320" fontAlgn="auto">
              <a:lnSpc>
                <a:spcPct val="80000"/>
              </a:lnSpc>
              <a:spcAft>
                <a:spcPts val="0"/>
              </a:spcAft>
              <a:buFont typeface="Wingdings"/>
              <a:buChar char=""/>
              <a:defRPr/>
            </a:pPr>
            <a:r>
              <a:rPr lang="ru-RU" sz="2200" b="1" dirty="0" smtClean="0"/>
              <a:t>в среднесрочном периоде значительная доля компаний не исключает, что их партнеры станут банкротами.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normAutofit fontScale="90000"/>
          </a:bodyPr>
          <a:lstStyle/>
          <a:p>
            <a:pPr algn="ctr" fontAlgn="auto">
              <a:spcAft>
                <a:spcPts val="0"/>
              </a:spcAft>
              <a:defRPr/>
            </a:pPr>
            <a:r>
              <a:rPr lang="ru-RU" sz="3400" b="1" dirty="0" smtClean="0"/>
              <a:t>В Т О </a:t>
            </a:r>
            <a:r>
              <a:rPr lang="ru-RU" sz="3800" dirty="0" smtClean="0"/>
              <a:t/>
            </a:r>
            <a:br>
              <a:rPr lang="ru-RU" sz="3800" dirty="0" smtClean="0"/>
            </a:br>
            <a:endParaRPr lang="ru-RU" sz="3800" dirty="0" smtClean="0"/>
          </a:p>
        </p:txBody>
      </p:sp>
      <p:sp>
        <p:nvSpPr>
          <p:cNvPr id="67587" name="Rectangle 3"/>
          <p:cNvSpPr>
            <a:spLocks noGrp="1"/>
          </p:cNvSpPr>
          <p:nvPr>
            <p:ph sz="quarter" idx="1"/>
          </p:nvPr>
        </p:nvSpPr>
        <p:spPr>
          <a:xfrm>
            <a:off x="457200" y="1196975"/>
            <a:ext cx="8229600" cy="5256213"/>
          </a:xfrm>
        </p:spPr>
        <p:txBody>
          <a:bodyPr>
            <a:normAutofit fontScale="92500"/>
          </a:bodyPr>
          <a:lstStyle/>
          <a:p>
            <a:pPr marL="274320" indent="19050" fontAlgn="auto">
              <a:lnSpc>
                <a:spcPct val="80000"/>
              </a:lnSpc>
              <a:spcAft>
                <a:spcPts val="0"/>
              </a:spcAft>
              <a:buFont typeface="Wingdings"/>
              <a:buNone/>
              <a:defRPr/>
            </a:pPr>
            <a:r>
              <a:rPr lang="ru-RU" b="1" i="1" dirty="0" smtClean="0"/>
              <a:t>По итогам исследования</a:t>
            </a:r>
            <a:r>
              <a:rPr lang="ru-RU" b="1" dirty="0" smtClean="0"/>
              <a:t> возможных последствий для рынка труда России ее вступления в ВТО получен ряд выводов</a:t>
            </a:r>
            <a:r>
              <a:rPr lang="ru-RU" b="1" i="1" dirty="0" smtClean="0"/>
              <a:t>. В частности установлено, что</a:t>
            </a:r>
            <a:r>
              <a:rPr lang="ru-RU" b="1" dirty="0" smtClean="0"/>
              <a:t>: </a:t>
            </a:r>
          </a:p>
          <a:p>
            <a:pPr marL="542925" indent="-180975" fontAlgn="auto">
              <a:lnSpc>
                <a:spcPct val="80000"/>
              </a:lnSpc>
              <a:spcAft>
                <a:spcPts val="0"/>
              </a:spcAft>
              <a:buFont typeface="Wingdings"/>
              <a:buChar char=""/>
              <a:defRPr/>
            </a:pPr>
            <a:r>
              <a:rPr lang="ru-RU" b="1" dirty="0" smtClean="0"/>
              <a:t>          ожидается «точечный» характер негативных социально-экономических последствий вступления России в ВТО;</a:t>
            </a:r>
          </a:p>
          <a:p>
            <a:pPr marL="542925" indent="-180975" fontAlgn="auto">
              <a:lnSpc>
                <a:spcPct val="80000"/>
              </a:lnSpc>
              <a:spcAft>
                <a:spcPts val="0"/>
              </a:spcAft>
              <a:buFont typeface="Wingdings"/>
              <a:buChar char=""/>
              <a:defRPr/>
            </a:pPr>
            <a:r>
              <a:rPr lang="ru-RU" b="1" dirty="0" smtClean="0"/>
              <a:t>        они могут проявиться в отношении рынков труда отдельных территорий, отраслей, предприятий, а также - групп населения;</a:t>
            </a:r>
          </a:p>
          <a:p>
            <a:pPr marL="542925" indent="-180975" fontAlgn="auto">
              <a:lnSpc>
                <a:spcPct val="80000"/>
              </a:lnSpc>
              <a:spcAft>
                <a:spcPts val="0"/>
              </a:spcAft>
              <a:buFont typeface="Wingdings"/>
              <a:buChar char=""/>
              <a:defRPr/>
            </a:pPr>
            <a:r>
              <a:rPr lang="ru-RU" b="1" dirty="0" smtClean="0"/>
              <a:t>         вступление может изменить важнейшие трудовые показатели в макроэкономическом развитии страны в целом (безработица, рабочее время и др.);</a:t>
            </a:r>
          </a:p>
          <a:p>
            <a:pPr marL="542925" indent="-180975" fontAlgn="auto">
              <a:lnSpc>
                <a:spcPct val="80000"/>
              </a:lnSpc>
              <a:spcAft>
                <a:spcPts val="0"/>
              </a:spcAft>
              <a:buFont typeface="Wingdings"/>
              <a:buChar char=""/>
              <a:defRPr/>
            </a:pPr>
            <a:r>
              <a:rPr lang="ru-RU" b="1" dirty="0" smtClean="0"/>
              <a:t>         потребуется определенное перераспределение инвестиционных и других ресурсов между регионами, отраслями и группами населения.</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611188" y="274638"/>
            <a:ext cx="8281987" cy="1143000"/>
          </a:xfrm>
        </p:spPr>
        <p:txBody>
          <a:bodyPr>
            <a:normAutofit fontScale="90000"/>
          </a:bodyPr>
          <a:lstStyle/>
          <a:p>
            <a:pPr algn="ctr" fontAlgn="auto">
              <a:spcAft>
                <a:spcPts val="0"/>
              </a:spcAft>
              <a:defRPr/>
            </a:pPr>
            <a:r>
              <a:rPr lang="ru-RU" b="1" dirty="0" smtClean="0"/>
              <a:t>Основные подходы в исследовании последствий вступления России в ВТО на рынок труда</a:t>
            </a:r>
          </a:p>
        </p:txBody>
      </p:sp>
      <p:sp>
        <p:nvSpPr>
          <p:cNvPr id="81923" name="AutoShape 3"/>
          <p:cNvSpPr>
            <a:spLocks noChangeArrowheads="1"/>
          </p:cNvSpPr>
          <p:nvPr/>
        </p:nvSpPr>
        <p:spPr bwMode="auto">
          <a:xfrm>
            <a:off x="1979613" y="1844675"/>
            <a:ext cx="2663825" cy="574675"/>
          </a:xfrm>
          <a:prstGeom prst="foldedCorner">
            <a:avLst>
              <a:gd name="adj" fmla="val 24912"/>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Региональный подход</a:t>
            </a:r>
          </a:p>
        </p:txBody>
      </p:sp>
      <p:sp>
        <p:nvSpPr>
          <p:cNvPr id="81924" name="AutoShape 4"/>
          <p:cNvSpPr>
            <a:spLocks noChangeArrowheads="1"/>
          </p:cNvSpPr>
          <p:nvPr/>
        </p:nvSpPr>
        <p:spPr bwMode="auto">
          <a:xfrm>
            <a:off x="827088" y="2708275"/>
            <a:ext cx="2520950" cy="576263"/>
          </a:xfrm>
          <a:prstGeom prst="foldedCorner">
            <a:avLst>
              <a:gd name="adj" fmla="val 21917"/>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Отраслевой подход</a:t>
            </a:r>
          </a:p>
        </p:txBody>
      </p:sp>
      <p:sp>
        <p:nvSpPr>
          <p:cNvPr id="81925" name="AutoShape 5"/>
          <p:cNvSpPr>
            <a:spLocks noChangeArrowheads="1"/>
          </p:cNvSpPr>
          <p:nvPr/>
        </p:nvSpPr>
        <p:spPr bwMode="auto">
          <a:xfrm>
            <a:off x="3348038" y="5445125"/>
            <a:ext cx="3959225" cy="1079500"/>
          </a:xfrm>
          <a:prstGeom prst="foldedCorner">
            <a:avLst>
              <a:gd name="adj" fmla="val 16560"/>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Исследования влияния на один из параметров рынка труда (спрос, предложение и др)</a:t>
            </a:r>
          </a:p>
        </p:txBody>
      </p:sp>
      <p:sp>
        <p:nvSpPr>
          <p:cNvPr id="81926" name="AutoShape 6"/>
          <p:cNvSpPr>
            <a:spLocks noChangeArrowheads="1"/>
          </p:cNvSpPr>
          <p:nvPr/>
        </p:nvSpPr>
        <p:spPr bwMode="auto">
          <a:xfrm>
            <a:off x="468313" y="3789363"/>
            <a:ext cx="2665412" cy="649287"/>
          </a:xfrm>
          <a:prstGeom prst="foldedCorner">
            <a:avLst>
              <a:gd name="adj" fmla="val 18162"/>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dirty="0">
                <a:solidFill>
                  <a:srgbClr val="800000"/>
                </a:solidFill>
                <a:effectLst>
                  <a:outerShdw blurRad="38100" dist="38100" dir="2700000" algn="tl">
                    <a:srgbClr val="000000"/>
                  </a:outerShdw>
                </a:effectLst>
              </a:rPr>
              <a:t>Регионально-Отраслевой подход</a:t>
            </a:r>
          </a:p>
        </p:txBody>
      </p:sp>
      <p:sp>
        <p:nvSpPr>
          <p:cNvPr id="81927" name="AutoShape 7"/>
          <p:cNvSpPr>
            <a:spLocks noChangeArrowheads="1"/>
          </p:cNvSpPr>
          <p:nvPr/>
        </p:nvSpPr>
        <p:spPr bwMode="auto">
          <a:xfrm>
            <a:off x="5003800" y="1773238"/>
            <a:ext cx="2663825" cy="790575"/>
          </a:xfrm>
          <a:prstGeom prst="foldedCorner">
            <a:avLst>
              <a:gd name="adj" fmla="val 22944"/>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Эмпирические подходы</a:t>
            </a:r>
          </a:p>
        </p:txBody>
      </p:sp>
      <p:sp>
        <p:nvSpPr>
          <p:cNvPr id="81928" name="AutoShape 8"/>
          <p:cNvSpPr>
            <a:spLocks noChangeArrowheads="1"/>
          </p:cNvSpPr>
          <p:nvPr/>
        </p:nvSpPr>
        <p:spPr bwMode="auto">
          <a:xfrm>
            <a:off x="5795963" y="4221163"/>
            <a:ext cx="2663825" cy="792162"/>
          </a:xfrm>
          <a:prstGeom prst="foldedCorner">
            <a:avLst>
              <a:gd name="adj" fmla="val 20023"/>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На примере других стран ( часто Китай)</a:t>
            </a:r>
          </a:p>
        </p:txBody>
      </p:sp>
      <p:pic>
        <p:nvPicPr>
          <p:cNvPr id="44040" name="Picture 9" descr="j0237500[1]"/>
          <p:cNvPicPr>
            <a:picLocks noChangeAspect="1" noChangeArrowheads="1"/>
          </p:cNvPicPr>
          <p:nvPr/>
        </p:nvPicPr>
        <p:blipFill>
          <a:blip r:embed="rId2"/>
          <a:srcRect/>
          <a:stretch>
            <a:fillRect/>
          </a:stretch>
        </p:blipFill>
        <p:spPr bwMode="auto">
          <a:xfrm>
            <a:off x="3563938" y="2852738"/>
            <a:ext cx="2241550" cy="2246312"/>
          </a:xfrm>
          <a:prstGeom prst="rect">
            <a:avLst/>
          </a:prstGeom>
          <a:noFill/>
          <a:ln w="9525">
            <a:noFill/>
            <a:miter lim="800000"/>
            <a:headEnd/>
            <a:tailEnd/>
          </a:ln>
        </p:spPr>
      </p:pic>
      <p:sp>
        <p:nvSpPr>
          <p:cNvPr id="81930" name="AutoShape 10"/>
          <p:cNvSpPr>
            <a:spLocks noChangeArrowheads="1"/>
          </p:cNvSpPr>
          <p:nvPr/>
        </p:nvSpPr>
        <p:spPr bwMode="auto">
          <a:xfrm>
            <a:off x="6011863" y="2852738"/>
            <a:ext cx="2663825" cy="936625"/>
          </a:xfrm>
          <a:prstGeom prst="foldedCorner">
            <a:avLst>
              <a:gd name="adj" fmla="val 24912"/>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Социально-Демографический подход</a:t>
            </a:r>
          </a:p>
        </p:txBody>
      </p:sp>
      <p:sp>
        <p:nvSpPr>
          <p:cNvPr id="81931" name="AutoShape 11"/>
          <p:cNvSpPr>
            <a:spLocks noChangeArrowheads="1"/>
          </p:cNvSpPr>
          <p:nvPr/>
        </p:nvSpPr>
        <p:spPr bwMode="auto">
          <a:xfrm>
            <a:off x="755650" y="4797425"/>
            <a:ext cx="2663825" cy="574675"/>
          </a:xfrm>
          <a:prstGeom prst="foldedCorner">
            <a:avLst>
              <a:gd name="adj" fmla="val 24912"/>
            </a:avLst>
          </a:prstGeom>
          <a:solidFill>
            <a:srgbClr val="FFCC66"/>
          </a:solidFill>
          <a:ln w="9525">
            <a:noFill/>
            <a:prstDash val="dash"/>
            <a:round/>
            <a:headEnd/>
            <a:tailEnd/>
          </a:ln>
          <a:effectLst>
            <a:outerShdw dist="107763" dir="8100000" algn="ctr" rotWithShape="0">
              <a:schemeClr val="bg2">
                <a:alpha val="50000"/>
              </a:schemeClr>
            </a:outerShdw>
          </a:effectLst>
        </p:spPr>
        <p:txBody>
          <a:bodyPr anchor="ctr"/>
          <a:lstStyle/>
          <a:p>
            <a:pPr algn="ctr">
              <a:defRPr/>
            </a:pPr>
            <a:r>
              <a:rPr lang="ru-RU" b="1">
                <a:solidFill>
                  <a:srgbClr val="800000"/>
                </a:solidFill>
                <a:effectLst>
                  <a:outerShdw blurRad="38100" dist="38100" dir="2700000" algn="tl">
                    <a:srgbClr val="000000"/>
                  </a:outerShdw>
                </a:effectLst>
              </a:rPr>
              <a:t>Смешанныйподход</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a:xfrm>
            <a:off x="395288" y="333375"/>
            <a:ext cx="8497887" cy="1223963"/>
          </a:xfrm>
        </p:spPr>
        <p:txBody>
          <a:bodyPr>
            <a:normAutofit fontScale="90000"/>
          </a:bodyPr>
          <a:lstStyle/>
          <a:p>
            <a:pPr algn="ctr" fontAlgn="auto">
              <a:spcAft>
                <a:spcPts val="0"/>
              </a:spcAft>
              <a:defRPr/>
            </a:pPr>
            <a:r>
              <a:rPr lang="ru-RU" b="1" dirty="0" smtClean="0"/>
              <a:t>Основные направления воздействия вступления России в ВТО на рынок труда</a:t>
            </a:r>
            <a:r>
              <a:rPr lang="ru-RU" sz="3400" b="1" dirty="0" smtClean="0"/>
              <a:t/>
            </a:r>
            <a:br>
              <a:rPr lang="ru-RU" sz="3400" b="1" dirty="0" smtClean="0"/>
            </a:br>
            <a:endParaRPr lang="ru-RU" sz="3400" b="1" dirty="0" smtClean="0"/>
          </a:p>
        </p:txBody>
      </p:sp>
      <p:sp>
        <p:nvSpPr>
          <p:cNvPr id="82947" name="Oval 3"/>
          <p:cNvSpPr>
            <a:spLocks noChangeArrowheads="1"/>
          </p:cNvSpPr>
          <p:nvPr/>
        </p:nvSpPr>
        <p:spPr bwMode="auto">
          <a:xfrm>
            <a:off x="1258888" y="2205038"/>
            <a:ext cx="6553200" cy="3673475"/>
          </a:xfrm>
          <a:prstGeom prst="ellipse">
            <a:avLst/>
          </a:prstGeom>
          <a:noFill/>
          <a:ln w="38100">
            <a:solidFill>
              <a:srgbClr val="FF0000"/>
            </a:solidFill>
            <a:round/>
            <a:headEnd/>
            <a:tailEnd/>
          </a:ln>
          <a:effectLst>
            <a:outerShdw dist="107763" dir="8100000" algn="ctr" rotWithShape="0">
              <a:schemeClr val="bg2">
                <a:alpha val="50000"/>
              </a:schemeClr>
            </a:outerShdw>
          </a:effectLst>
        </p:spPr>
        <p:txBody>
          <a:bodyPr wrap="none" anchor="ctr"/>
          <a:lstStyle/>
          <a:p>
            <a:pPr>
              <a:defRPr/>
            </a:pPr>
            <a:endParaRPr lang="ru-RU"/>
          </a:p>
        </p:txBody>
      </p:sp>
      <p:sp>
        <p:nvSpPr>
          <p:cNvPr id="82948" name="Oval 4"/>
          <p:cNvSpPr>
            <a:spLocks noChangeArrowheads="1"/>
          </p:cNvSpPr>
          <p:nvPr/>
        </p:nvSpPr>
        <p:spPr bwMode="auto">
          <a:xfrm>
            <a:off x="1476375" y="2205038"/>
            <a:ext cx="6119813" cy="3384550"/>
          </a:xfrm>
          <a:prstGeom prst="ellipse">
            <a:avLst/>
          </a:prstGeom>
          <a:noFill/>
          <a:ln w="38100">
            <a:solidFill>
              <a:srgbClr val="FF0000"/>
            </a:solidFill>
            <a:round/>
            <a:headEnd/>
            <a:tailEnd/>
          </a:ln>
          <a:effectLst>
            <a:outerShdw dist="107763" dir="8100000" algn="ctr" rotWithShape="0">
              <a:schemeClr val="bg2">
                <a:alpha val="50000"/>
              </a:schemeClr>
            </a:outerShdw>
          </a:effectLst>
        </p:spPr>
        <p:txBody>
          <a:bodyPr wrap="none" anchor="ctr"/>
          <a:lstStyle/>
          <a:p>
            <a:pPr>
              <a:defRPr/>
            </a:pPr>
            <a:endParaRPr lang="ru-RU"/>
          </a:p>
        </p:txBody>
      </p:sp>
      <p:pic>
        <p:nvPicPr>
          <p:cNvPr id="82949" name="Picture 5" descr="j0432634[1]"/>
          <p:cNvPicPr>
            <a:picLocks noChangeAspect="1" noChangeArrowheads="1"/>
          </p:cNvPicPr>
          <p:nvPr/>
        </p:nvPicPr>
        <p:blipFill>
          <a:blip r:embed="rId2"/>
          <a:srcRect/>
          <a:stretch>
            <a:fillRect/>
          </a:stretch>
        </p:blipFill>
        <p:spPr bwMode="auto">
          <a:xfrm>
            <a:off x="4284663" y="1484313"/>
            <a:ext cx="1714500" cy="1714500"/>
          </a:xfrm>
          <a:prstGeom prst="rect">
            <a:avLst/>
          </a:prstGeom>
          <a:noFill/>
          <a:effectLst>
            <a:outerShdw dist="107763" dir="8100000" algn="ctr" rotWithShape="0">
              <a:srgbClr val="808080">
                <a:alpha val="50000"/>
              </a:srgbClr>
            </a:outerShdw>
          </a:effectLst>
        </p:spPr>
      </p:pic>
      <p:sp>
        <p:nvSpPr>
          <p:cNvPr id="82950" name="Oval 6"/>
          <p:cNvSpPr>
            <a:spLocks noChangeArrowheads="1"/>
          </p:cNvSpPr>
          <p:nvPr/>
        </p:nvSpPr>
        <p:spPr bwMode="auto">
          <a:xfrm>
            <a:off x="323850" y="2924175"/>
            <a:ext cx="2016125" cy="1225550"/>
          </a:xfrm>
          <a:prstGeom prst="ellipse">
            <a:avLst/>
          </a:prstGeom>
          <a:gradFill rotWithShape="1">
            <a:gsLst>
              <a:gs pos="0">
                <a:schemeClr val="bg2"/>
              </a:gs>
              <a:gs pos="50000">
                <a:schemeClr val="bg1"/>
              </a:gs>
              <a:gs pos="100000">
                <a:schemeClr val="bg2"/>
              </a:gs>
            </a:gsLst>
            <a:lin ang="0" scaled="1"/>
          </a:gradFill>
          <a:ln w="9525" algn="ctr">
            <a:solidFill>
              <a:srgbClr val="969696"/>
            </a:solidFill>
            <a:round/>
            <a:headEnd/>
            <a:tailEnd/>
          </a:ln>
          <a:effectLst>
            <a:outerShdw dist="107763" dir="8100000" algn="ctr" rotWithShape="0">
              <a:schemeClr val="bg2">
                <a:alpha val="50000"/>
              </a:schemeClr>
            </a:outerShdw>
          </a:effectLst>
        </p:spPr>
        <p:txBody>
          <a:bodyPr anchor="ctr"/>
          <a:lstStyle/>
          <a:p>
            <a:pPr algn="ctr">
              <a:defRPr/>
            </a:pPr>
            <a:r>
              <a:rPr lang="ru-RU" b="1">
                <a:effectLst>
                  <a:outerShdw blurRad="38100" dist="38100" dir="2700000" algn="tl">
                    <a:srgbClr val="FFFFFF"/>
                  </a:outerShdw>
                </a:effectLst>
              </a:rPr>
              <a:t>Структура занятости</a:t>
            </a:r>
          </a:p>
        </p:txBody>
      </p:sp>
      <p:sp>
        <p:nvSpPr>
          <p:cNvPr id="82951" name="Oval 7"/>
          <p:cNvSpPr>
            <a:spLocks noChangeArrowheads="1"/>
          </p:cNvSpPr>
          <p:nvPr/>
        </p:nvSpPr>
        <p:spPr bwMode="auto">
          <a:xfrm>
            <a:off x="3563938" y="4797425"/>
            <a:ext cx="2017712" cy="1655763"/>
          </a:xfrm>
          <a:prstGeom prst="ellipse">
            <a:avLst/>
          </a:prstGeom>
          <a:gradFill rotWithShape="1">
            <a:gsLst>
              <a:gs pos="0">
                <a:schemeClr val="bg2"/>
              </a:gs>
              <a:gs pos="50000">
                <a:schemeClr val="bg1"/>
              </a:gs>
              <a:gs pos="100000">
                <a:schemeClr val="bg2"/>
              </a:gs>
            </a:gsLst>
            <a:lin ang="0" scaled="1"/>
          </a:gradFill>
          <a:ln w="9525" algn="ctr">
            <a:solidFill>
              <a:srgbClr val="969696"/>
            </a:solidFill>
            <a:round/>
            <a:headEnd/>
            <a:tailEnd/>
          </a:ln>
          <a:effectLst>
            <a:outerShdw dist="107763" dir="8100000" algn="ctr" rotWithShape="0">
              <a:schemeClr val="bg2">
                <a:alpha val="50000"/>
              </a:schemeClr>
            </a:outerShdw>
          </a:effectLst>
        </p:spPr>
        <p:txBody>
          <a:bodyPr anchor="ctr"/>
          <a:lstStyle/>
          <a:p>
            <a:pPr algn="ctr">
              <a:defRPr/>
            </a:pPr>
            <a:r>
              <a:rPr lang="ru-RU" b="1">
                <a:effectLst>
                  <a:outerShdw blurRad="38100" dist="38100" dir="2700000" algn="tl">
                    <a:srgbClr val="FFFFFF"/>
                  </a:outerShdw>
                </a:effectLst>
              </a:rPr>
              <a:t>Миграция рабочей силы</a:t>
            </a:r>
          </a:p>
          <a:p>
            <a:pPr algn="ctr">
              <a:defRPr/>
            </a:pPr>
            <a:endParaRPr lang="ru-RU" b="1">
              <a:effectLst>
                <a:outerShdw blurRad="38100" dist="38100" dir="2700000" algn="tl">
                  <a:srgbClr val="FFFFFF"/>
                </a:outerShdw>
              </a:effectLst>
            </a:endParaRPr>
          </a:p>
        </p:txBody>
      </p:sp>
      <p:sp>
        <p:nvSpPr>
          <p:cNvPr id="82952" name="Oval 8"/>
          <p:cNvSpPr>
            <a:spLocks noChangeArrowheads="1"/>
          </p:cNvSpPr>
          <p:nvPr/>
        </p:nvSpPr>
        <p:spPr bwMode="auto">
          <a:xfrm>
            <a:off x="755650" y="4508500"/>
            <a:ext cx="2374900" cy="1511300"/>
          </a:xfrm>
          <a:prstGeom prst="ellipse">
            <a:avLst/>
          </a:prstGeom>
          <a:gradFill rotWithShape="1">
            <a:gsLst>
              <a:gs pos="0">
                <a:schemeClr val="bg2"/>
              </a:gs>
              <a:gs pos="50000">
                <a:schemeClr val="bg1"/>
              </a:gs>
              <a:gs pos="100000">
                <a:schemeClr val="bg2"/>
              </a:gs>
            </a:gsLst>
            <a:lin ang="0" scaled="1"/>
          </a:gradFill>
          <a:ln w="9525" algn="ctr">
            <a:solidFill>
              <a:srgbClr val="969696"/>
            </a:solidFill>
            <a:round/>
            <a:headEnd/>
            <a:tailEnd/>
          </a:ln>
          <a:effectLst>
            <a:outerShdw dist="107763" dir="8100000" algn="ctr" rotWithShape="0">
              <a:schemeClr val="bg2">
                <a:alpha val="50000"/>
              </a:schemeClr>
            </a:outerShdw>
          </a:effectLst>
        </p:spPr>
        <p:txBody>
          <a:bodyPr anchor="ctr"/>
          <a:lstStyle/>
          <a:p>
            <a:pPr algn="ctr">
              <a:defRPr/>
            </a:pPr>
            <a:r>
              <a:rPr lang="ru-RU" b="1">
                <a:effectLst>
                  <a:outerShdw blurRad="38100" dist="38100" dir="2700000" algn="tl">
                    <a:srgbClr val="FFFFFF"/>
                  </a:outerShdw>
                </a:effectLst>
              </a:rPr>
              <a:t>Социальная защита</a:t>
            </a:r>
          </a:p>
        </p:txBody>
      </p:sp>
      <p:sp>
        <p:nvSpPr>
          <p:cNvPr id="82953" name="Oval 9"/>
          <p:cNvSpPr>
            <a:spLocks noChangeArrowheads="1"/>
          </p:cNvSpPr>
          <p:nvPr/>
        </p:nvSpPr>
        <p:spPr bwMode="auto">
          <a:xfrm>
            <a:off x="6084888" y="4581525"/>
            <a:ext cx="2376487" cy="1225550"/>
          </a:xfrm>
          <a:prstGeom prst="ellipse">
            <a:avLst/>
          </a:prstGeom>
          <a:gradFill rotWithShape="1">
            <a:gsLst>
              <a:gs pos="0">
                <a:schemeClr val="bg2"/>
              </a:gs>
              <a:gs pos="50000">
                <a:schemeClr val="bg1"/>
              </a:gs>
              <a:gs pos="100000">
                <a:schemeClr val="bg2"/>
              </a:gs>
            </a:gsLst>
            <a:lin ang="0" scaled="1"/>
          </a:gradFill>
          <a:ln w="9525" algn="ctr">
            <a:solidFill>
              <a:srgbClr val="969696"/>
            </a:solidFill>
            <a:round/>
            <a:headEnd/>
            <a:tailEnd/>
          </a:ln>
          <a:effectLst>
            <a:outerShdw dist="107763" dir="8100000" algn="ctr" rotWithShape="0">
              <a:schemeClr val="bg2">
                <a:alpha val="50000"/>
              </a:schemeClr>
            </a:outerShdw>
          </a:effectLst>
        </p:spPr>
        <p:txBody>
          <a:bodyPr anchor="ctr"/>
          <a:lstStyle/>
          <a:p>
            <a:pPr algn="ctr">
              <a:defRPr/>
            </a:pPr>
            <a:r>
              <a:rPr lang="ru-RU" b="1">
                <a:effectLst>
                  <a:outerShdw blurRad="38100" dist="38100" dir="2700000" algn="tl">
                    <a:srgbClr val="FFFFFF"/>
                  </a:outerShdw>
                </a:effectLst>
              </a:rPr>
              <a:t>Безработица</a:t>
            </a:r>
          </a:p>
        </p:txBody>
      </p:sp>
      <p:sp>
        <p:nvSpPr>
          <p:cNvPr id="82954" name="Oval 10"/>
          <p:cNvSpPr>
            <a:spLocks noChangeArrowheads="1"/>
          </p:cNvSpPr>
          <p:nvPr/>
        </p:nvSpPr>
        <p:spPr bwMode="auto">
          <a:xfrm>
            <a:off x="6011863" y="2852738"/>
            <a:ext cx="2592387" cy="1225550"/>
          </a:xfrm>
          <a:prstGeom prst="ellipse">
            <a:avLst/>
          </a:prstGeom>
          <a:gradFill rotWithShape="1">
            <a:gsLst>
              <a:gs pos="0">
                <a:schemeClr val="bg2"/>
              </a:gs>
              <a:gs pos="50000">
                <a:schemeClr val="bg1"/>
              </a:gs>
              <a:gs pos="100000">
                <a:schemeClr val="bg2"/>
              </a:gs>
            </a:gsLst>
            <a:lin ang="0" scaled="1"/>
          </a:gradFill>
          <a:ln w="9525" algn="ctr">
            <a:solidFill>
              <a:srgbClr val="969696"/>
            </a:solidFill>
            <a:round/>
            <a:headEnd/>
            <a:tailEnd/>
          </a:ln>
          <a:effectLst>
            <a:outerShdw dist="107763" dir="8100000" algn="ctr" rotWithShape="0">
              <a:schemeClr val="bg2">
                <a:alpha val="50000"/>
              </a:schemeClr>
            </a:outerShdw>
          </a:effectLst>
        </p:spPr>
        <p:txBody>
          <a:bodyPr anchor="ctr"/>
          <a:lstStyle/>
          <a:p>
            <a:pPr algn="ctr">
              <a:defRPr/>
            </a:pPr>
            <a:r>
              <a:rPr lang="ru-RU" b="1">
                <a:effectLst>
                  <a:outerShdw blurRad="38100" dist="38100" dir="2700000" algn="tl">
                    <a:srgbClr val="FFFFFF"/>
                  </a:outerShdw>
                </a:effectLst>
              </a:rPr>
              <a:t>Предложение труда</a:t>
            </a:r>
          </a:p>
        </p:txBody>
      </p:sp>
      <p:sp>
        <p:nvSpPr>
          <p:cNvPr id="82955" name="Oval 11"/>
          <p:cNvSpPr>
            <a:spLocks noChangeArrowheads="1"/>
          </p:cNvSpPr>
          <p:nvPr/>
        </p:nvSpPr>
        <p:spPr bwMode="auto">
          <a:xfrm>
            <a:off x="1692275" y="1700213"/>
            <a:ext cx="2016125" cy="1225550"/>
          </a:xfrm>
          <a:prstGeom prst="ellipse">
            <a:avLst/>
          </a:prstGeom>
          <a:gradFill rotWithShape="1">
            <a:gsLst>
              <a:gs pos="0">
                <a:schemeClr val="bg2"/>
              </a:gs>
              <a:gs pos="50000">
                <a:schemeClr val="bg1"/>
              </a:gs>
              <a:gs pos="100000">
                <a:schemeClr val="bg2"/>
              </a:gs>
            </a:gsLst>
            <a:lin ang="0" scaled="1"/>
          </a:gradFill>
          <a:ln w="9525">
            <a:solidFill>
              <a:srgbClr val="969696"/>
            </a:solidFill>
            <a:round/>
            <a:headEnd/>
            <a:tailEnd/>
          </a:ln>
          <a:effectLst>
            <a:outerShdw dist="107763" dir="8100000" algn="ctr" rotWithShape="0">
              <a:schemeClr val="bg2">
                <a:alpha val="50000"/>
              </a:schemeClr>
            </a:outerShdw>
          </a:effectLst>
        </p:spPr>
        <p:txBody>
          <a:bodyPr anchor="ctr"/>
          <a:lstStyle/>
          <a:p>
            <a:pPr algn="ctr">
              <a:defRPr/>
            </a:pPr>
            <a:r>
              <a:rPr lang="ru-RU" b="1">
                <a:effectLst>
                  <a:outerShdw blurRad="38100" dist="38100" dir="2700000" algn="tl">
                    <a:srgbClr val="FFFFFF"/>
                  </a:outerShdw>
                </a:effectLst>
              </a:rPr>
              <a:t>Спрос на труд</a:t>
            </a:r>
          </a:p>
        </p:txBody>
      </p:sp>
      <p:sp>
        <p:nvSpPr>
          <p:cNvPr id="82956" name="Line 12"/>
          <p:cNvSpPr>
            <a:spLocks noChangeShapeType="1"/>
          </p:cNvSpPr>
          <p:nvPr/>
        </p:nvSpPr>
        <p:spPr bwMode="auto">
          <a:xfrm flipH="1">
            <a:off x="3635375" y="2565400"/>
            <a:ext cx="792163" cy="0"/>
          </a:xfrm>
          <a:prstGeom prst="line">
            <a:avLst/>
          </a:prstGeom>
          <a:noFill/>
          <a:ln w="76200">
            <a:solidFill>
              <a:srgbClr val="000080"/>
            </a:solidFill>
            <a:round/>
            <a:headEnd/>
            <a:tailEnd type="stealth" w="lg" len="lg"/>
          </a:ln>
          <a:effectLst>
            <a:outerShdw dist="107763" dir="8100000" algn="ctr" rotWithShape="0">
              <a:schemeClr val="bg2">
                <a:alpha val="50000"/>
              </a:schemeClr>
            </a:outerShdw>
          </a:effectLst>
        </p:spPr>
        <p:txBody>
          <a:bodyPr/>
          <a:lstStyle/>
          <a:p>
            <a:pPr>
              <a:defRPr/>
            </a:pPr>
            <a:endParaRPr lang="ru-RU"/>
          </a:p>
        </p:txBody>
      </p:sp>
      <p:sp>
        <p:nvSpPr>
          <p:cNvPr id="82957" name="Line 13"/>
          <p:cNvSpPr>
            <a:spLocks noChangeShapeType="1"/>
          </p:cNvSpPr>
          <p:nvPr/>
        </p:nvSpPr>
        <p:spPr bwMode="auto">
          <a:xfrm flipH="1">
            <a:off x="2339975" y="2781300"/>
            <a:ext cx="2447925" cy="792163"/>
          </a:xfrm>
          <a:prstGeom prst="line">
            <a:avLst/>
          </a:prstGeom>
          <a:noFill/>
          <a:ln w="76200">
            <a:solidFill>
              <a:srgbClr val="000080"/>
            </a:solidFill>
            <a:round/>
            <a:headEnd/>
            <a:tailEnd type="stealth" w="lg" len="lg"/>
          </a:ln>
          <a:effectLst>
            <a:outerShdw dist="107763" dir="8100000" algn="ctr" rotWithShape="0">
              <a:schemeClr val="bg2">
                <a:alpha val="50000"/>
              </a:schemeClr>
            </a:outerShdw>
          </a:effectLst>
        </p:spPr>
        <p:txBody>
          <a:bodyPr/>
          <a:lstStyle/>
          <a:p>
            <a:pPr>
              <a:defRPr/>
            </a:pPr>
            <a:endParaRPr lang="ru-RU"/>
          </a:p>
        </p:txBody>
      </p:sp>
      <p:sp>
        <p:nvSpPr>
          <p:cNvPr id="82958" name="Line 14"/>
          <p:cNvSpPr>
            <a:spLocks noChangeShapeType="1"/>
          </p:cNvSpPr>
          <p:nvPr/>
        </p:nvSpPr>
        <p:spPr bwMode="auto">
          <a:xfrm flipH="1">
            <a:off x="2771775" y="2852738"/>
            <a:ext cx="2232025" cy="1871662"/>
          </a:xfrm>
          <a:prstGeom prst="line">
            <a:avLst/>
          </a:prstGeom>
          <a:noFill/>
          <a:ln w="76200">
            <a:solidFill>
              <a:srgbClr val="000080"/>
            </a:solidFill>
            <a:round/>
            <a:headEnd/>
            <a:tailEnd type="stealth" w="lg" len="lg"/>
          </a:ln>
          <a:effectLst>
            <a:outerShdw dist="107763" dir="8100000" algn="ctr" rotWithShape="0">
              <a:schemeClr val="bg2">
                <a:alpha val="50000"/>
              </a:schemeClr>
            </a:outerShdw>
          </a:effectLst>
        </p:spPr>
        <p:txBody>
          <a:bodyPr/>
          <a:lstStyle/>
          <a:p>
            <a:pPr>
              <a:defRPr/>
            </a:pPr>
            <a:endParaRPr lang="ru-RU"/>
          </a:p>
        </p:txBody>
      </p:sp>
      <p:sp>
        <p:nvSpPr>
          <p:cNvPr id="82959" name="Line 15"/>
          <p:cNvSpPr>
            <a:spLocks noChangeShapeType="1"/>
          </p:cNvSpPr>
          <p:nvPr/>
        </p:nvSpPr>
        <p:spPr bwMode="auto">
          <a:xfrm flipH="1">
            <a:off x="4572000" y="2852738"/>
            <a:ext cx="431800" cy="1944687"/>
          </a:xfrm>
          <a:prstGeom prst="line">
            <a:avLst/>
          </a:prstGeom>
          <a:noFill/>
          <a:ln w="76200">
            <a:solidFill>
              <a:srgbClr val="000080"/>
            </a:solidFill>
            <a:round/>
            <a:headEnd/>
            <a:tailEnd type="stealth" w="lg" len="lg"/>
          </a:ln>
          <a:effectLst>
            <a:outerShdw dist="107763" dir="8100000" algn="ctr" rotWithShape="0">
              <a:schemeClr val="bg2">
                <a:alpha val="50000"/>
              </a:schemeClr>
            </a:outerShdw>
          </a:effectLst>
        </p:spPr>
        <p:txBody>
          <a:bodyPr/>
          <a:lstStyle/>
          <a:p>
            <a:pPr>
              <a:defRPr/>
            </a:pPr>
            <a:endParaRPr lang="ru-RU"/>
          </a:p>
        </p:txBody>
      </p:sp>
      <p:sp>
        <p:nvSpPr>
          <p:cNvPr id="82960" name="Line 16"/>
          <p:cNvSpPr>
            <a:spLocks noChangeShapeType="1"/>
          </p:cNvSpPr>
          <p:nvPr/>
        </p:nvSpPr>
        <p:spPr bwMode="auto">
          <a:xfrm>
            <a:off x="5003800" y="2852738"/>
            <a:ext cx="1728788" cy="1800225"/>
          </a:xfrm>
          <a:prstGeom prst="line">
            <a:avLst/>
          </a:prstGeom>
          <a:noFill/>
          <a:ln w="76200">
            <a:solidFill>
              <a:srgbClr val="000080"/>
            </a:solidFill>
            <a:round/>
            <a:headEnd/>
            <a:tailEnd type="stealth" w="lg" len="lg"/>
          </a:ln>
          <a:effectLst>
            <a:outerShdw dist="107763" dir="8100000" algn="ctr" rotWithShape="0">
              <a:schemeClr val="bg2">
                <a:alpha val="50000"/>
              </a:schemeClr>
            </a:outerShdw>
          </a:effectLst>
        </p:spPr>
        <p:txBody>
          <a:bodyPr/>
          <a:lstStyle/>
          <a:p>
            <a:pPr>
              <a:defRPr/>
            </a:pPr>
            <a:endParaRPr lang="ru-RU"/>
          </a:p>
        </p:txBody>
      </p:sp>
      <p:sp>
        <p:nvSpPr>
          <p:cNvPr id="82961" name="Line 17"/>
          <p:cNvSpPr>
            <a:spLocks noChangeShapeType="1"/>
          </p:cNvSpPr>
          <p:nvPr/>
        </p:nvSpPr>
        <p:spPr bwMode="auto">
          <a:xfrm>
            <a:off x="5508625" y="2636838"/>
            <a:ext cx="863600" cy="360362"/>
          </a:xfrm>
          <a:prstGeom prst="line">
            <a:avLst/>
          </a:prstGeom>
          <a:noFill/>
          <a:ln w="76200">
            <a:solidFill>
              <a:srgbClr val="000080"/>
            </a:solidFill>
            <a:round/>
            <a:headEnd/>
            <a:tailEnd type="stealth" w="lg" len="lg"/>
          </a:ln>
          <a:effectLst>
            <a:outerShdw dist="107763" dir="8100000" algn="ctr" rotWithShape="0">
              <a:schemeClr val="bg2">
                <a:alpha val="50000"/>
              </a:schemeClr>
            </a:outerShdw>
          </a:effectLst>
        </p:spPr>
        <p:txBody>
          <a:bodyPr/>
          <a:lstStyle/>
          <a:p>
            <a:pPr>
              <a:defRPr/>
            </a:pPr>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lstStyle/>
          <a:p>
            <a:pPr algn="ctr" fontAlgn="auto">
              <a:spcAft>
                <a:spcPts val="0"/>
              </a:spcAft>
              <a:defRPr/>
            </a:pPr>
            <a:r>
              <a:rPr lang="ru-RU" sz="3200" b="1" dirty="0" smtClean="0"/>
              <a:t>Отраслевая структура  и национальная безопасность</a:t>
            </a:r>
          </a:p>
        </p:txBody>
      </p:sp>
      <p:sp>
        <p:nvSpPr>
          <p:cNvPr id="46082" name="Rectangle 3"/>
          <p:cNvSpPr>
            <a:spLocks noGrp="1"/>
          </p:cNvSpPr>
          <p:nvPr>
            <p:ph sz="quarter" idx="1"/>
          </p:nvPr>
        </p:nvSpPr>
        <p:spPr>
          <a:xfrm>
            <a:off x="457200" y="1600200"/>
            <a:ext cx="7467600" cy="4873625"/>
          </a:xfrm>
        </p:spPr>
        <p:txBody>
          <a:bodyPr/>
          <a:lstStyle/>
          <a:p>
            <a:pPr marL="609600" indent="-609600"/>
            <a:r>
              <a:rPr lang="ru-RU" b="1" smtClean="0"/>
              <a:t>К наиболее уязвимым отраслям, занятость в которых, предположительно, уменьшится сильнее всего, относятся:</a:t>
            </a:r>
          </a:p>
          <a:p>
            <a:pPr marL="1752600" lvl="3" indent="-381000"/>
            <a:r>
              <a:rPr lang="ru-RU" sz="2400" b="1" smtClean="0"/>
              <a:t>Высокотехнологичные отрасли;</a:t>
            </a:r>
          </a:p>
          <a:p>
            <a:pPr marL="1752600" lvl="3" indent="-381000"/>
            <a:r>
              <a:rPr lang="ru-RU" sz="2400" b="1" smtClean="0"/>
              <a:t>Авиастроение;</a:t>
            </a:r>
          </a:p>
          <a:p>
            <a:pPr marL="1752600" lvl="3" indent="-381000"/>
            <a:r>
              <a:rPr lang="ru-RU" sz="2400" b="1" smtClean="0"/>
              <a:t>Автомобилестроение;</a:t>
            </a:r>
          </a:p>
          <a:p>
            <a:pPr marL="1752600" lvl="3" indent="-381000"/>
            <a:r>
              <a:rPr lang="ru-RU" sz="2400" b="1" smtClean="0"/>
              <a:t>Металлургия;</a:t>
            </a:r>
          </a:p>
          <a:p>
            <a:pPr marL="1752600" lvl="3" indent="-381000"/>
            <a:r>
              <a:rPr lang="ru-RU" sz="2400" b="1" smtClean="0"/>
              <a:t>Пищевая промышленность;</a:t>
            </a:r>
          </a:p>
          <a:p>
            <a:pPr marL="1752600" lvl="3" indent="-381000"/>
            <a:r>
              <a:rPr lang="ru-RU" sz="2400" b="1" smtClean="0"/>
              <a:t>Мебельная промышленность;</a:t>
            </a:r>
          </a:p>
          <a:p>
            <a:pPr marL="1752600" lvl="3" indent="-381000"/>
            <a:r>
              <a:rPr lang="ru-RU" sz="2400" b="1" smtClean="0"/>
              <a:t>Страховые и банковские услуги.</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a:xfrm>
            <a:off x="457200" y="274638"/>
            <a:ext cx="7467600" cy="993775"/>
          </a:xfrm>
        </p:spPr>
        <p:txBody>
          <a:bodyPr/>
          <a:lstStyle/>
          <a:p>
            <a:pPr algn="ctr" fontAlgn="auto">
              <a:spcAft>
                <a:spcPts val="0"/>
              </a:spcAft>
              <a:defRPr/>
            </a:pPr>
            <a:r>
              <a:rPr lang="ru-RU" sz="3200" b="1" dirty="0" smtClean="0"/>
              <a:t>Воронежская область</a:t>
            </a:r>
          </a:p>
        </p:txBody>
      </p:sp>
      <p:graphicFrame>
        <p:nvGraphicFramePr>
          <p:cNvPr id="84995" name="Object 3"/>
          <p:cNvGraphicFramePr>
            <a:graphicFrameLocks noChangeAspect="1"/>
          </p:cNvGraphicFramePr>
          <p:nvPr>
            <p:ph sz="quarter" idx="1"/>
          </p:nvPr>
        </p:nvGraphicFramePr>
        <p:xfrm>
          <a:off x="468313" y="2205038"/>
          <a:ext cx="4038600" cy="2305050"/>
        </p:xfrm>
        <a:graphic>
          <a:graphicData uri="http://schemas.openxmlformats.org/presentationml/2006/ole">
            <p:oleObj spid="_x0000_s84995" name="Диаграмма" r:id="rId3" imgW="4724400" imgH="2695575" progId="Excel.Sheet.8">
              <p:embed/>
            </p:oleObj>
          </a:graphicData>
        </a:graphic>
      </p:graphicFrame>
      <p:graphicFrame>
        <p:nvGraphicFramePr>
          <p:cNvPr id="84996" name="Object 4"/>
          <p:cNvGraphicFramePr>
            <a:graphicFrameLocks noChangeAspect="1"/>
          </p:cNvGraphicFramePr>
          <p:nvPr>
            <p:ph sz="quarter" idx="2"/>
          </p:nvPr>
        </p:nvGraphicFramePr>
        <p:xfrm>
          <a:off x="4270375" y="2843213"/>
          <a:ext cx="3656013" cy="2085975"/>
        </p:xfrm>
        <a:graphic>
          <a:graphicData uri="http://schemas.openxmlformats.org/presentationml/2006/ole">
            <p:oleObj spid="_x0000_s84996" name="Диаграмма" r:id="rId4" imgW="4724400" imgH="2695575" progId="Excel.Sheet.8">
              <p:embed/>
            </p:oleObj>
          </a:graphicData>
        </a:graphic>
      </p:graphicFrame>
      <p:sp>
        <p:nvSpPr>
          <p:cNvPr id="84997" name="Rectangle 5"/>
          <p:cNvSpPr>
            <a:spLocks noChangeArrowheads="1"/>
          </p:cNvSpPr>
          <p:nvPr/>
        </p:nvSpPr>
        <p:spPr bwMode="auto">
          <a:xfrm>
            <a:off x="971550" y="1412875"/>
            <a:ext cx="3527425" cy="936625"/>
          </a:xfrm>
          <a:prstGeom prst="rect">
            <a:avLst/>
          </a:prstGeom>
          <a:noFill/>
          <a:ln w="9525">
            <a:noFill/>
            <a:miter lim="800000"/>
            <a:headEnd/>
            <a:tailEnd/>
          </a:ln>
          <a:effectLst/>
        </p:spPr>
        <p:txBody>
          <a:bodyPr anchor="ctr"/>
          <a:lstStyle/>
          <a:p>
            <a:pPr algn="ctr">
              <a:defRPr/>
            </a:pPr>
            <a:r>
              <a:rPr lang="ru-RU" b="1" dirty="0">
                <a:solidFill>
                  <a:srgbClr val="800000"/>
                </a:solidFill>
                <a:effectLst>
                  <a:outerShdw blurRad="38100" dist="38100" dir="2700000" algn="tl">
                    <a:srgbClr val="C0C0C0"/>
                  </a:outerShdw>
                </a:effectLst>
                <a:latin typeface="+mn-lt"/>
              </a:rPr>
              <a:t>Доля группы риска в общем численности  населения, </a:t>
            </a:r>
            <a:r>
              <a:rPr lang="ru-RU" b="1" dirty="0">
                <a:solidFill>
                  <a:srgbClr val="800000"/>
                </a:solidFill>
                <a:effectLst>
                  <a:outerShdw blurRad="38100" dist="38100" dir="2700000" algn="tl">
                    <a:srgbClr val="C0C0C0"/>
                  </a:outerShdw>
                </a:effectLst>
              </a:rPr>
              <a:t>%</a:t>
            </a:r>
          </a:p>
        </p:txBody>
      </p:sp>
      <p:sp>
        <p:nvSpPr>
          <p:cNvPr id="84998" name="Rectangle 6"/>
          <p:cNvSpPr>
            <a:spLocks noChangeArrowheads="1"/>
          </p:cNvSpPr>
          <p:nvPr/>
        </p:nvSpPr>
        <p:spPr bwMode="auto">
          <a:xfrm>
            <a:off x="5076825" y="3429000"/>
            <a:ext cx="3527425" cy="936625"/>
          </a:xfrm>
          <a:prstGeom prst="rect">
            <a:avLst/>
          </a:prstGeom>
          <a:noFill/>
          <a:ln w="9525">
            <a:noFill/>
            <a:miter lim="800000"/>
            <a:headEnd/>
            <a:tailEnd/>
          </a:ln>
          <a:effectLst/>
        </p:spPr>
        <p:txBody>
          <a:bodyPr anchor="ctr"/>
          <a:lstStyle/>
          <a:p>
            <a:pPr algn="ctr">
              <a:defRPr/>
            </a:pPr>
            <a:r>
              <a:rPr lang="ru-RU" b="1" dirty="0">
                <a:solidFill>
                  <a:srgbClr val="800000"/>
                </a:solidFill>
                <a:effectLst>
                  <a:outerShdw blurRad="38100" dist="38100" dir="2700000" algn="tl">
                    <a:srgbClr val="C0C0C0"/>
                  </a:outerShdw>
                </a:effectLst>
                <a:latin typeface="+mn-lt"/>
              </a:rPr>
              <a:t>Доля группы риска в общем числе занятых, %</a:t>
            </a:r>
          </a:p>
        </p:txBody>
      </p:sp>
      <p:pic>
        <p:nvPicPr>
          <p:cNvPr id="85000" name="Picture 7"/>
          <p:cNvPicPr>
            <a:picLocks noChangeAspect="1" noChangeArrowheads="1"/>
          </p:cNvPicPr>
          <p:nvPr/>
        </p:nvPicPr>
        <p:blipFill>
          <a:blip r:embed="rId5"/>
          <a:srcRect/>
          <a:stretch>
            <a:fillRect/>
          </a:stretch>
        </p:blipFill>
        <p:spPr bwMode="auto">
          <a:xfrm>
            <a:off x="5724525" y="1341438"/>
            <a:ext cx="1860550" cy="1687512"/>
          </a:xfrm>
          <a:prstGeom prst="rect">
            <a:avLst/>
          </a:prstGeom>
          <a:noFill/>
          <a:ln w="9525">
            <a:noFill/>
            <a:miter lim="800000"/>
            <a:headEnd/>
            <a:tailEnd/>
          </a:ln>
        </p:spPr>
      </p:pic>
      <p:pic>
        <p:nvPicPr>
          <p:cNvPr id="85001" name="Picture 8"/>
          <p:cNvPicPr>
            <a:picLocks noChangeAspect="1" noChangeArrowheads="1"/>
          </p:cNvPicPr>
          <p:nvPr/>
        </p:nvPicPr>
        <p:blipFill>
          <a:blip r:embed="rId6"/>
          <a:srcRect/>
          <a:stretch>
            <a:fillRect/>
          </a:stretch>
        </p:blipFill>
        <p:spPr bwMode="auto">
          <a:xfrm>
            <a:off x="1042988" y="4508500"/>
            <a:ext cx="3168650" cy="2106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a:xfrm>
            <a:off x="457200" y="274638"/>
            <a:ext cx="7467600" cy="922337"/>
          </a:xfrm>
        </p:spPr>
        <p:txBody>
          <a:bodyPr/>
          <a:lstStyle/>
          <a:p>
            <a:pPr algn="ctr" fontAlgn="auto">
              <a:spcAft>
                <a:spcPts val="0"/>
              </a:spcAft>
              <a:defRPr/>
            </a:pPr>
            <a:r>
              <a:rPr lang="ru-RU" sz="3200" b="1" dirty="0" smtClean="0"/>
              <a:t>Ивановская область</a:t>
            </a:r>
          </a:p>
        </p:txBody>
      </p:sp>
      <p:graphicFrame>
        <p:nvGraphicFramePr>
          <p:cNvPr id="86019" name="Object 3"/>
          <p:cNvGraphicFramePr>
            <a:graphicFrameLocks noChangeAspect="1"/>
          </p:cNvGraphicFramePr>
          <p:nvPr/>
        </p:nvGraphicFramePr>
        <p:xfrm>
          <a:off x="3924300" y="2349500"/>
          <a:ext cx="4727575" cy="2705100"/>
        </p:xfrm>
        <a:graphic>
          <a:graphicData uri="http://schemas.openxmlformats.org/presentationml/2006/ole">
            <p:oleObj spid="_x0000_s86019" name="Диаграмма" r:id="rId3" imgW="4724400" imgH="2695575" progId="Excel.Sheet.8">
              <p:embed/>
            </p:oleObj>
          </a:graphicData>
        </a:graphic>
      </p:graphicFrame>
      <p:graphicFrame>
        <p:nvGraphicFramePr>
          <p:cNvPr id="86020" name="Object 4"/>
          <p:cNvGraphicFramePr>
            <a:graphicFrameLocks noChangeAspect="1"/>
          </p:cNvGraphicFramePr>
          <p:nvPr/>
        </p:nvGraphicFramePr>
        <p:xfrm>
          <a:off x="179388" y="3716338"/>
          <a:ext cx="4729162" cy="2705100"/>
        </p:xfrm>
        <a:graphic>
          <a:graphicData uri="http://schemas.openxmlformats.org/presentationml/2006/ole">
            <p:oleObj spid="_x0000_s86020" name="Диаграмма" r:id="rId4" imgW="4724400" imgH="2695575" progId="Excel.Sheet.8">
              <p:embed/>
            </p:oleObj>
          </a:graphicData>
        </a:graphic>
      </p:graphicFrame>
      <p:sp>
        <p:nvSpPr>
          <p:cNvPr id="86021" name="Rectangle 5"/>
          <p:cNvSpPr>
            <a:spLocks noChangeArrowheads="1"/>
          </p:cNvSpPr>
          <p:nvPr/>
        </p:nvSpPr>
        <p:spPr bwMode="auto">
          <a:xfrm>
            <a:off x="5616575" y="1484313"/>
            <a:ext cx="3527425" cy="936625"/>
          </a:xfrm>
          <a:prstGeom prst="rect">
            <a:avLst/>
          </a:prstGeom>
          <a:noFill/>
          <a:ln w="9525">
            <a:noFill/>
            <a:miter lim="800000"/>
            <a:headEnd/>
            <a:tailEnd/>
          </a:ln>
          <a:effectLst/>
        </p:spPr>
        <p:txBody>
          <a:bodyPr anchor="ctr"/>
          <a:lstStyle/>
          <a:p>
            <a:pPr algn="ctr">
              <a:defRPr/>
            </a:pPr>
            <a:r>
              <a:rPr lang="ru-RU" b="1" dirty="0">
                <a:solidFill>
                  <a:srgbClr val="800000"/>
                </a:solidFill>
                <a:effectLst>
                  <a:outerShdw blurRad="38100" dist="38100" dir="2700000" algn="tl">
                    <a:srgbClr val="C0C0C0"/>
                  </a:outerShdw>
                </a:effectLst>
                <a:latin typeface="+mn-lt"/>
              </a:rPr>
              <a:t>Доля группы риска в общем числе населения, %</a:t>
            </a:r>
          </a:p>
        </p:txBody>
      </p:sp>
      <p:sp>
        <p:nvSpPr>
          <p:cNvPr id="86022" name="Rectangle 6"/>
          <p:cNvSpPr>
            <a:spLocks noChangeArrowheads="1"/>
          </p:cNvSpPr>
          <p:nvPr/>
        </p:nvSpPr>
        <p:spPr bwMode="auto">
          <a:xfrm>
            <a:off x="611188" y="3068638"/>
            <a:ext cx="3527425" cy="936625"/>
          </a:xfrm>
          <a:prstGeom prst="rect">
            <a:avLst/>
          </a:prstGeom>
          <a:noFill/>
          <a:ln w="9525">
            <a:noFill/>
            <a:miter lim="800000"/>
            <a:headEnd/>
            <a:tailEnd/>
          </a:ln>
          <a:effectLst/>
        </p:spPr>
        <p:txBody>
          <a:bodyPr anchor="ctr"/>
          <a:lstStyle/>
          <a:p>
            <a:pPr algn="ctr">
              <a:defRPr/>
            </a:pPr>
            <a:r>
              <a:rPr lang="ru-RU" b="1" dirty="0">
                <a:solidFill>
                  <a:srgbClr val="800000"/>
                </a:solidFill>
                <a:effectLst>
                  <a:outerShdw blurRad="38100" dist="38100" dir="2700000" algn="tl">
                    <a:srgbClr val="C0C0C0"/>
                  </a:outerShdw>
                </a:effectLst>
                <a:latin typeface="+mn-lt"/>
              </a:rPr>
              <a:t>Доля группы риска в общем числе занятых, %</a:t>
            </a:r>
          </a:p>
        </p:txBody>
      </p:sp>
      <p:pic>
        <p:nvPicPr>
          <p:cNvPr id="86024" name="Picture 7"/>
          <p:cNvPicPr>
            <a:picLocks noChangeAspect="1" noChangeArrowheads="1"/>
          </p:cNvPicPr>
          <p:nvPr/>
        </p:nvPicPr>
        <p:blipFill>
          <a:blip r:embed="rId5"/>
          <a:srcRect/>
          <a:stretch>
            <a:fillRect/>
          </a:stretch>
        </p:blipFill>
        <p:spPr bwMode="auto">
          <a:xfrm>
            <a:off x="1979613" y="1268413"/>
            <a:ext cx="2447925" cy="1735137"/>
          </a:xfrm>
          <a:prstGeom prst="rect">
            <a:avLst/>
          </a:prstGeom>
          <a:noFill/>
          <a:ln w="9525">
            <a:noFill/>
            <a:miter lim="800000"/>
            <a:headEnd/>
            <a:tailEnd/>
          </a:ln>
        </p:spPr>
      </p:pic>
      <p:pic>
        <p:nvPicPr>
          <p:cNvPr id="86025" name="Picture 8"/>
          <p:cNvPicPr>
            <a:picLocks noChangeAspect="1" noChangeArrowheads="1"/>
          </p:cNvPicPr>
          <p:nvPr/>
        </p:nvPicPr>
        <p:blipFill>
          <a:blip r:embed="rId6"/>
          <a:srcRect/>
          <a:stretch>
            <a:fillRect/>
          </a:stretch>
        </p:blipFill>
        <p:spPr bwMode="auto">
          <a:xfrm>
            <a:off x="5508625" y="4868863"/>
            <a:ext cx="2520950" cy="1685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a:xfrm>
            <a:off x="468313" y="188913"/>
            <a:ext cx="8351837" cy="1143000"/>
          </a:xfrm>
        </p:spPr>
        <p:txBody>
          <a:bodyPr/>
          <a:lstStyle/>
          <a:p>
            <a:pPr algn="ctr" fontAlgn="auto">
              <a:spcAft>
                <a:spcPts val="0"/>
              </a:spcAft>
              <a:defRPr/>
            </a:pPr>
            <a:r>
              <a:rPr lang="ru-RU" sz="3200" b="1" dirty="0" smtClean="0"/>
              <a:t>Основные тенденции современного российского рынка труда</a:t>
            </a:r>
          </a:p>
        </p:txBody>
      </p:sp>
      <p:sp>
        <p:nvSpPr>
          <p:cNvPr id="17410" name="Rectangle 3"/>
          <p:cNvSpPr>
            <a:spLocks noGrp="1"/>
          </p:cNvSpPr>
          <p:nvPr>
            <p:ph sz="quarter" idx="1"/>
          </p:nvPr>
        </p:nvSpPr>
        <p:spPr>
          <a:xfrm>
            <a:off x="457200" y="1773238"/>
            <a:ext cx="8229600" cy="4352925"/>
          </a:xfrm>
        </p:spPr>
        <p:txBody>
          <a:bodyPr/>
          <a:lstStyle/>
          <a:p>
            <a:pPr>
              <a:lnSpc>
                <a:spcPct val="90000"/>
              </a:lnSpc>
            </a:pPr>
            <a:r>
              <a:rPr lang="ru-RU" sz="2200" b="1" smtClean="0"/>
              <a:t>Долгосрочные структурные изменения в экономике и занятости, снижение численности трудоспособного населения по демографическим причинам.</a:t>
            </a:r>
          </a:p>
          <a:p>
            <a:pPr>
              <a:lnSpc>
                <a:spcPct val="90000"/>
              </a:lnSpc>
            </a:pPr>
            <a:endParaRPr lang="ru-RU" sz="2200" b="1" smtClean="0"/>
          </a:p>
          <a:p>
            <a:pPr>
              <a:lnSpc>
                <a:spcPct val="90000"/>
              </a:lnSpc>
            </a:pPr>
            <a:r>
              <a:rPr lang="ru-RU" sz="2200" b="1" smtClean="0"/>
              <a:t>Влияние мирового финансового кризиса, воздействующего на объем и динамику спроса на товары, услуги и рабочую силу.</a:t>
            </a:r>
          </a:p>
          <a:p>
            <a:pPr>
              <a:lnSpc>
                <a:spcPct val="90000"/>
              </a:lnSpc>
            </a:pPr>
            <a:endParaRPr lang="ru-RU" sz="2200" b="1" smtClean="0"/>
          </a:p>
          <a:p>
            <a:pPr>
              <a:lnSpc>
                <a:spcPct val="90000"/>
              </a:lnSpc>
            </a:pPr>
            <a:r>
              <a:rPr lang="ru-RU" sz="2200" b="1" smtClean="0"/>
              <a:t>Перемены в трудовых отношениях, связанные с ростом разнообразия, масштабов, форм и типов занятости, отличающихся от «стандартных».</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971550" y="333375"/>
            <a:ext cx="7138988" cy="1143000"/>
          </a:xfrm>
        </p:spPr>
        <p:txBody>
          <a:bodyPr/>
          <a:lstStyle/>
          <a:p>
            <a:pPr algn="ctr" fontAlgn="auto">
              <a:spcAft>
                <a:spcPts val="0"/>
              </a:spcAft>
              <a:defRPr/>
            </a:pPr>
            <a:r>
              <a:rPr lang="ru-RU" sz="3200" b="1" dirty="0" smtClean="0"/>
              <a:t>Нижегородская область</a:t>
            </a:r>
          </a:p>
        </p:txBody>
      </p:sp>
      <p:graphicFrame>
        <p:nvGraphicFramePr>
          <p:cNvPr id="87043" name="Object 3"/>
          <p:cNvGraphicFramePr>
            <a:graphicFrameLocks noChangeAspect="1"/>
          </p:cNvGraphicFramePr>
          <p:nvPr>
            <p:ph sz="quarter" idx="1"/>
          </p:nvPr>
        </p:nvGraphicFramePr>
        <p:xfrm>
          <a:off x="457200" y="2843213"/>
          <a:ext cx="3656013" cy="2085975"/>
        </p:xfrm>
        <a:graphic>
          <a:graphicData uri="http://schemas.openxmlformats.org/presentationml/2006/ole">
            <p:oleObj spid="_x0000_s87043" name="Диаграмма" r:id="rId3" imgW="4724400" imgH="2695575" progId="Excel.Sheet.8">
              <p:embed/>
            </p:oleObj>
          </a:graphicData>
        </a:graphic>
      </p:graphicFrame>
      <p:graphicFrame>
        <p:nvGraphicFramePr>
          <p:cNvPr id="87046" name="Object 6"/>
          <p:cNvGraphicFramePr>
            <a:graphicFrameLocks noChangeAspect="1"/>
          </p:cNvGraphicFramePr>
          <p:nvPr>
            <p:ph sz="quarter" idx="2"/>
          </p:nvPr>
        </p:nvGraphicFramePr>
        <p:xfrm>
          <a:off x="4657725" y="2703513"/>
          <a:ext cx="4006850" cy="2286000"/>
        </p:xfrm>
        <a:graphic>
          <a:graphicData uri="http://schemas.openxmlformats.org/presentationml/2006/ole">
            <p:oleObj spid="_x0000_s87046" name="Диаграмма" r:id="rId4" imgW="4724400" imgH="2695575" progId="Excel.Sheet.8">
              <p:embed/>
            </p:oleObj>
          </a:graphicData>
        </a:graphic>
      </p:graphicFrame>
      <p:sp>
        <p:nvSpPr>
          <p:cNvPr id="87044" name="Rectangle 4"/>
          <p:cNvSpPr>
            <a:spLocks noChangeArrowheads="1"/>
          </p:cNvSpPr>
          <p:nvPr/>
        </p:nvSpPr>
        <p:spPr bwMode="auto">
          <a:xfrm>
            <a:off x="5003800" y="1989138"/>
            <a:ext cx="3527425" cy="936625"/>
          </a:xfrm>
          <a:prstGeom prst="rect">
            <a:avLst/>
          </a:prstGeom>
          <a:noFill/>
          <a:ln w="9525">
            <a:noFill/>
            <a:miter lim="800000"/>
            <a:headEnd/>
            <a:tailEnd/>
          </a:ln>
          <a:effectLst/>
        </p:spPr>
        <p:txBody>
          <a:bodyPr anchor="ctr"/>
          <a:lstStyle/>
          <a:p>
            <a:pPr algn="ctr">
              <a:defRPr/>
            </a:pPr>
            <a:r>
              <a:rPr lang="ru-RU" b="1" dirty="0">
                <a:solidFill>
                  <a:srgbClr val="800000"/>
                </a:solidFill>
                <a:effectLst>
                  <a:outerShdw blurRad="38100" dist="38100" dir="2700000" algn="tl">
                    <a:srgbClr val="C0C0C0"/>
                  </a:outerShdw>
                </a:effectLst>
                <a:latin typeface="+mn-lt"/>
              </a:rPr>
              <a:t>Доля группы риска в общем числе занятых, %</a:t>
            </a:r>
          </a:p>
        </p:txBody>
      </p:sp>
      <p:sp>
        <p:nvSpPr>
          <p:cNvPr id="87045" name="Rectangle 5"/>
          <p:cNvSpPr>
            <a:spLocks noChangeArrowheads="1"/>
          </p:cNvSpPr>
          <p:nvPr/>
        </p:nvSpPr>
        <p:spPr bwMode="auto">
          <a:xfrm>
            <a:off x="611188" y="1989138"/>
            <a:ext cx="3527425" cy="936625"/>
          </a:xfrm>
          <a:prstGeom prst="rect">
            <a:avLst/>
          </a:prstGeom>
          <a:noFill/>
          <a:ln w="9525">
            <a:noFill/>
            <a:miter lim="800000"/>
            <a:headEnd/>
            <a:tailEnd/>
          </a:ln>
          <a:effectLst/>
        </p:spPr>
        <p:txBody>
          <a:bodyPr anchor="ctr"/>
          <a:lstStyle/>
          <a:p>
            <a:pPr algn="ctr">
              <a:defRPr/>
            </a:pPr>
            <a:r>
              <a:rPr lang="ru-RU" b="1" dirty="0">
                <a:solidFill>
                  <a:srgbClr val="800000"/>
                </a:solidFill>
                <a:effectLst>
                  <a:outerShdw blurRad="38100" dist="38100" dir="2700000" algn="tl">
                    <a:srgbClr val="C0C0C0"/>
                  </a:outerShdw>
                </a:effectLst>
                <a:latin typeface="+mn-lt"/>
              </a:rPr>
              <a:t>Доля группы риска в общем числе населения, </a:t>
            </a:r>
            <a:r>
              <a:rPr lang="ru-RU" b="1" dirty="0">
                <a:solidFill>
                  <a:srgbClr val="800000"/>
                </a:solidFill>
                <a:effectLst>
                  <a:outerShdw blurRad="38100" dist="38100" dir="2700000" algn="tl">
                    <a:srgbClr val="C0C0C0"/>
                  </a:outerShdw>
                </a:effectLst>
              </a:rPr>
              <a:t>%</a:t>
            </a:r>
          </a:p>
        </p:txBody>
      </p:sp>
      <p:pic>
        <p:nvPicPr>
          <p:cNvPr id="87050" name="Picture 7"/>
          <p:cNvPicPr>
            <a:picLocks noChangeAspect="1" noChangeArrowheads="1"/>
          </p:cNvPicPr>
          <p:nvPr/>
        </p:nvPicPr>
        <p:blipFill>
          <a:blip r:embed="rId5"/>
          <a:srcRect/>
          <a:stretch>
            <a:fillRect/>
          </a:stretch>
        </p:blipFill>
        <p:spPr bwMode="auto">
          <a:xfrm>
            <a:off x="3348038" y="4581525"/>
            <a:ext cx="2016125" cy="2016125"/>
          </a:xfrm>
          <a:prstGeom prst="rect">
            <a:avLst/>
          </a:prstGeom>
          <a:noFill/>
          <a:ln w="9525">
            <a:noFill/>
            <a:miter lim="800000"/>
            <a:headEnd/>
            <a:tailEnd/>
          </a:ln>
        </p:spPr>
      </p:pic>
      <p:pic>
        <p:nvPicPr>
          <p:cNvPr id="87051" name="Picture 8"/>
          <p:cNvPicPr>
            <a:picLocks noChangeAspect="1" noChangeArrowheads="1"/>
          </p:cNvPicPr>
          <p:nvPr/>
        </p:nvPicPr>
        <p:blipFill>
          <a:blip r:embed="rId6"/>
          <a:srcRect/>
          <a:stretch>
            <a:fillRect/>
          </a:stretch>
        </p:blipFill>
        <p:spPr bwMode="auto">
          <a:xfrm>
            <a:off x="6732588" y="4797425"/>
            <a:ext cx="1728787" cy="1663700"/>
          </a:xfrm>
          <a:prstGeom prst="rect">
            <a:avLst/>
          </a:prstGeom>
          <a:noFill/>
          <a:ln w="9525">
            <a:noFill/>
            <a:miter lim="800000"/>
            <a:headEnd/>
            <a:tailEnd/>
          </a:ln>
        </p:spPr>
      </p:pic>
      <p:pic>
        <p:nvPicPr>
          <p:cNvPr id="87052" name="Picture 9"/>
          <p:cNvPicPr>
            <a:picLocks noChangeAspect="1" noChangeArrowheads="1"/>
          </p:cNvPicPr>
          <p:nvPr/>
        </p:nvPicPr>
        <p:blipFill>
          <a:blip r:embed="rId7"/>
          <a:srcRect/>
          <a:stretch>
            <a:fillRect/>
          </a:stretch>
        </p:blipFill>
        <p:spPr bwMode="auto">
          <a:xfrm>
            <a:off x="1042988" y="5229225"/>
            <a:ext cx="12954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a:xfrm>
            <a:off x="468313" y="188913"/>
            <a:ext cx="7467600" cy="936625"/>
          </a:xfrm>
        </p:spPr>
        <p:txBody>
          <a:bodyPr/>
          <a:lstStyle/>
          <a:p>
            <a:pPr algn="ctr" fontAlgn="auto">
              <a:spcAft>
                <a:spcPts val="0"/>
              </a:spcAft>
              <a:defRPr/>
            </a:pPr>
            <a:r>
              <a:rPr lang="ru-RU" sz="3200" b="1" dirty="0" smtClean="0"/>
              <a:t>Численный вид</a:t>
            </a:r>
          </a:p>
        </p:txBody>
      </p:sp>
      <p:graphicFrame>
        <p:nvGraphicFramePr>
          <p:cNvPr id="88067" name="Group 3"/>
          <p:cNvGraphicFramePr>
            <a:graphicFrameLocks noGrp="1"/>
          </p:cNvGraphicFramePr>
          <p:nvPr/>
        </p:nvGraphicFramePr>
        <p:xfrm>
          <a:off x="250825" y="1341438"/>
          <a:ext cx="8424863" cy="5243512"/>
        </p:xfrm>
        <a:graphic>
          <a:graphicData uri="http://schemas.openxmlformats.org/drawingml/2006/table">
            <a:tbl>
              <a:tblPr/>
              <a:tblGrid>
                <a:gridCol w="3095575"/>
                <a:gridCol w="1296144"/>
                <a:gridCol w="1296913"/>
                <a:gridCol w="1223367"/>
                <a:gridCol w="1512168"/>
              </a:tblGrid>
              <a:tr h="5003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400" b="0" i="0" u="none" strike="noStrike" cap="none" normalizeH="0" baseline="0" dirty="0" smtClean="0">
                          <a:ln>
                            <a:noFill/>
                          </a:ln>
                          <a:solidFill>
                            <a:schemeClr val="tx1"/>
                          </a:solidFill>
                          <a:effectLst/>
                          <a:latin typeface="Calibri"/>
                          <a:cs typeface="Times New Roman" pitchFamily="18" charset="0"/>
                        </a:rPr>
                        <a:t> </a:t>
                      </a:r>
                      <a:endParaRPr kumimoji="0" lang="ru-RU" sz="1400" b="0" i="0" u="none" strike="noStrike" cap="none" normalizeH="0" baseline="0" dirty="0" smtClean="0">
                        <a:ln>
                          <a:noFill/>
                        </a:ln>
                        <a:solidFill>
                          <a:schemeClr val="tx1"/>
                        </a:solidFill>
                        <a:effectLst/>
                        <a:latin typeface="Calibri" pitchFamily="34" charset="0"/>
                      </a:endParaRPr>
                    </a:p>
                  </a:txBody>
                  <a:tcPr anchor="ctr"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200" b="1" i="0" u="none" strike="noStrike" cap="none" normalizeH="0" baseline="0" dirty="0" smtClean="0">
                          <a:ln>
                            <a:noFill/>
                          </a:ln>
                          <a:solidFill>
                            <a:schemeClr val="tx1"/>
                          </a:solidFill>
                          <a:effectLst/>
                          <a:latin typeface="+mn-lt"/>
                          <a:cs typeface="Times New Roman" pitchFamily="18" charset="0"/>
                        </a:rPr>
                        <a:t>Российская Федерация</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200" b="1" i="0" u="none" strike="noStrike" cap="none" normalizeH="0" baseline="0" dirty="0" smtClean="0">
                          <a:ln>
                            <a:noFill/>
                          </a:ln>
                          <a:solidFill>
                            <a:schemeClr val="tx1"/>
                          </a:solidFill>
                          <a:effectLst/>
                          <a:latin typeface="+mn-lt"/>
                          <a:cs typeface="Times New Roman" pitchFamily="18" charset="0"/>
                        </a:rPr>
                        <a:t>Воронежская область</a:t>
                      </a:r>
                      <a:endParaRPr kumimoji="0" lang="ru-RU" sz="1200" b="0" i="0" u="none" strike="noStrike" cap="none" normalizeH="0" baseline="0" dirty="0" smtClean="0">
                        <a:ln>
                          <a:noFill/>
                        </a:ln>
                        <a:solidFill>
                          <a:schemeClr val="tx1"/>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200" b="1" i="0" u="none" strike="noStrike" cap="none" normalizeH="0" baseline="0" dirty="0" smtClean="0">
                          <a:ln>
                            <a:noFill/>
                          </a:ln>
                          <a:solidFill>
                            <a:schemeClr val="tx1"/>
                          </a:solidFill>
                          <a:effectLst/>
                          <a:latin typeface="+mn-lt"/>
                          <a:cs typeface="Times New Roman" pitchFamily="18" charset="0"/>
                        </a:rPr>
                        <a:t>Ивановская область</a:t>
                      </a:r>
                      <a:endParaRPr kumimoji="0" lang="ru-RU" sz="1200" b="0" i="0" u="none" strike="noStrike" cap="none" normalizeH="0" baseline="0" dirty="0" smtClean="0">
                        <a:ln>
                          <a:noFill/>
                        </a:ln>
                        <a:solidFill>
                          <a:schemeClr val="tx1"/>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200" b="1" i="0" u="none" strike="noStrike" cap="none" normalizeH="0" baseline="0" smtClean="0">
                          <a:ln>
                            <a:noFill/>
                          </a:ln>
                          <a:solidFill>
                            <a:schemeClr val="tx1"/>
                          </a:solidFill>
                          <a:effectLst/>
                          <a:latin typeface="+mn-lt"/>
                          <a:cs typeface="Times New Roman" pitchFamily="18" charset="0"/>
                        </a:rPr>
                        <a:t>Нижегородская область</a:t>
                      </a:r>
                      <a:endParaRPr kumimoji="0" lang="ru-RU" sz="1200" b="0" i="0" u="none" strike="noStrike" cap="none" normalizeH="0" baseline="0" smtClean="0">
                        <a:ln>
                          <a:noFill/>
                        </a:ln>
                        <a:solidFill>
                          <a:schemeClr val="tx1"/>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054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Общая численность населения</a:t>
                      </a:r>
                      <a:r>
                        <a:rPr kumimoji="0" lang="ru-RU" sz="1800" b="0" i="0" u="none" strike="noStrike" cap="none" normalizeH="0" baseline="0" dirty="0" smtClean="0">
                          <a:ln>
                            <a:noFill/>
                          </a:ln>
                          <a:solidFill>
                            <a:schemeClr val="tx1"/>
                          </a:solidFill>
                          <a:effectLst/>
                          <a:latin typeface="Calibri" pitchFamily="34" charset="0"/>
                          <a:cs typeface="Times New Roman" pitchFamily="18" charset="0"/>
                        </a:rPr>
                        <a:t>, </a:t>
                      </a:r>
                      <a:r>
                        <a:rPr kumimoji="0" lang="ru-RU" sz="1800" b="1" i="1" u="none" strike="noStrike" cap="none" normalizeH="0" baseline="0" dirty="0" smtClean="0">
                          <a:ln>
                            <a:noFill/>
                          </a:ln>
                          <a:solidFill>
                            <a:schemeClr val="tx1"/>
                          </a:solidFill>
                          <a:effectLst/>
                          <a:latin typeface="Calibri" pitchFamily="34" charset="0"/>
                          <a:cs typeface="Times New Roman" pitchFamily="18" charset="0"/>
                        </a:rPr>
                        <a:t>тыс. чел.</a:t>
                      </a:r>
                      <a:endParaRPr kumimoji="0" lang="ru-RU" sz="1800" b="1" i="1" u="none"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142221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dirty="0" smtClean="0">
                          <a:ln>
                            <a:noFill/>
                          </a:ln>
                          <a:solidFill>
                            <a:schemeClr val="tx1"/>
                          </a:solidFill>
                          <a:effectLst/>
                          <a:latin typeface="Calibri" pitchFamily="34" charset="0"/>
                          <a:cs typeface="Times New Roman" pitchFamily="18" charset="0"/>
                        </a:rPr>
                        <a:t>2294,6</a:t>
                      </a:r>
                      <a:endParaRPr kumimoji="0" lang="ru-RU" sz="1400" b="1" i="0" u="none"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1087,9</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3381,3</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054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Общая численность занятых</a:t>
                      </a:r>
                      <a:r>
                        <a:rPr kumimoji="0" lang="ru-RU" sz="1800" b="0" i="0" u="none" strike="noStrike" cap="none" normalizeH="0" baseline="0" dirty="0" smtClean="0">
                          <a:ln>
                            <a:noFill/>
                          </a:ln>
                          <a:solidFill>
                            <a:schemeClr val="tx1"/>
                          </a:solidFill>
                          <a:effectLst/>
                          <a:latin typeface="Calibri" pitchFamily="34" charset="0"/>
                          <a:cs typeface="Times New Roman" pitchFamily="18" charset="0"/>
                        </a:rPr>
                        <a:t> тыс. чел.</a:t>
                      </a:r>
                      <a:endParaRPr kumimoji="0" lang="ru-RU" sz="1800" b="0" i="0" u="none"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69189</a:t>
                      </a:r>
                      <a:r>
                        <a:rPr kumimoji="0" lang="ru-RU" sz="1400" b="1" i="0" u="none" strike="noStrike" cap="none" normalizeH="0" baseline="0" smtClean="0">
                          <a:ln>
                            <a:noFill/>
                          </a:ln>
                          <a:solidFill>
                            <a:srgbClr val="000000"/>
                          </a:solidFill>
                          <a:effectLst/>
                          <a:latin typeface="Calibri"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1085,8</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536,6</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1698,2</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0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В том числе занятых в потенциально</a:t>
                      </a:r>
                      <a:r>
                        <a:rPr kumimoji="0" lang="ru-RU" sz="1800" b="0" i="0" u="none" strike="noStrike" cap="none" normalizeH="0" baseline="0" dirty="0" smtClean="0">
                          <a:ln>
                            <a:noFill/>
                          </a:ln>
                          <a:solidFill>
                            <a:schemeClr val="tx1"/>
                          </a:solidFill>
                          <a:effectLst/>
                          <a:latin typeface="Calibri" pitchFamily="34" charset="0"/>
                          <a:cs typeface="Times New Roman" pitchFamily="18" charset="0"/>
                        </a:rPr>
                        <a:t> «</a:t>
                      </a: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уязвимых» отраслях</a:t>
                      </a:r>
                      <a:r>
                        <a:rPr kumimoji="0" lang="ru-RU" sz="1800" b="0" i="0" u="none" strike="noStrike" cap="none" normalizeH="0" baseline="0" dirty="0" smtClean="0">
                          <a:ln>
                            <a:noFill/>
                          </a:ln>
                          <a:solidFill>
                            <a:schemeClr val="tx1"/>
                          </a:solidFill>
                          <a:effectLst/>
                          <a:latin typeface="Calibri" pitchFamily="34" charset="0"/>
                          <a:cs typeface="Times New Roman" pitchFamily="18" charset="0"/>
                        </a:rPr>
                        <a:t>, </a:t>
                      </a:r>
                      <a:r>
                        <a:rPr kumimoji="0" lang="ru-RU" sz="1800" b="1" i="1" u="none" strike="noStrike" cap="none" normalizeH="0" baseline="0" dirty="0" smtClean="0">
                          <a:ln>
                            <a:noFill/>
                          </a:ln>
                          <a:solidFill>
                            <a:schemeClr val="tx1"/>
                          </a:solidFill>
                          <a:effectLst/>
                          <a:latin typeface="Calibri" pitchFamily="34" charset="0"/>
                          <a:cs typeface="Times New Roman" pitchFamily="18" charset="0"/>
                        </a:rPr>
                        <a:t>тыс. чел</a:t>
                      </a:r>
                      <a:r>
                        <a:rPr kumimoji="0" lang="ru-RU" sz="1800" b="0" i="0" u="none" strike="noStrike" cap="none" normalizeH="0" baseline="0" dirty="0" smtClean="0">
                          <a:ln>
                            <a:noFill/>
                          </a:ln>
                          <a:solidFill>
                            <a:schemeClr val="tx1"/>
                          </a:solidFill>
                          <a:effectLst/>
                          <a:latin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9824,9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347,4</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170,6</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538,8</a:t>
                      </a:r>
                      <a:endParaRPr kumimoji="0" lang="ru-RU" sz="1400" b="1"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31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Calibri" pitchFamily="34" charset="0"/>
                          <a:cs typeface="Times New Roman" pitchFamily="18" charset="0"/>
                        </a:rPr>
                        <a:t>Число иждивенцев</a:t>
                      </a:r>
                      <a:r>
                        <a:rPr kumimoji="0" lang="ru-RU" sz="1800" b="0" i="0" u="none" strike="noStrike" cap="none" normalizeH="0" baseline="0" smtClean="0">
                          <a:ln>
                            <a:noFill/>
                          </a:ln>
                          <a:solidFill>
                            <a:schemeClr val="tx1"/>
                          </a:solidFill>
                          <a:effectLst/>
                          <a:latin typeface="Calibri" pitchFamily="34" charset="0"/>
                          <a:cs typeface="Times New Roman" pitchFamily="18" charset="0"/>
                        </a:rPr>
                        <a:t>, </a:t>
                      </a:r>
                      <a:r>
                        <a:rPr kumimoji="0" lang="ru-RU" sz="1800" b="1" i="1" u="none" strike="noStrike" cap="none" normalizeH="0" baseline="0" smtClean="0">
                          <a:ln>
                            <a:noFill/>
                          </a:ln>
                          <a:solidFill>
                            <a:schemeClr val="tx1"/>
                          </a:solidFill>
                          <a:effectLst/>
                          <a:latin typeface="Calibri" pitchFamily="34" charset="0"/>
                          <a:cs typeface="Times New Roman" pitchFamily="18" charset="0"/>
                        </a:rPr>
                        <a:t>тыс. чел</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60723,8</a:t>
                      </a:r>
                      <a:r>
                        <a:rPr kumimoji="0" lang="ru-RU" sz="1400" b="1" i="0" u="none" strike="noStrike" cap="none" normalizeH="0" baseline="0" smtClean="0">
                          <a:ln>
                            <a:noFill/>
                          </a:ln>
                          <a:solidFill>
                            <a:srgbClr val="000000"/>
                          </a:solidFill>
                          <a:effectLst/>
                          <a:latin typeface="Calibri"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1046,6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768,8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cs typeface="Times New Roman" pitchFamily="18" charset="0"/>
                        </a:rPr>
                        <a:t>1541,9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054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Число иждивенцев на одного занятого</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rgbClr val="000000"/>
                          </a:solidFill>
                          <a:effectLst/>
                          <a:latin typeface="Calibri" pitchFamily="34" charset="0"/>
                          <a:cs typeface="Times New Roman" pitchFamily="18" charset="0"/>
                        </a:rPr>
                        <a:t>0,87</a:t>
                      </a:r>
                      <a:r>
                        <a:rPr kumimoji="0" lang="ru-RU" sz="1400" b="1" i="0" u="none" strike="noStrike" cap="none" normalizeH="0" baseline="0" smtClean="0">
                          <a:ln>
                            <a:noFill/>
                          </a:ln>
                          <a:solidFill>
                            <a:srgbClr val="000000"/>
                          </a:solidFill>
                          <a:effectLst/>
                          <a:latin typeface="Calibri"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rPr>
                        <a:t>0,96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rPr>
                        <a:t>1,43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rPr>
                        <a:t>0,90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0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Итого в зоне социального риска</a:t>
                      </a:r>
                      <a:r>
                        <a:rPr kumimoji="0" lang="ru-RU" sz="1800" b="0" i="0" u="none" strike="noStrike" cap="none" normalizeH="0" baseline="0" dirty="0" smtClean="0">
                          <a:ln>
                            <a:noFill/>
                          </a:ln>
                          <a:solidFill>
                            <a:schemeClr val="tx1"/>
                          </a:solidFill>
                          <a:effectLst/>
                          <a:latin typeface="Calibri" pitchFamily="34" charset="0"/>
                          <a:cs typeface="Times New Roman" pitchFamily="18" charset="0"/>
                        </a:rPr>
                        <a:t>, </a:t>
                      </a:r>
                      <a:r>
                        <a:rPr kumimoji="0" lang="ru-RU" sz="1800" b="1" i="1" u="none" strike="noStrike" cap="none" normalizeH="0" baseline="0" dirty="0" smtClean="0">
                          <a:ln>
                            <a:noFill/>
                          </a:ln>
                          <a:solidFill>
                            <a:schemeClr val="tx1"/>
                          </a:solidFill>
                          <a:effectLst/>
                          <a:latin typeface="Calibri" pitchFamily="34" charset="0"/>
                          <a:cs typeface="Times New Roman" pitchFamily="18" charset="0"/>
                        </a:rPr>
                        <a:t>% </a:t>
                      </a:r>
                      <a:r>
                        <a:rPr kumimoji="0" lang="ru-RU" sz="1800" b="1" i="0" u="none" strike="noStrike" cap="none" normalizeH="0" baseline="0" dirty="0" smtClean="0">
                          <a:ln>
                            <a:noFill/>
                          </a:ln>
                          <a:solidFill>
                            <a:schemeClr val="tx1"/>
                          </a:solidFill>
                          <a:effectLst/>
                          <a:latin typeface="Calibri" pitchFamily="34" charset="0"/>
                          <a:cs typeface="Times New Roman" pitchFamily="18" charset="0"/>
                        </a:rPr>
                        <a:t>от общей численности населения</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0" lang="ru-RU" sz="1400" b="1" i="0" u="none" strike="noStrike" cap="none" normalizeH="0" baseline="0" smtClean="0">
                          <a:ln>
                            <a:noFill/>
                          </a:ln>
                          <a:solidFill>
                            <a:srgbClr val="000000"/>
                          </a:solidFill>
                          <a:effectLst/>
                          <a:latin typeface="Calibri" pitchFamily="34" charset="0"/>
                        </a:rPr>
                        <a:t>13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rPr>
                        <a:t>22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smtClean="0">
                          <a:ln>
                            <a:noFill/>
                          </a:ln>
                          <a:solidFill>
                            <a:schemeClr val="tx1"/>
                          </a:solidFill>
                          <a:effectLst/>
                          <a:latin typeface="Calibri" pitchFamily="34" charset="0"/>
                        </a:rPr>
                        <a:t>37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0" lang="ru-RU" sz="1400" b="1" i="0" u="none" strike="noStrike" cap="none" normalizeH="0" baseline="0" dirty="0" smtClean="0">
                          <a:ln>
                            <a:noFill/>
                          </a:ln>
                          <a:solidFill>
                            <a:schemeClr val="tx1"/>
                          </a:solidFill>
                          <a:effectLst/>
                          <a:latin typeface="Calibri" pitchFamily="34" charset="0"/>
                        </a:rPr>
                        <a:t>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p:txBody>
          <a:bodyPr/>
          <a:lstStyle/>
          <a:p>
            <a:pPr algn="ctr" fontAlgn="auto">
              <a:spcAft>
                <a:spcPts val="0"/>
              </a:spcAft>
              <a:defRPr/>
            </a:pPr>
            <a:r>
              <a:rPr lang="ru-RU" sz="3200" b="1" dirty="0" smtClean="0"/>
              <a:t>Выводы  по возможным последствиям</a:t>
            </a:r>
          </a:p>
        </p:txBody>
      </p:sp>
      <p:sp>
        <p:nvSpPr>
          <p:cNvPr id="90115" name="Rectangle 3"/>
          <p:cNvSpPr>
            <a:spLocks noGrp="1"/>
          </p:cNvSpPr>
          <p:nvPr>
            <p:ph sz="quarter" idx="1"/>
          </p:nvPr>
        </p:nvSpPr>
        <p:spPr>
          <a:xfrm>
            <a:off x="457200" y="1600200"/>
            <a:ext cx="7467600" cy="4873625"/>
          </a:xfrm>
        </p:spPr>
        <p:txBody>
          <a:bodyPr>
            <a:normAutofit/>
          </a:bodyPr>
          <a:lstStyle/>
          <a:p>
            <a:pPr marL="274320" indent="-274320" fontAlgn="auto">
              <a:lnSpc>
                <a:spcPct val="80000"/>
              </a:lnSpc>
              <a:spcAft>
                <a:spcPts val="0"/>
              </a:spcAft>
              <a:buFont typeface="Wingdings"/>
              <a:buChar char=""/>
              <a:defRPr/>
            </a:pPr>
            <a:r>
              <a:rPr lang="ru-RU" sz="2600" b="1" dirty="0" smtClean="0"/>
              <a:t>Ожидается </a:t>
            </a:r>
            <a:r>
              <a:rPr lang="ru-RU" sz="2600" b="1" dirty="0" smtClean="0">
                <a:solidFill>
                  <a:schemeClr val="accent1">
                    <a:lumMod val="75000"/>
                  </a:schemeClr>
                </a:solidFill>
              </a:rPr>
              <a:t>«точечный» характер </a:t>
            </a:r>
            <a:r>
              <a:rPr lang="ru-RU" sz="2600" b="1" dirty="0" smtClean="0"/>
              <a:t>негативных социально-экономических последствий вступления России в ВТО.</a:t>
            </a:r>
          </a:p>
          <a:p>
            <a:pPr marL="274320" indent="-274320" fontAlgn="auto">
              <a:lnSpc>
                <a:spcPct val="80000"/>
              </a:lnSpc>
              <a:spcAft>
                <a:spcPts val="0"/>
              </a:spcAft>
              <a:buFont typeface="Wingdings"/>
              <a:buChar char=""/>
              <a:defRPr/>
            </a:pPr>
            <a:r>
              <a:rPr lang="ru-RU" sz="2600" b="1" dirty="0" smtClean="0"/>
              <a:t>Они могут проявиться только в отношении </a:t>
            </a:r>
            <a:r>
              <a:rPr lang="ru-RU" sz="2600" b="1" dirty="0" smtClean="0">
                <a:solidFill>
                  <a:schemeClr val="accent1">
                    <a:lumMod val="75000"/>
                  </a:schemeClr>
                </a:solidFill>
              </a:rPr>
              <a:t>отдельных территорий, отраслей, предприятий и групп населения. </a:t>
            </a:r>
          </a:p>
          <a:p>
            <a:pPr marL="274320" indent="-274320" fontAlgn="auto">
              <a:lnSpc>
                <a:spcPct val="80000"/>
              </a:lnSpc>
              <a:spcAft>
                <a:spcPts val="0"/>
              </a:spcAft>
              <a:buFont typeface="Wingdings"/>
              <a:buChar char=""/>
              <a:defRPr/>
            </a:pPr>
            <a:r>
              <a:rPr lang="ru-RU" sz="2600" b="1" dirty="0" smtClean="0"/>
              <a:t>Это </a:t>
            </a:r>
            <a:r>
              <a:rPr lang="ru-RU" sz="2600" b="1" dirty="0" smtClean="0">
                <a:solidFill>
                  <a:schemeClr val="accent1">
                    <a:lumMod val="75000"/>
                  </a:schemeClr>
                </a:solidFill>
              </a:rPr>
              <a:t>не ухудшит </a:t>
            </a:r>
            <a:r>
              <a:rPr lang="ru-RU" sz="2600" b="1" dirty="0" smtClean="0"/>
              <a:t>важнейшие показатели макроэкономического развития страны в целом.</a:t>
            </a:r>
          </a:p>
          <a:p>
            <a:pPr marL="274320" indent="-274320" fontAlgn="auto">
              <a:lnSpc>
                <a:spcPct val="80000"/>
              </a:lnSpc>
              <a:spcAft>
                <a:spcPts val="0"/>
              </a:spcAft>
              <a:buFont typeface="Wingdings"/>
              <a:buChar char=""/>
              <a:defRPr/>
            </a:pPr>
            <a:r>
              <a:rPr lang="ru-RU" sz="2600" b="1" dirty="0" smtClean="0"/>
              <a:t>Потребуется инвестиционных и других определенное перераспределение ресурсов между регионами и отраслями.</a:t>
            </a:r>
          </a:p>
          <a:p>
            <a:pPr marL="274320" indent="-274320" fontAlgn="auto">
              <a:lnSpc>
                <a:spcPct val="80000"/>
              </a:lnSpc>
              <a:spcAft>
                <a:spcPts val="0"/>
              </a:spcAft>
              <a:buFont typeface="Wingdings"/>
              <a:buChar char=""/>
              <a:defRPr/>
            </a:pPr>
            <a:endParaRPr lang="ru-RU" sz="2600" b="1" dirty="0" smtClean="0">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404813"/>
            <a:ext cx="8183563" cy="1050925"/>
          </a:xfrm>
        </p:spPr>
        <p:txBody>
          <a:bodyPr>
            <a:normAutofit fontScale="90000"/>
          </a:bodyPr>
          <a:lstStyle/>
          <a:p>
            <a:pPr algn="ctr" fontAlgn="auto">
              <a:spcAft>
                <a:spcPts val="0"/>
              </a:spcAft>
              <a:defRPr/>
            </a:pPr>
            <a:r>
              <a:rPr lang="ru-RU" sz="3400" b="1" dirty="0" smtClean="0"/>
              <a:t>Выводы  по возможным последствиям</a:t>
            </a:r>
            <a:endParaRPr lang="ru-RU" sz="3400" dirty="0" smtClean="0">
              <a:solidFill>
                <a:srgbClr val="800000"/>
              </a:solidFill>
              <a:latin typeface="Times New Roman" pitchFamily="18" charset="0"/>
            </a:endParaRPr>
          </a:p>
        </p:txBody>
      </p:sp>
      <p:sp>
        <p:nvSpPr>
          <p:cNvPr id="3" name="Содержимое 2"/>
          <p:cNvSpPr>
            <a:spLocks noGrp="1"/>
          </p:cNvSpPr>
          <p:nvPr>
            <p:ph idx="4294967295"/>
          </p:nvPr>
        </p:nvSpPr>
        <p:spPr>
          <a:xfrm>
            <a:off x="960438" y="1412875"/>
            <a:ext cx="8183562" cy="4714875"/>
          </a:xfrm>
        </p:spPr>
        <p:txBody>
          <a:bodyPr>
            <a:normAutofit fontScale="92500" lnSpcReduction="10000"/>
          </a:bodyPr>
          <a:lstStyle/>
          <a:p>
            <a:pPr marL="365125" indent="-282575" fontAlgn="auto">
              <a:lnSpc>
                <a:spcPct val="80000"/>
              </a:lnSpc>
              <a:spcAft>
                <a:spcPts val="0"/>
              </a:spcAft>
              <a:buFont typeface="Wingdings"/>
              <a:buChar char=""/>
              <a:defRPr/>
            </a:pPr>
            <a:endParaRPr lang="ru-RU" sz="1800" dirty="0" smtClean="0"/>
          </a:p>
          <a:p>
            <a:pPr marL="365125" indent="-282575" fontAlgn="auto">
              <a:lnSpc>
                <a:spcPct val="80000"/>
              </a:lnSpc>
              <a:spcAft>
                <a:spcPts val="0"/>
              </a:spcAft>
              <a:buFont typeface="Wingdings"/>
              <a:buChar char=""/>
              <a:defRPr/>
            </a:pPr>
            <a:r>
              <a:rPr lang="ru-RU" sz="2000" b="1" dirty="0" smtClean="0"/>
              <a:t>Издержки, которые будет нести экономика, </a:t>
            </a:r>
            <a:r>
              <a:rPr lang="ru-RU" sz="2000" b="1" dirty="0" smtClean="0">
                <a:solidFill>
                  <a:schemeClr val="accent1">
                    <a:lumMod val="75000"/>
                  </a:schemeClr>
                </a:solidFill>
              </a:rPr>
              <a:t>вполне реальны</a:t>
            </a:r>
            <a:r>
              <a:rPr lang="ru-RU" sz="2000" b="1" dirty="0" smtClean="0"/>
              <a:t>, а основная часть выгод носит </a:t>
            </a:r>
            <a:r>
              <a:rPr lang="ru-RU" sz="2000" b="1" dirty="0" err="1" smtClean="0">
                <a:solidFill>
                  <a:schemeClr val="accent1">
                    <a:lumMod val="75000"/>
                  </a:schemeClr>
                </a:solidFill>
              </a:rPr>
              <a:t>ожидательный</a:t>
            </a:r>
            <a:r>
              <a:rPr lang="ru-RU" sz="2000" b="1" dirty="0" smtClean="0">
                <a:solidFill>
                  <a:schemeClr val="accent1">
                    <a:lumMod val="75000"/>
                  </a:schemeClr>
                </a:solidFill>
              </a:rPr>
              <a:t> характер (1).</a:t>
            </a:r>
          </a:p>
          <a:p>
            <a:pPr marL="365125" indent="-282575" fontAlgn="auto">
              <a:lnSpc>
                <a:spcPct val="80000"/>
              </a:lnSpc>
              <a:spcAft>
                <a:spcPts val="0"/>
              </a:spcAft>
              <a:buFont typeface="Wingdings"/>
              <a:buChar char=""/>
              <a:defRPr/>
            </a:pPr>
            <a:r>
              <a:rPr lang="ru-RU" sz="2000" b="1" dirty="0" smtClean="0"/>
              <a:t>Предполагаемые выигрыши </a:t>
            </a:r>
            <a:r>
              <a:rPr lang="ru-RU" sz="2000" b="1" dirty="0" smtClean="0">
                <a:solidFill>
                  <a:schemeClr val="accent1">
                    <a:lumMod val="75000"/>
                  </a:schemeClr>
                </a:solidFill>
              </a:rPr>
              <a:t>не смогут существенно улучшить</a:t>
            </a:r>
            <a:r>
              <a:rPr lang="ru-RU" sz="2000" b="1" dirty="0" smtClean="0">
                <a:solidFill>
                  <a:schemeClr val="accent2">
                    <a:lumMod val="75000"/>
                  </a:schemeClr>
                </a:solidFill>
              </a:rPr>
              <a:t> </a:t>
            </a:r>
            <a:r>
              <a:rPr lang="ru-RU" sz="2000" b="1" dirty="0" smtClean="0"/>
              <a:t>перспективы экономического роста </a:t>
            </a:r>
            <a:r>
              <a:rPr lang="ru-RU" sz="2000" b="1" dirty="0" smtClean="0">
                <a:solidFill>
                  <a:schemeClr val="accent1">
                    <a:lumMod val="75000"/>
                  </a:schemeClr>
                </a:solidFill>
              </a:rPr>
              <a:t>без проведения</a:t>
            </a:r>
            <a:r>
              <a:rPr lang="ru-RU" sz="2000" b="1" dirty="0" smtClean="0">
                <a:solidFill>
                  <a:schemeClr val="accent2">
                    <a:lumMod val="75000"/>
                  </a:schemeClr>
                </a:solidFill>
              </a:rPr>
              <a:t> </a:t>
            </a:r>
            <a:r>
              <a:rPr lang="ru-RU" sz="2000" b="1" dirty="0" smtClean="0"/>
              <a:t>соответствующих </a:t>
            </a:r>
            <a:r>
              <a:rPr lang="ru-RU" sz="2000" b="1" dirty="0" smtClean="0">
                <a:solidFill>
                  <a:schemeClr val="accent1">
                    <a:lumMod val="75000"/>
                  </a:schemeClr>
                </a:solidFill>
              </a:rPr>
              <a:t>внутренних реформ.</a:t>
            </a:r>
          </a:p>
          <a:p>
            <a:pPr marL="365125" indent="-282575" fontAlgn="auto">
              <a:lnSpc>
                <a:spcPct val="80000"/>
              </a:lnSpc>
              <a:spcAft>
                <a:spcPts val="0"/>
              </a:spcAft>
              <a:buFont typeface="Wingdings"/>
              <a:buChar char=""/>
              <a:defRPr/>
            </a:pPr>
            <a:r>
              <a:rPr lang="ru-RU" sz="2000" b="1" dirty="0" smtClean="0"/>
              <a:t>Заслуживает внимания анализ </a:t>
            </a:r>
            <a:r>
              <a:rPr lang="ru-RU" sz="2000" b="1" dirty="0" smtClean="0">
                <a:solidFill>
                  <a:schemeClr val="accent1">
                    <a:lumMod val="75000"/>
                  </a:schemeClr>
                </a:solidFill>
              </a:rPr>
              <a:t>экономического и трудового аспекта </a:t>
            </a:r>
            <a:r>
              <a:rPr lang="ru-RU" sz="2000" b="1" dirty="0" smtClean="0"/>
              <a:t>влияния вступления в ВТО для стран, уже являющихся членами этой международной организации.</a:t>
            </a:r>
            <a:r>
              <a:rPr lang="ru-RU" sz="2000" b="1" dirty="0" smtClean="0">
                <a:solidFill>
                  <a:schemeClr val="accent1">
                    <a:lumMod val="75000"/>
                  </a:schemeClr>
                </a:solidFill>
              </a:rPr>
              <a:t>(2)</a:t>
            </a:r>
            <a:r>
              <a:rPr lang="ru-RU" sz="2000" b="1" dirty="0" smtClean="0"/>
              <a:t>Работы, посвященные такому анализу, </a:t>
            </a:r>
            <a:r>
              <a:rPr lang="ru-RU" sz="2000" b="1" dirty="0" smtClean="0">
                <a:solidFill>
                  <a:schemeClr val="accent1">
                    <a:lumMod val="75000"/>
                  </a:schemeClr>
                </a:solidFill>
              </a:rPr>
              <a:t>чрезвычайно редки и бессистемны</a:t>
            </a:r>
            <a:r>
              <a:rPr lang="ru-RU" sz="2000" b="1" dirty="0" smtClean="0">
                <a:solidFill>
                  <a:schemeClr val="accent2">
                    <a:lumMod val="75000"/>
                  </a:schemeClr>
                </a:solidFill>
              </a:rPr>
              <a:t>. </a:t>
            </a:r>
          </a:p>
          <a:p>
            <a:pPr marL="365125" indent="-282575" fontAlgn="auto">
              <a:lnSpc>
                <a:spcPct val="80000"/>
              </a:lnSpc>
              <a:spcAft>
                <a:spcPts val="0"/>
              </a:spcAft>
              <a:buFont typeface="Wingdings"/>
              <a:buChar char=""/>
              <a:defRPr/>
            </a:pPr>
            <a:r>
              <a:rPr lang="ru-RU" sz="2000" b="1" dirty="0" smtClean="0"/>
              <a:t>В некоторой степени об эффектах и потерях можно судить на основе данных </a:t>
            </a:r>
            <a:r>
              <a:rPr lang="ru-RU" sz="2000" b="1" dirty="0" smtClean="0">
                <a:solidFill>
                  <a:schemeClr val="accent1">
                    <a:lumMod val="75000"/>
                  </a:schemeClr>
                </a:solidFill>
              </a:rPr>
              <a:t>рейтинга открытости экономики,</a:t>
            </a:r>
            <a:r>
              <a:rPr lang="ru-RU" sz="2000" b="1" dirty="0" smtClean="0"/>
              <a:t> которые показывают, что, проводя либерализацию внешней торговли согласно правилам ВТО, 27 стран улучшили свои макроэкономические показатели, а 29 — ухудшили. </a:t>
            </a:r>
            <a:r>
              <a:rPr lang="ru-RU" sz="2000" b="1" dirty="0" smtClean="0">
                <a:solidFill>
                  <a:schemeClr val="accent1">
                    <a:lumMod val="75000"/>
                  </a:schemeClr>
                </a:solidFill>
              </a:rPr>
              <a:t>Однако нет однозначного понимания</a:t>
            </a:r>
            <a:r>
              <a:rPr lang="ru-RU" sz="2000" b="1" dirty="0" smtClean="0"/>
              <a:t>, что данные результаты связаны именно со вступлением в ВТО. Это относится в первую очередь к странам с переходной экономикой.</a:t>
            </a:r>
            <a:r>
              <a:rPr lang="ru-RU" sz="2000" b="1" dirty="0" smtClean="0">
                <a:solidFill>
                  <a:schemeClr val="accent1">
                    <a:lumMod val="75000"/>
                  </a:schemeClr>
                </a:solidFill>
              </a:rPr>
              <a:t>(3)</a:t>
            </a:r>
          </a:p>
          <a:p>
            <a:pPr marL="365125" indent="-282575" fontAlgn="auto">
              <a:lnSpc>
                <a:spcPct val="80000"/>
              </a:lnSpc>
              <a:spcAft>
                <a:spcPts val="0"/>
              </a:spcAft>
              <a:buFont typeface="Wingdings"/>
              <a:buChar char=""/>
              <a:defRPr/>
            </a:pPr>
            <a:endParaRPr lang="ru-RU" sz="20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1547813" y="274638"/>
            <a:ext cx="7138987" cy="993775"/>
          </a:xfrm>
        </p:spPr>
        <p:txBody>
          <a:bodyPr/>
          <a:lstStyle/>
          <a:p>
            <a:pPr fontAlgn="auto">
              <a:spcAft>
                <a:spcPts val="0"/>
              </a:spcAft>
              <a:defRPr/>
            </a:pPr>
            <a:r>
              <a:rPr lang="ru-RU" sz="3200" b="1" dirty="0" smtClean="0"/>
              <a:t>Меры защиты трудящихся</a:t>
            </a:r>
          </a:p>
        </p:txBody>
      </p:sp>
      <p:sp>
        <p:nvSpPr>
          <p:cNvPr id="92163" name="Rectangle 3"/>
          <p:cNvSpPr>
            <a:spLocks noGrp="1"/>
          </p:cNvSpPr>
          <p:nvPr>
            <p:ph sz="quarter" idx="1"/>
          </p:nvPr>
        </p:nvSpPr>
        <p:spPr>
          <a:xfrm>
            <a:off x="468313" y="1484313"/>
            <a:ext cx="8218487" cy="5184775"/>
          </a:xfrm>
        </p:spPr>
        <p:txBody>
          <a:bodyPr>
            <a:normAutofit lnSpcReduction="10000"/>
          </a:bodyPr>
          <a:lstStyle/>
          <a:p>
            <a:pPr marL="609600" indent="-609600" fontAlgn="auto">
              <a:lnSpc>
                <a:spcPct val="80000"/>
              </a:lnSpc>
              <a:spcAft>
                <a:spcPts val="0"/>
              </a:spcAft>
              <a:buFont typeface="Wingdings"/>
              <a:buChar char=""/>
              <a:defRPr/>
            </a:pPr>
            <a:r>
              <a:rPr lang="ru-RU" sz="1800" b="1" dirty="0" smtClean="0"/>
              <a:t>Разработка мер по </a:t>
            </a:r>
            <a:r>
              <a:rPr lang="ru-RU" sz="1800" b="1" dirty="0" smtClean="0">
                <a:solidFill>
                  <a:schemeClr val="accent1">
                    <a:lumMod val="75000"/>
                  </a:schemeClr>
                </a:solidFill>
              </a:rPr>
              <a:t>совершенствованию системы профессиональной подготовки и переподготовки кадров</a:t>
            </a:r>
            <a:r>
              <a:rPr lang="ru-RU" sz="1800" b="1" dirty="0" smtClean="0"/>
              <a:t> в направлении ее большего соответствия требованиям рынка труда в условиях вступления России в ВТО. </a:t>
            </a:r>
          </a:p>
          <a:p>
            <a:pPr marL="609600" indent="-609600" fontAlgn="auto">
              <a:lnSpc>
                <a:spcPct val="80000"/>
              </a:lnSpc>
              <a:spcAft>
                <a:spcPts val="0"/>
              </a:spcAft>
              <a:buFont typeface="Wingdings"/>
              <a:buChar char=""/>
              <a:defRPr/>
            </a:pPr>
            <a:r>
              <a:rPr lang="ru-RU" sz="1800" b="1" dirty="0" smtClean="0"/>
              <a:t>Разработка особых мер </a:t>
            </a:r>
            <a:r>
              <a:rPr lang="ru-RU" sz="1800" b="1" dirty="0" smtClean="0">
                <a:solidFill>
                  <a:schemeClr val="accent1">
                    <a:lumMod val="75000"/>
                  </a:schemeClr>
                </a:solidFill>
              </a:rPr>
              <a:t>содействия занятости и социальной поддержки при ликвидации градообразующих предприятий</a:t>
            </a:r>
            <a:r>
              <a:rPr lang="ru-RU" sz="1800" b="1" dirty="0" smtClean="0"/>
              <a:t> или существенного свертывания производства на таких предприятиях.</a:t>
            </a:r>
          </a:p>
          <a:p>
            <a:pPr marL="609600" indent="-609600" fontAlgn="auto">
              <a:lnSpc>
                <a:spcPct val="80000"/>
              </a:lnSpc>
              <a:spcAft>
                <a:spcPts val="0"/>
              </a:spcAft>
              <a:buFont typeface="Wingdings"/>
              <a:buChar char=""/>
              <a:defRPr/>
            </a:pPr>
            <a:r>
              <a:rPr lang="ru-RU" sz="1800" b="1" dirty="0" smtClean="0">
                <a:solidFill>
                  <a:schemeClr val="accent1">
                    <a:lumMod val="75000"/>
                  </a:schemeClr>
                </a:solidFill>
              </a:rPr>
              <a:t>Расширение информационной базы </a:t>
            </a:r>
            <a:r>
              <a:rPr lang="ru-RU" sz="1800" b="1" dirty="0" smtClean="0"/>
              <a:t>о состоянии местных рынков труда в рамках конкретного региона и доступность для ищущих работу достоверных </a:t>
            </a:r>
            <a:r>
              <a:rPr lang="ru-RU" sz="1800" b="1" dirty="0" smtClean="0">
                <a:solidFill>
                  <a:schemeClr val="accent1">
                    <a:lumMod val="75000"/>
                  </a:schemeClr>
                </a:solidFill>
              </a:rPr>
              <a:t>сведений о состоянии рынка труда в других регионах страны</a:t>
            </a:r>
            <a:r>
              <a:rPr lang="en-US" sz="1800" b="1" dirty="0" smtClean="0">
                <a:solidFill>
                  <a:schemeClr val="accent1">
                    <a:lumMod val="75000"/>
                  </a:schemeClr>
                </a:solidFill>
              </a:rPr>
              <a:t>.</a:t>
            </a:r>
            <a:endParaRPr lang="ru-RU" sz="1800" b="1" dirty="0" smtClean="0">
              <a:solidFill>
                <a:schemeClr val="accent1">
                  <a:lumMod val="75000"/>
                </a:schemeClr>
              </a:solidFill>
            </a:endParaRPr>
          </a:p>
          <a:p>
            <a:pPr marL="609600" indent="-609600" fontAlgn="auto">
              <a:lnSpc>
                <a:spcPct val="80000"/>
              </a:lnSpc>
              <a:spcAft>
                <a:spcPts val="0"/>
              </a:spcAft>
              <a:buFont typeface="Wingdings"/>
              <a:buChar char=""/>
              <a:defRPr/>
            </a:pPr>
            <a:r>
              <a:rPr lang="ru-RU" sz="1800" b="1" dirty="0" smtClean="0">
                <a:solidFill>
                  <a:schemeClr val="accent1">
                    <a:lumMod val="75000"/>
                  </a:schemeClr>
                </a:solidFill>
              </a:rPr>
              <a:t>Создание </a:t>
            </a:r>
            <a:r>
              <a:rPr lang="ru-RU" sz="1800" b="1" dirty="0" smtClean="0"/>
              <a:t>при участии соответствующей территориальной службы занятости </a:t>
            </a:r>
            <a:r>
              <a:rPr lang="ru-RU" sz="1800" b="1" dirty="0" smtClean="0">
                <a:solidFill>
                  <a:schemeClr val="accent1">
                    <a:lumMod val="75000"/>
                  </a:schemeClr>
                </a:solidFill>
              </a:rPr>
              <a:t>консультационных пунктов по вопросам дальнейшего трудоустройства </a:t>
            </a:r>
            <a:r>
              <a:rPr lang="ru-RU" sz="1800" b="1" dirty="0" smtClean="0"/>
              <a:t>увольняемых</a:t>
            </a:r>
            <a:r>
              <a:rPr lang="en-US" sz="1800" b="1" dirty="0" smtClean="0"/>
              <a:t>.</a:t>
            </a:r>
            <a:r>
              <a:rPr lang="ru-RU" sz="1800" b="1" dirty="0" smtClean="0"/>
              <a:t> </a:t>
            </a:r>
          </a:p>
          <a:p>
            <a:pPr marL="609600" indent="-609600" fontAlgn="auto">
              <a:lnSpc>
                <a:spcPct val="80000"/>
              </a:lnSpc>
              <a:spcAft>
                <a:spcPts val="0"/>
              </a:spcAft>
              <a:buFont typeface="Wingdings"/>
              <a:buChar char=""/>
              <a:defRPr/>
            </a:pPr>
            <a:r>
              <a:rPr lang="ru-RU" sz="1800" b="1" dirty="0" smtClean="0">
                <a:solidFill>
                  <a:schemeClr val="accent1">
                    <a:lumMod val="75000"/>
                  </a:schemeClr>
                </a:solidFill>
              </a:rPr>
              <a:t>Создание и развитие </a:t>
            </a:r>
            <a:r>
              <a:rPr lang="ru-RU" sz="1800" b="1" dirty="0" smtClean="0"/>
              <a:t>системы инфраструктуры, обеспечивающей </a:t>
            </a:r>
            <a:r>
              <a:rPr lang="ru-RU" sz="1800" b="1" dirty="0" smtClean="0">
                <a:solidFill>
                  <a:schemeClr val="accent1">
                    <a:lumMod val="75000"/>
                  </a:schemeClr>
                </a:solidFill>
              </a:rPr>
              <a:t>эффективное функционирование малого бизнеса</a:t>
            </a:r>
            <a:r>
              <a:rPr lang="en-US" sz="1800" b="1" dirty="0" smtClean="0">
                <a:solidFill>
                  <a:schemeClr val="accent1">
                    <a:lumMod val="75000"/>
                  </a:schemeClr>
                </a:solidFill>
              </a:rPr>
              <a:t>.</a:t>
            </a:r>
            <a:r>
              <a:rPr lang="ru-RU" sz="1800" b="1" dirty="0" smtClean="0">
                <a:solidFill>
                  <a:schemeClr val="accent1">
                    <a:lumMod val="75000"/>
                  </a:schemeClr>
                </a:solidFill>
              </a:rPr>
              <a:t> </a:t>
            </a:r>
          </a:p>
          <a:p>
            <a:pPr marL="609600" indent="-609600" fontAlgn="auto">
              <a:lnSpc>
                <a:spcPct val="80000"/>
              </a:lnSpc>
              <a:spcAft>
                <a:spcPts val="0"/>
              </a:spcAft>
              <a:buFont typeface="Wingdings"/>
              <a:buChar char=""/>
              <a:defRPr/>
            </a:pPr>
            <a:r>
              <a:rPr lang="ru-RU" sz="1800" b="1" dirty="0" smtClean="0">
                <a:solidFill>
                  <a:schemeClr val="accent1">
                    <a:lumMod val="75000"/>
                  </a:schemeClr>
                </a:solidFill>
              </a:rPr>
              <a:t>Содействие</a:t>
            </a:r>
            <a:r>
              <a:rPr lang="ru-RU" sz="1800" b="1" dirty="0" smtClean="0"/>
              <a:t> территориальной </a:t>
            </a:r>
            <a:r>
              <a:rPr lang="ru-RU" sz="1800" b="1" dirty="0" smtClean="0">
                <a:solidFill>
                  <a:schemeClr val="accent1">
                    <a:lumMod val="75000"/>
                  </a:schemeClr>
                </a:solidFill>
              </a:rPr>
              <a:t>мобильности рабочей силы</a:t>
            </a:r>
            <a:r>
              <a:rPr lang="ru-RU" sz="1800" b="1" dirty="0" smtClean="0"/>
              <a:t>, в том числе ее привлечение в </a:t>
            </a:r>
            <a:r>
              <a:rPr lang="ru-RU" sz="1800" b="1" dirty="0" err="1" smtClean="0"/>
              <a:t>трудодефицитные</a:t>
            </a:r>
            <a:r>
              <a:rPr lang="ru-RU" sz="1800" b="1" dirty="0" smtClean="0"/>
              <a:t> регионы на условиях заключения срочных трудовых договоров с работодателями              </a:t>
            </a:r>
            <a:r>
              <a:rPr lang="ru-RU" sz="1800" b="1" dirty="0" smtClean="0">
                <a:solidFill>
                  <a:schemeClr val="accent1">
                    <a:lumMod val="75000"/>
                  </a:schemeClr>
                </a:solidFill>
                <a:effectLst>
                  <a:outerShdw blurRad="38100" dist="38100" dir="2700000" algn="tl">
                    <a:srgbClr val="C0C0C0"/>
                  </a:outerShdw>
                </a:effectLst>
              </a:rPr>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pPr algn="ctr" fontAlgn="auto">
              <a:spcAft>
                <a:spcPts val="0"/>
              </a:spcAft>
              <a:defRPr/>
            </a:pPr>
            <a:r>
              <a:rPr lang="ru-RU" sz="3200" b="1" dirty="0" smtClean="0"/>
              <a:t>Ключевые задачи политики на рынке труда</a:t>
            </a:r>
          </a:p>
        </p:txBody>
      </p:sp>
      <p:sp>
        <p:nvSpPr>
          <p:cNvPr id="62467" name="Rectangle 3"/>
          <p:cNvSpPr>
            <a:spLocks noGrp="1"/>
          </p:cNvSpPr>
          <p:nvPr>
            <p:ph sz="quarter" idx="1"/>
          </p:nvPr>
        </p:nvSpPr>
        <p:spPr>
          <a:xfrm>
            <a:off x="457200" y="1412875"/>
            <a:ext cx="8229600" cy="5256213"/>
          </a:xfrm>
        </p:spPr>
        <p:txBody>
          <a:bodyPr>
            <a:normAutofit lnSpcReduction="10000"/>
          </a:bodyPr>
          <a:lstStyle/>
          <a:p>
            <a:pPr marL="274320" indent="-274320" fontAlgn="auto">
              <a:lnSpc>
                <a:spcPct val="80000"/>
              </a:lnSpc>
              <a:spcAft>
                <a:spcPts val="0"/>
              </a:spcAft>
              <a:buFontTx/>
              <a:buAutoNum type="arabicPeriod"/>
              <a:defRPr/>
            </a:pPr>
            <a:endParaRPr lang="ru-RU" sz="2000" dirty="0" smtClean="0"/>
          </a:p>
          <a:p>
            <a:pPr marL="274320" indent="-274320" fontAlgn="auto">
              <a:lnSpc>
                <a:spcPct val="80000"/>
              </a:lnSpc>
              <a:spcAft>
                <a:spcPts val="0"/>
              </a:spcAft>
              <a:buFontTx/>
              <a:buAutoNum type="arabicPeriod"/>
              <a:defRPr/>
            </a:pPr>
            <a:r>
              <a:rPr lang="ru-RU" sz="2000" b="1" dirty="0" smtClean="0"/>
              <a:t>Способствовать созданию конкурентоспособных рабочих мест, расширяющих возможности для полной, продуктивной и достойно оплачиваемой занятости.</a:t>
            </a:r>
          </a:p>
          <a:p>
            <a:pPr marL="274320" indent="-274320" fontAlgn="auto">
              <a:lnSpc>
                <a:spcPct val="80000"/>
              </a:lnSpc>
              <a:spcAft>
                <a:spcPts val="0"/>
              </a:spcAft>
              <a:buFontTx/>
              <a:buAutoNum type="arabicPeriod"/>
              <a:defRPr/>
            </a:pPr>
            <a:r>
              <a:rPr lang="ru-RU" sz="2000" b="1" dirty="0" smtClean="0"/>
              <a:t>Способствовать выводу из экономического оборота неконкурентоспособных рабочих мест.</a:t>
            </a:r>
          </a:p>
          <a:p>
            <a:pPr marL="274320" indent="-274320" fontAlgn="auto">
              <a:lnSpc>
                <a:spcPct val="80000"/>
              </a:lnSpc>
              <a:spcAft>
                <a:spcPts val="0"/>
              </a:spcAft>
              <a:buFontTx/>
              <a:buAutoNum type="arabicPeriod"/>
              <a:defRPr/>
            </a:pPr>
            <a:r>
              <a:rPr lang="ru-RU" sz="2000" b="1" dirty="0" smtClean="0"/>
              <a:t>Способствовать формированию эффективного предложения рабочей силы.</a:t>
            </a:r>
          </a:p>
          <a:p>
            <a:pPr marL="274320" indent="-274320" fontAlgn="auto">
              <a:lnSpc>
                <a:spcPct val="80000"/>
              </a:lnSpc>
              <a:spcAft>
                <a:spcPts val="0"/>
              </a:spcAft>
              <a:buFontTx/>
              <a:buAutoNum type="arabicPeriod"/>
              <a:defRPr/>
            </a:pPr>
            <a:r>
              <a:rPr lang="ru-RU" sz="2000" b="1" dirty="0" smtClean="0"/>
              <a:t>Способствовать повышению эффективности внешней трудовой миграции.</a:t>
            </a:r>
          </a:p>
          <a:p>
            <a:pPr marL="274320" indent="-274320" fontAlgn="auto">
              <a:lnSpc>
                <a:spcPct val="80000"/>
              </a:lnSpc>
              <a:spcAft>
                <a:spcPts val="0"/>
              </a:spcAft>
              <a:buFontTx/>
              <a:buAutoNum type="arabicPeriod"/>
              <a:defRPr/>
            </a:pPr>
            <a:r>
              <a:rPr lang="ru-RU" sz="2000" b="1" dirty="0" smtClean="0"/>
              <a:t>Поддерживать формирование рабочей силы, способной конкурировать за  создаваемые рабочие места и открываемые вакансии.</a:t>
            </a:r>
          </a:p>
          <a:p>
            <a:pPr marL="274320" indent="-274320" fontAlgn="auto">
              <a:lnSpc>
                <a:spcPct val="80000"/>
              </a:lnSpc>
              <a:spcAft>
                <a:spcPts val="0"/>
              </a:spcAft>
              <a:buFontTx/>
              <a:buAutoNum type="arabicPeriod"/>
              <a:defRPr/>
            </a:pPr>
            <a:r>
              <a:rPr lang="ru-RU" sz="2000" b="1" dirty="0" smtClean="0"/>
              <a:t>Эффективно защищать занятость и своевременно снимать барьеры, препятствующие найму.</a:t>
            </a:r>
          </a:p>
          <a:p>
            <a:pPr marL="274320" indent="-274320" fontAlgn="auto">
              <a:lnSpc>
                <a:spcPct val="80000"/>
              </a:lnSpc>
              <a:spcAft>
                <a:spcPts val="0"/>
              </a:spcAft>
              <a:buFontTx/>
              <a:buAutoNum type="arabicPeriod"/>
              <a:defRPr/>
            </a:pPr>
            <a:r>
              <a:rPr lang="ru-RU" sz="2000" b="1" dirty="0" smtClean="0"/>
              <a:t>Содействовать скорейшему возвращению безработных к новой работе.</a:t>
            </a:r>
          </a:p>
          <a:p>
            <a:pPr marL="274320" indent="-274320" fontAlgn="auto">
              <a:lnSpc>
                <a:spcPct val="80000"/>
              </a:lnSpc>
              <a:spcAft>
                <a:spcPts val="0"/>
              </a:spcAft>
              <a:buFontTx/>
              <a:buAutoNum type="arabicPeriod"/>
              <a:defRPr/>
            </a:pPr>
            <a:r>
              <a:rPr lang="ru-RU" sz="2000" b="1" dirty="0" smtClean="0"/>
              <a:t>Развивать надежность информации о рынке труда, занятости, профессиях</a:t>
            </a:r>
            <a:r>
              <a:rPr lang="ru-RU" sz="2000" dirty="0" smtClean="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normAutofit fontScale="90000"/>
          </a:bodyPr>
          <a:lstStyle/>
          <a:p>
            <a:pPr algn="ctr" fontAlgn="auto">
              <a:spcAft>
                <a:spcPts val="0"/>
              </a:spcAft>
              <a:defRPr/>
            </a:pPr>
            <a:r>
              <a:rPr lang="ru-RU" sz="3600" b="1" dirty="0" smtClean="0"/>
              <a:t>Новые формы занятости</a:t>
            </a:r>
            <a:r>
              <a:rPr lang="en-US" sz="3600" b="1" dirty="0" smtClean="0"/>
              <a:t>: </a:t>
            </a:r>
            <a:r>
              <a:rPr lang="ru-RU" sz="4000" dirty="0" smtClean="0"/>
              <a:t/>
            </a:r>
            <a:br>
              <a:rPr lang="ru-RU" sz="4000" dirty="0" smtClean="0"/>
            </a:br>
            <a:endParaRPr lang="ru-RU" sz="4000" dirty="0" smtClean="0"/>
          </a:p>
        </p:txBody>
      </p:sp>
      <p:sp>
        <p:nvSpPr>
          <p:cNvPr id="44035" name="Rectangle 3"/>
          <p:cNvSpPr>
            <a:spLocks noGrp="1"/>
          </p:cNvSpPr>
          <p:nvPr>
            <p:ph sz="quarter" idx="1"/>
          </p:nvPr>
        </p:nvSpPr>
        <p:spPr>
          <a:xfrm>
            <a:off x="457200" y="1600200"/>
            <a:ext cx="7467600" cy="4873625"/>
          </a:xfrm>
        </p:spPr>
        <p:txBody>
          <a:bodyPr>
            <a:normAutofit/>
          </a:bodyPr>
          <a:lstStyle/>
          <a:p>
            <a:pPr marL="0" indent="0" fontAlgn="auto">
              <a:spcAft>
                <a:spcPts val="0"/>
              </a:spcAft>
              <a:buFont typeface="Arial" charset="0"/>
              <a:buNone/>
              <a:defRPr/>
            </a:pPr>
            <a:r>
              <a:rPr lang="ru-RU" b="1" dirty="0" smtClean="0"/>
              <a:t>Основные предпосылки, причины возникновения и</a:t>
            </a:r>
            <a:endParaRPr lang="en-US" b="1" dirty="0" smtClean="0"/>
          </a:p>
          <a:p>
            <a:pPr marL="0" indent="0" fontAlgn="auto">
              <a:spcAft>
                <a:spcPts val="0"/>
              </a:spcAft>
              <a:buFont typeface="Arial" charset="0"/>
              <a:buNone/>
              <a:defRPr/>
            </a:pPr>
            <a:r>
              <a:rPr lang="ru-RU" b="1" dirty="0" smtClean="0"/>
              <a:t>распространение новых форм занятости в России с акцентом на их следующие виды: </a:t>
            </a:r>
          </a:p>
          <a:p>
            <a:pPr marL="1438275" lvl="1" indent="-447675" fontAlgn="auto">
              <a:spcAft>
                <a:spcPts val="0"/>
              </a:spcAft>
              <a:buFont typeface="Arial" pitchFamily="34" charset="0"/>
              <a:buChar char="•"/>
              <a:defRPr/>
            </a:pPr>
            <a:r>
              <a:rPr lang="ru-RU" sz="2200" b="1" dirty="0" smtClean="0"/>
              <a:t>нестандартную, </a:t>
            </a:r>
          </a:p>
          <a:p>
            <a:pPr marL="1438275" lvl="1" indent="-447675" fontAlgn="auto">
              <a:spcAft>
                <a:spcPts val="0"/>
              </a:spcAft>
              <a:buFont typeface="Arial" pitchFamily="34" charset="0"/>
              <a:buChar char="•"/>
              <a:defRPr/>
            </a:pPr>
            <a:r>
              <a:rPr lang="ru-RU" sz="2200" b="1" dirty="0" smtClean="0"/>
              <a:t>дистанционную, </a:t>
            </a:r>
          </a:p>
          <a:p>
            <a:pPr marL="1438275" lvl="1" indent="-447675" fontAlgn="auto">
              <a:spcAft>
                <a:spcPts val="0"/>
              </a:spcAft>
              <a:buFont typeface="Arial" pitchFamily="34" charset="0"/>
              <a:buChar char="•"/>
              <a:defRPr/>
            </a:pPr>
            <a:r>
              <a:rPr lang="ru-RU" sz="2200" b="1" dirty="0" smtClean="0"/>
              <a:t>вторичную занятость, </a:t>
            </a:r>
          </a:p>
          <a:p>
            <a:pPr marL="1438275" lvl="1" indent="-447675" fontAlgn="auto">
              <a:spcAft>
                <a:spcPts val="0"/>
              </a:spcAft>
              <a:buFont typeface="Arial" pitchFamily="34" charset="0"/>
              <a:buChar char="•"/>
              <a:defRPr/>
            </a:pPr>
            <a:r>
              <a:rPr lang="ru-RU" sz="2200" b="1" dirty="0" smtClean="0"/>
              <a:t>заемный труд; </a:t>
            </a:r>
          </a:p>
          <a:p>
            <a:pPr marL="609600" indent="-609600" fontAlgn="auto">
              <a:spcAft>
                <a:spcPts val="0"/>
              </a:spcAft>
              <a:buFont typeface="Wingdings"/>
              <a:buChar char=""/>
              <a:defRPr/>
            </a:pPr>
            <a:endParaRPr lang="ru-RU" b="1" dirty="0" smtClean="0"/>
          </a:p>
          <a:p>
            <a:pPr marL="609600" indent="-609600" fontAlgn="auto">
              <a:spcAft>
                <a:spcPts val="0"/>
              </a:spcAft>
              <a:buFont typeface="Arial" charset="0"/>
              <a:buNone/>
              <a:defRPr/>
            </a:pPr>
            <a:r>
              <a:rPr lang="ru-RU" b="1" dirty="0" smtClean="0"/>
              <a:t>Проблемные поля этих видов занятости</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pPr fontAlgn="auto">
              <a:spcAft>
                <a:spcPts val="0"/>
              </a:spcAft>
              <a:defRPr/>
            </a:pPr>
            <a:r>
              <a:rPr lang="ru-RU" sz="3400" b="1" dirty="0" smtClean="0"/>
              <a:t>Гибкость рынка труда - </a:t>
            </a:r>
            <a:br>
              <a:rPr lang="ru-RU" sz="3400" b="1" dirty="0" smtClean="0"/>
            </a:br>
            <a:r>
              <a:rPr lang="ru-RU" sz="3400" b="1" dirty="0" smtClean="0"/>
              <a:t>основная предпосылка</a:t>
            </a:r>
          </a:p>
        </p:txBody>
      </p:sp>
      <p:sp>
        <p:nvSpPr>
          <p:cNvPr id="45059" name="Rectangle 3"/>
          <p:cNvSpPr>
            <a:spLocks noGrp="1"/>
          </p:cNvSpPr>
          <p:nvPr>
            <p:ph sz="quarter" idx="1"/>
          </p:nvPr>
        </p:nvSpPr>
        <p:spPr>
          <a:xfrm>
            <a:off x="457200" y="1600200"/>
            <a:ext cx="7467600" cy="4873625"/>
          </a:xfrm>
        </p:spPr>
        <p:txBody>
          <a:bodyPr>
            <a:normAutofit lnSpcReduction="10000"/>
          </a:bodyPr>
          <a:lstStyle/>
          <a:p>
            <a:pPr marL="274320" indent="-274320" fontAlgn="auto">
              <a:lnSpc>
                <a:spcPct val="80000"/>
              </a:lnSpc>
              <a:spcAft>
                <a:spcPts val="0"/>
              </a:spcAft>
              <a:buFont typeface="Wingdings"/>
              <a:buChar char=""/>
              <a:defRPr/>
            </a:pPr>
            <a:r>
              <a:rPr lang="ru-RU" b="1" dirty="0" smtClean="0">
                <a:solidFill>
                  <a:schemeClr val="accent1">
                    <a:lumMod val="75000"/>
                  </a:schemeClr>
                </a:solidFill>
              </a:rPr>
              <a:t>Гибкость</a:t>
            </a:r>
            <a:r>
              <a:rPr lang="ru-RU" b="1" dirty="0" smtClean="0"/>
              <a:t> режимов труда, форм вовлечения в трудовые отношения, нестандартные рабочие места, которые изначально выступают как экономически </a:t>
            </a:r>
            <a:r>
              <a:rPr lang="ru-RU" b="1" dirty="0" smtClean="0">
                <a:solidFill>
                  <a:schemeClr val="accent1">
                    <a:lumMod val="75000"/>
                  </a:schemeClr>
                </a:solidFill>
              </a:rPr>
              <a:t>выгодные как для работника, так и для работодателя.</a:t>
            </a:r>
          </a:p>
          <a:p>
            <a:pPr marL="274320" indent="-274320" fontAlgn="auto">
              <a:lnSpc>
                <a:spcPct val="80000"/>
              </a:lnSpc>
              <a:spcAft>
                <a:spcPts val="0"/>
              </a:spcAft>
              <a:buFont typeface="Wingdings"/>
              <a:buChar char=""/>
              <a:defRPr/>
            </a:pPr>
            <a:endParaRPr lang="ru-RU" b="1" dirty="0" smtClean="0"/>
          </a:p>
          <a:p>
            <a:pPr marL="274320" indent="-274320" fontAlgn="auto">
              <a:lnSpc>
                <a:spcPct val="80000"/>
              </a:lnSpc>
              <a:spcAft>
                <a:spcPts val="0"/>
              </a:spcAft>
              <a:buFont typeface="Wingdings"/>
              <a:buChar char=""/>
              <a:defRPr/>
            </a:pPr>
            <a:r>
              <a:rPr lang="ru-RU" b="1" dirty="0" smtClean="0">
                <a:solidFill>
                  <a:schemeClr val="accent2">
                    <a:lumMod val="75000"/>
                  </a:schemeClr>
                </a:solidFill>
              </a:rPr>
              <a:t> </a:t>
            </a:r>
            <a:r>
              <a:rPr lang="ru-RU" b="1" dirty="0" smtClean="0">
                <a:solidFill>
                  <a:schemeClr val="accent1">
                    <a:lumMod val="75000"/>
                  </a:schemeClr>
                </a:solidFill>
                <a:effectLst>
                  <a:outerShdw blurRad="38100" dist="38100" dir="2700000" algn="tl">
                    <a:srgbClr val="C0C0C0"/>
                  </a:outerShdw>
                </a:effectLst>
              </a:rPr>
              <a:t>Работнику</a:t>
            </a:r>
            <a:r>
              <a:rPr lang="ru-RU" b="1" dirty="0" smtClean="0">
                <a:solidFill>
                  <a:schemeClr val="accent2">
                    <a:lumMod val="75000"/>
                  </a:schemeClr>
                </a:solidFill>
              </a:rPr>
              <a:t> </a:t>
            </a:r>
            <a:r>
              <a:rPr lang="ru-RU" b="1" dirty="0" smtClean="0"/>
              <a:t>предоставляется возможность более рационального сочетания работы по найму с другими видами деятельности – учебой, работой в домашнем хозяйстве, досугом. </a:t>
            </a:r>
          </a:p>
          <a:p>
            <a:pPr marL="274320" indent="-274320" fontAlgn="auto">
              <a:lnSpc>
                <a:spcPct val="80000"/>
              </a:lnSpc>
              <a:spcAft>
                <a:spcPts val="0"/>
              </a:spcAft>
              <a:buFont typeface="Wingdings"/>
              <a:buChar char=""/>
              <a:defRPr/>
            </a:pPr>
            <a:endParaRPr lang="ru-RU" b="1" dirty="0" smtClean="0"/>
          </a:p>
          <a:p>
            <a:pPr marL="274320" indent="-274320" fontAlgn="auto">
              <a:lnSpc>
                <a:spcPct val="80000"/>
              </a:lnSpc>
              <a:spcAft>
                <a:spcPts val="0"/>
              </a:spcAft>
              <a:buFont typeface="Wingdings"/>
              <a:buChar char=""/>
              <a:defRPr/>
            </a:pPr>
            <a:r>
              <a:rPr lang="ru-RU" b="1" dirty="0" smtClean="0">
                <a:solidFill>
                  <a:schemeClr val="accent1">
                    <a:lumMod val="75000"/>
                  </a:schemeClr>
                </a:solidFill>
              </a:rPr>
              <a:t>Работодатель</a:t>
            </a:r>
            <a:r>
              <a:rPr lang="ru-RU" b="1" dirty="0" smtClean="0"/>
              <a:t> в новых условиях может гибко регулировать численность работников, интенсивность нагрузки, расходы на рабочую силу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0" y="260350"/>
            <a:ext cx="9144000" cy="1143000"/>
          </a:xfrm>
        </p:spPr>
        <p:txBody>
          <a:bodyPr/>
          <a:lstStyle/>
          <a:p>
            <a:pPr algn="ctr" fontAlgn="auto">
              <a:spcAft>
                <a:spcPts val="0"/>
              </a:spcAft>
              <a:defRPr/>
            </a:pPr>
            <a:r>
              <a:rPr lang="ru-RU" sz="3200" b="1" dirty="0" smtClean="0"/>
              <a:t>Новые формы занятости –</a:t>
            </a:r>
            <a:br>
              <a:rPr lang="ru-RU" sz="3200" b="1" dirty="0" smtClean="0"/>
            </a:br>
            <a:r>
              <a:rPr lang="ru-RU" sz="3200" b="1" dirty="0" smtClean="0"/>
              <a:t> основные последствия</a:t>
            </a:r>
          </a:p>
        </p:txBody>
      </p:sp>
      <p:sp>
        <p:nvSpPr>
          <p:cNvPr id="46083" name="Rectangle 3"/>
          <p:cNvSpPr>
            <a:spLocks noGrp="1"/>
          </p:cNvSpPr>
          <p:nvPr>
            <p:ph sz="quarter" idx="1"/>
          </p:nvPr>
        </p:nvSpPr>
        <p:spPr>
          <a:xfrm>
            <a:off x="323850" y="1844675"/>
            <a:ext cx="8229600" cy="4525963"/>
          </a:xfrm>
        </p:spPr>
        <p:txBody>
          <a:bodyPr>
            <a:normAutofit lnSpcReduction="10000"/>
          </a:bodyPr>
          <a:lstStyle/>
          <a:p>
            <a:pPr marL="274320" indent="-274320" fontAlgn="auto">
              <a:lnSpc>
                <a:spcPct val="90000"/>
              </a:lnSpc>
              <a:spcAft>
                <a:spcPts val="0"/>
              </a:spcAft>
              <a:buFont typeface="Wingdings"/>
              <a:buChar char=""/>
              <a:defRPr/>
            </a:pPr>
            <a:r>
              <a:rPr lang="ru-RU" b="1" dirty="0" smtClean="0"/>
              <a:t>Гибкие формы занятости и трудовых отношений объективно создают предпосылки для </a:t>
            </a:r>
            <a:r>
              <a:rPr lang="ru-RU" b="1" dirty="0" smtClean="0">
                <a:solidFill>
                  <a:schemeClr val="accent1">
                    <a:lumMod val="75000"/>
                  </a:schemeClr>
                </a:solidFill>
              </a:rPr>
              <a:t>снижения социальной защищенности работников и провала социальной эффективности. </a:t>
            </a:r>
          </a:p>
          <a:p>
            <a:pPr marL="274320" indent="-274320" fontAlgn="auto">
              <a:lnSpc>
                <a:spcPct val="90000"/>
              </a:lnSpc>
              <a:spcAft>
                <a:spcPts val="0"/>
              </a:spcAft>
              <a:buFont typeface="Wingdings"/>
              <a:buChar char=""/>
              <a:defRPr/>
            </a:pPr>
            <a:r>
              <a:rPr lang="ru-RU" b="1" dirty="0" smtClean="0"/>
              <a:t>Особенно остро эта проблема возникает в условиях </a:t>
            </a:r>
            <a:r>
              <a:rPr lang="ru-RU" b="1" dirty="0" smtClean="0">
                <a:solidFill>
                  <a:schemeClr val="accent1">
                    <a:lumMod val="75000"/>
                  </a:schemeClr>
                </a:solidFill>
              </a:rPr>
              <a:t>отставания институциональной инфраструктуры рынка труда (законов и норм) от реального состояния и движения социально-трудовых отношений.  </a:t>
            </a:r>
          </a:p>
          <a:p>
            <a:pPr marL="274320" indent="-274320" fontAlgn="auto">
              <a:lnSpc>
                <a:spcPct val="90000"/>
              </a:lnSpc>
              <a:spcAft>
                <a:spcPts val="0"/>
              </a:spcAft>
              <a:buFont typeface="Wingdings"/>
              <a:buChar char=""/>
              <a:defRPr/>
            </a:pPr>
            <a:r>
              <a:rPr lang="ru-RU" b="1" dirty="0" smtClean="0"/>
              <a:t>Причина и </a:t>
            </a:r>
            <a:r>
              <a:rPr lang="ru-RU" b="1" dirty="0" smtClean="0">
                <a:solidFill>
                  <a:schemeClr val="accent1">
                    <a:lumMod val="75000"/>
                  </a:schemeClr>
                </a:solidFill>
              </a:rPr>
              <a:t>в неразвитости социальной ответственности бизнеса </a:t>
            </a:r>
            <a:r>
              <a:rPr lang="ru-RU" b="1" dirty="0" smtClean="0"/>
              <a:t>как характерной черты зрелой социальной рыночной экономики.</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pPr algn="ctr" fontAlgn="auto">
              <a:spcAft>
                <a:spcPts val="0"/>
              </a:spcAft>
              <a:defRPr/>
            </a:pPr>
            <a:r>
              <a:rPr lang="ru-RU" sz="3200" b="1" dirty="0" smtClean="0"/>
              <a:t>Новые формы занятости –</a:t>
            </a:r>
            <a:br>
              <a:rPr lang="ru-RU" sz="3200" b="1" dirty="0" smtClean="0"/>
            </a:br>
            <a:r>
              <a:rPr lang="ru-RU" sz="3200" b="1" dirty="0" smtClean="0"/>
              <a:t> основные последствия</a:t>
            </a:r>
          </a:p>
        </p:txBody>
      </p:sp>
      <p:sp>
        <p:nvSpPr>
          <p:cNvPr id="47107" name="Rectangle 3"/>
          <p:cNvSpPr>
            <a:spLocks noGrp="1"/>
          </p:cNvSpPr>
          <p:nvPr>
            <p:ph sz="quarter" idx="1"/>
          </p:nvPr>
        </p:nvSpPr>
        <p:spPr>
          <a:xfrm>
            <a:off x="457200" y="1600200"/>
            <a:ext cx="7467600" cy="4873625"/>
          </a:xfrm>
        </p:spPr>
        <p:txBody>
          <a:bodyPr>
            <a:normAutofit/>
          </a:bodyPr>
          <a:lstStyle/>
          <a:p>
            <a:pPr marL="542925" indent="0" fontAlgn="auto">
              <a:spcAft>
                <a:spcPts val="0"/>
              </a:spcAft>
              <a:buFont typeface="Arial" charset="0"/>
              <a:buNone/>
              <a:defRPr/>
            </a:pPr>
            <a:r>
              <a:rPr lang="ru-RU" b="1" dirty="0" smtClean="0"/>
              <a:t>Проблемы, связанные с классификацией всех многообразных форм и проявлений занятости, а также сложности со статистическим учетом нестандартных видов занятости  </a:t>
            </a:r>
            <a:r>
              <a:rPr lang="ru-RU" b="1" dirty="0" smtClean="0">
                <a:solidFill>
                  <a:schemeClr val="accent1">
                    <a:lumMod val="75000"/>
                  </a:schemeClr>
                </a:solidFill>
              </a:rPr>
              <a:t>вызвали появление множества  альтернативных оценок уровня занятости, </a:t>
            </a:r>
            <a:r>
              <a:rPr lang="ru-RU" b="1" dirty="0" smtClean="0"/>
              <a:t>расширяющих и обогащающих, но и </a:t>
            </a:r>
            <a:r>
              <a:rPr lang="ru-RU" b="1" dirty="0" smtClean="0">
                <a:solidFill>
                  <a:schemeClr val="accent1">
                    <a:lumMod val="75000"/>
                  </a:schemeClr>
                </a:solidFill>
              </a:rPr>
              <a:t>искажающих современные представления </a:t>
            </a:r>
            <a:r>
              <a:rPr lang="ru-RU" b="1" dirty="0" smtClean="0"/>
              <a:t>о состоянии российского рынка труда.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50" y="188913"/>
            <a:ext cx="8640763" cy="1143000"/>
          </a:xfrm>
        </p:spPr>
        <p:txBody>
          <a:bodyPr wrap="square" lIns="91440" tIns="45720" rIns="91440" bIns="45720" numCol="1" anchorCtr="0" compatLnSpc="1">
            <a:prstTxWarp prst="textNoShape">
              <a:avLst/>
            </a:prstTxWarp>
            <a:noAutofit/>
          </a:bodyPr>
          <a:lstStyle/>
          <a:p>
            <a:pPr algn="ctr"/>
            <a:r>
              <a:rPr lang="ru-RU" sz="2800" b="1" cap="none" smtClean="0"/>
              <a:t>СОСТОЯНИЕ   ТРУДОВОГО ПОТЕНЦИАЛА И СОЦИАЛЬНО -  ТРУДОВЫХ ОТНОШЕНИЙ</a:t>
            </a:r>
            <a:r>
              <a:rPr lang="ru-RU" sz="3200" cap="none" smtClean="0"/>
              <a:t> </a:t>
            </a:r>
          </a:p>
        </p:txBody>
      </p:sp>
      <p:sp>
        <p:nvSpPr>
          <p:cNvPr id="3" name="Содержимое 2"/>
          <p:cNvSpPr>
            <a:spLocks noGrp="1"/>
          </p:cNvSpPr>
          <p:nvPr>
            <p:ph sz="quarter" idx="1"/>
          </p:nvPr>
        </p:nvSpPr>
        <p:spPr>
          <a:xfrm>
            <a:off x="457200" y="1412875"/>
            <a:ext cx="8229600" cy="5184775"/>
          </a:xfrm>
        </p:spPr>
        <p:txBody>
          <a:bodyPr rtlCol="0">
            <a:normAutofit fontScale="47500" lnSpcReduction="20000"/>
          </a:bodyPr>
          <a:lstStyle/>
          <a:p>
            <a:pPr marL="514350" indent="-514350" fontAlgn="auto">
              <a:spcAft>
                <a:spcPts val="0"/>
              </a:spcAft>
              <a:buFont typeface="+mj-lt"/>
              <a:buAutoNum type="arabicPeriod"/>
              <a:defRPr/>
            </a:pPr>
            <a:r>
              <a:rPr lang="ru-RU" sz="3600" b="1" dirty="0"/>
              <a:t>Деформированная в значительной мере профессионально-квалификационная структура не отвечает потребностям производства. </a:t>
            </a:r>
          </a:p>
          <a:p>
            <a:pPr marL="514350" indent="-514350" fontAlgn="auto">
              <a:spcAft>
                <a:spcPts val="0"/>
              </a:spcAft>
              <a:buFont typeface="+mj-lt"/>
              <a:buAutoNum type="arabicPeriod"/>
              <a:defRPr/>
            </a:pPr>
            <a:r>
              <a:rPr lang="ru-RU" sz="3600" b="1" dirty="0"/>
              <a:t>Ухудшается качество профессионального образования. </a:t>
            </a:r>
          </a:p>
          <a:p>
            <a:pPr marL="514350" indent="-514350" fontAlgn="auto">
              <a:spcAft>
                <a:spcPts val="0"/>
              </a:spcAft>
              <a:buFont typeface="+mj-lt"/>
              <a:buAutoNum type="arabicPeriod"/>
              <a:defRPr/>
            </a:pPr>
            <a:r>
              <a:rPr lang="ru-RU" sz="3600" b="1" dirty="0"/>
              <a:t>Имеются большие потери трудового потенциала из-за плохого состояния здоровья и преждевременной смертности. </a:t>
            </a:r>
          </a:p>
          <a:p>
            <a:pPr marL="514350" indent="-514350" fontAlgn="auto">
              <a:spcAft>
                <a:spcPts val="0"/>
              </a:spcAft>
              <a:buFont typeface="+mj-lt"/>
              <a:buAutoNum type="arabicPeriod"/>
              <a:defRPr/>
            </a:pPr>
            <a:r>
              <a:rPr lang="ru-RU" sz="3600" b="1" dirty="0"/>
              <a:t>Нарастают противоречия в сфере социально - трудовых отношений, особенно в видах деятельности, характеризующихся  ростом масштабов, форм и типов занятости, отличающихся от «стандартных». </a:t>
            </a:r>
          </a:p>
          <a:p>
            <a:pPr marL="514350" indent="-514350" fontAlgn="auto">
              <a:spcAft>
                <a:spcPts val="0"/>
              </a:spcAft>
              <a:buFont typeface="+mj-lt"/>
              <a:buAutoNum type="arabicPeriod"/>
              <a:defRPr/>
            </a:pPr>
            <a:r>
              <a:rPr lang="ru-RU" sz="3600" b="1" dirty="0"/>
              <a:t>Отсутствуют действенные механизмы мотивации к высокоэффективному труду. Низкий уровень оплаты труда занятых в реальной экономике и недостатки в ее организации не стимулируют роста трудовой отдачи работников. </a:t>
            </a:r>
          </a:p>
          <a:p>
            <a:pPr marL="514350" indent="-514350" fontAlgn="auto">
              <a:spcAft>
                <a:spcPts val="0"/>
              </a:spcAft>
              <a:buFont typeface="+mj-lt"/>
              <a:buAutoNum type="arabicPeriod"/>
              <a:defRPr/>
            </a:pPr>
            <a:r>
              <a:rPr lang="ru-RU" sz="3600" b="1" dirty="0"/>
              <a:t>Качество рабочей силы не содействует росту конкурентоспособности производимых товаров и услуг. Многие из названных проблем обострились в  условиях мирового финансового кризиса. </a:t>
            </a:r>
          </a:p>
          <a:p>
            <a:pPr marL="274320" indent="-274320" fontAlgn="auto">
              <a:spcAft>
                <a:spcPts val="0"/>
              </a:spcAft>
              <a:buFont typeface="Arial" pitchFamily="34" charset="0"/>
              <a:buChar char="•"/>
              <a:defRPr/>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normAutofit fontScale="90000"/>
          </a:bodyPr>
          <a:lstStyle/>
          <a:p>
            <a:pPr algn="ctr" fontAlgn="auto">
              <a:spcAft>
                <a:spcPts val="0"/>
              </a:spcAft>
              <a:defRPr/>
            </a:pPr>
            <a:r>
              <a:rPr lang="ru-RU" sz="3400" b="1" dirty="0" smtClean="0"/>
              <a:t>Исследование новых, нестандартных видов занятости </a:t>
            </a:r>
          </a:p>
        </p:txBody>
      </p:sp>
      <p:sp>
        <p:nvSpPr>
          <p:cNvPr id="48131" name="Rectangle 3"/>
          <p:cNvSpPr>
            <a:spLocks noGrp="1"/>
          </p:cNvSpPr>
          <p:nvPr>
            <p:ph sz="quarter" idx="1"/>
          </p:nvPr>
        </p:nvSpPr>
        <p:spPr>
          <a:xfrm>
            <a:off x="457200" y="1600200"/>
            <a:ext cx="7467600" cy="4873625"/>
          </a:xfrm>
        </p:spPr>
        <p:txBody>
          <a:bodyPr>
            <a:normAutofit/>
          </a:bodyPr>
          <a:lstStyle/>
          <a:p>
            <a:pPr marL="361950" indent="0" fontAlgn="auto">
              <a:lnSpc>
                <a:spcPct val="80000"/>
              </a:lnSpc>
              <a:spcAft>
                <a:spcPts val="0"/>
              </a:spcAft>
              <a:buFont typeface="Wingdings"/>
              <a:buNone/>
              <a:defRPr/>
            </a:pPr>
            <a:r>
              <a:rPr lang="ru-RU" sz="2000" b="1" dirty="0" smtClean="0"/>
              <a:t>осложняется отсутствием или неполнотой официальных статистических данных </a:t>
            </a:r>
            <a:r>
              <a:rPr lang="ru-RU" sz="2000" b="1" dirty="0" smtClean="0">
                <a:effectLst>
                  <a:outerShdw blurRad="38100" dist="38100" dir="2700000" algn="tl">
                    <a:srgbClr val="C0C0C0"/>
                  </a:outerShdw>
                </a:effectLst>
              </a:rPr>
              <a:t>о</a:t>
            </a:r>
            <a:r>
              <a:rPr lang="en-US" sz="2000" b="1" dirty="0" smtClean="0">
                <a:effectLst>
                  <a:outerShdw blurRad="38100" dist="38100" dir="2700000" algn="tl">
                    <a:srgbClr val="C0C0C0"/>
                  </a:outerShdw>
                </a:effectLst>
              </a:rPr>
              <a:t>:</a:t>
            </a:r>
            <a:r>
              <a:rPr lang="ru-RU" sz="2000" b="1" dirty="0" smtClean="0">
                <a:effectLst>
                  <a:outerShdw blurRad="38100" dist="38100" dir="2700000" algn="tl">
                    <a:srgbClr val="C0C0C0"/>
                  </a:outerShdw>
                </a:effectLst>
              </a:rPr>
              <a:t> </a:t>
            </a:r>
          </a:p>
          <a:p>
            <a:pPr marL="714375" indent="-352425" fontAlgn="auto">
              <a:lnSpc>
                <a:spcPct val="80000"/>
              </a:lnSpc>
              <a:spcAft>
                <a:spcPts val="0"/>
              </a:spcAft>
              <a:buFont typeface="Wingdings"/>
              <a:buChar char=""/>
              <a:defRPr/>
            </a:pPr>
            <a:r>
              <a:rPr lang="ru-RU" sz="2000" b="1" dirty="0" smtClean="0"/>
              <a:t>непостоянно занятых, </a:t>
            </a:r>
            <a:endParaRPr lang="en-US" sz="2000" b="1" dirty="0" smtClean="0"/>
          </a:p>
          <a:p>
            <a:pPr marL="714375" indent="-352425" fontAlgn="auto">
              <a:lnSpc>
                <a:spcPct val="80000"/>
              </a:lnSpc>
              <a:spcAft>
                <a:spcPts val="0"/>
              </a:spcAft>
              <a:buFont typeface="Wingdings"/>
              <a:buChar char=""/>
              <a:defRPr/>
            </a:pPr>
            <a:r>
              <a:rPr lang="ru-RU" sz="2000" b="1" dirty="0" smtClean="0"/>
              <a:t>занятых неполное рабочее время, </a:t>
            </a:r>
            <a:endParaRPr lang="en-US" sz="2000" b="1" dirty="0" smtClean="0"/>
          </a:p>
          <a:p>
            <a:pPr marL="714375" indent="-352425" fontAlgn="auto">
              <a:lnSpc>
                <a:spcPct val="80000"/>
              </a:lnSpc>
              <a:spcAft>
                <a:spcPts val="0"/>
              </a:spcAft>
              <a:buFont typeface="Wingdings"/>
              <a:buChar char=""/>
              <a:defRPr/>
            </a:pPr>
            <a:r>
              <a:rPr lang="ru-RU" sz="2000" b="1" dirty="0" smtClean="0"/>
              <a:t>занятых на дистанционных рабочих местах, </a:t>
            </a:r>
          </a:p>
          <a:p>
            <a:pPr marL="714375" indent="-352425" fontAlgn="auto">
              <a:lnSpc>
                <a:spcPct val="80000"/>
              </a:lnSpc>
              <a:spcAft>
                <a:spcPts val="0"/>
              </a:spcAft>
              <a:buFont typeface="Wingdings"/>
              <a:buChar char=""/>
              <a:defRPr/>
            </a:pPr>
            <a:r>
              <a:rPr lang="ru-RU" sz="2000" b="1" dirty="0" err="1" smtClean="0"/>
              <a:t>недозанятых</a:t>
            </a:r>
            <a:r>
              <a:rPr lang="ru-RU" sz="2000" b="1" dirty="0" smtClean="0"/>
              <a:t> по времени, </a:t>
            </a:r>
            <a:endParaRPr lang="en-US" sz="2000" b="1" dirty="0" smtClean="0"/>
          </a:p>
          <a:p>
            <a:pPr marL="714375" indent="-352425" fontAlgn="auto">
              <a:lnSpc>
                <a:spcPct val="80000"/>
              </a:lnSpc>
              <a:spcAft>
                <a:spcPts val="0"/>
              </a:spcAft>
              <a:buFont typeface="Wingdings"/>
              <a:buChar char=""/>
              <a:defRPr/>
            </a:pPr>
            <a:r>
              <a:rPr lang="ru-RU" sz="2000" b="1" dirty="0" smtClean="0"/>
              <a:t>вторично занятых, </a:t>
            </a:r>
            <a:endParaRPr lang="en-US" sz="2000" b="1" dirty="0" smtClean="0"/>
          </a:p>
          <a:p>
            <a:pPr marL="714375" indent="-352425" fontAlgn="auto">
              <a:lnSpc>
                <a:spcPct val="80000"/>
              </a:lnSpc>
              <a:spcAft>
                <a:spcPts val="0"/>
              </a:spcAft>
              <a:buFont typeface="Wingdings"/>
              <a:buChar char=""/>
              <a:defRPr/>
            </a:pPr>
            <a:r>
              <a:rPr lang="ru-RU" sz="2000" b="1" dirty="0" smtClean="0"/>
              <a:t>неоплачиваемых работников семейных предприятий, </a:t>
            </a:r>
            <a:endParaRPr lang="en-US" sz="2000" b="1" dirty="0" smtClean="0"/>
          </a:p>
          <a:p>
            <a:pPr marL="714375" indent="-352425" fontAlgn="auto">
              <a:lnSpc>
                <a:spcPct val="80000"/>
              </a:lnSpc>
              <a:spcAft>
                <a:spcPts val="0"/>
              </a:spcAft>
              <a:buFont typeface="Wingdings"/>
              <a:buChar char=""/>
              <a:defRPr/>
            </a:pPr>
            <a:r>
              <a:rPr lang="ru-RU" sz="2000" b="1" dirty="0" smtClean="0"/>
              <a:t>занятых в личных подсобных хозяйствах,  </a:t>
            </a:r>
            <a:endParaRPr lang="en-US" sz="2000" b="1" dirty="0" smtClean="0"/>
          </a:p>
          <a:p>
            <a:pPr marL="714375" indent="-352425" fontAlgn="auto">
              <a:lnSpc>
                <a:spcPct val="80000"/>
              </a:lnSpc>
              <a:spcAft>
                <a:spcPts val="0"/>
              </a:spcAft>
              <a:buFont typeface="Wingdings"/>
              <a:buChar char=""/>
              <a:defRPr/>
            </a:pPr>
            <a:r>
              <a:rPr lang="ru-RU" sz="2000" b="1" dirty="0" smtClean="0"/>
              <a:t>временно уволенных работников, </a:t>
            </a:r>
            <a:endParaRPr lang="en-US" sz="2000" b="1" dirty="0" smtClean="0"/>
          </a:p>
          <a:p>
            <a:pPr marL="714375" indent="-352425" fontAlgn="auto">
              <a:lnSpc>
                <a:spcPct val="80000"/>
              </a:lnSpc>
              <a:spcAft>
                <a:spcPts val="0"/>
              </a:spcAft>
              <a:buFont typeface="Wingdings"/>
              <a:buChar char=""/>
              <a:defRPr/>
            </a:pPr>
            <a:r>
              <a:rPr lang="ru-RU" sz="2000" b="1" dirty="0" smtClean="0"/>
              <a:t>работников в вынужденных отпусках по инициативе работодателей, </a:t>
            </a:r>
            <a:endParaRPr lang="en-US" sz="2000" b="1" dirty="0" smtClean="0"/>
          </a:p>
          <a:p>
            <a:pPr marL="714375" indent="-352425" fontAlgn="auto">
              <a:lnSpc>
                <a:spcPct val="80000"/>
              </a:lnSpc>
              <a:spcAft>
                <a:spcPts val="0"/>
              </a:spcAft>
              <a:buFont typeface="Wingdings"/>
              <a:buChar char=""/>
              <a:defRPr/>
            </a:pPr>
            <a:r>
              <a:rPr lang="ru-RU" sz="2000" b="1" dirty="0" smtClean="0"/>
              <a:t>отчаявшихся работников, и </a:t>
            </a:r>
            <a:endParaRPr lang="en-US" sz="2000" b="1" dirty="0" smtClean="0"/>
          </a:p>
          <a:p>
            <a:pPr marL="714375" indent="-352425" fontAlgn="auto">
              <a:lnSpc>
                <a:spcPct val="80000"/>
              </a:lnSpc>
              <a:spcAft>
                <a:spcPts val="0"/>
              </a:spcAft>
              <a:buFont typeface="Wingdings"/>
              <a:buChar char=""/>
              <a:defRPr/>
            </a:pPr>
            <a:r>
              <a:rPr lang="ru-RU" sz="2000" b="1" dirty="0" smtClean="0"/>
              <a:t>так называемых прочих групп, «слабо связанные с рынком труда».</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755650" y="188913"/>
            <a:ext cx="8229600" cy="1143000"/>
          </a:xfrm>
        </p:spPr>
        <p:txBody>
          <a:bodyPr/>
          <a:lstStyle/>
          <a:p>
            <a:pPr algn="ctr" fontAlgn="auto">
              <a:spcAft>
                <a:spcPts val="0"/>
              </a:spcAft>
              <a:defRPr/>
            </a:pPr>
            <a:r>
              <a:rPr lang="ru-RU" sz="3200" b="1" dirty="0" smtClean="0"/>
              <a:t>Виды нестандартной занятости – оценки ИМЭИ, ИЭ РАН И ДР</a:t>
            </a:r>
            <a:r>
              <a:rPr lang="ru-RU" sz="3400" b="1" dirty="0" smtClean="0"/>
              <a:t>. </a:t>
            </a:r>
          </a:p>
        </p:txBody>
      </p:sp>
      <p:sp>
        <p:nvSpPr>
          <p:cNvPr id="100354" name="Rectangle 3"/>
          <p:cNvSpPr>
            <a:spLocks noGrp="1"/>
          </p:cNvSpPr>
          <p:nvPr>
            <p:ph sz="quarter" idx="1"/>
          </p:nvPr>
        </p:nvSpPr>
        <p:spPr>
          <a:xfrm>
            <a:off x="457200" y="1600200"/>
            <a:ext cx="7467600" cy="4873625"/>
          </a:xfrm>
        </p:spPr>
        <p:txBody>
          <a:bodyPr/>
          <a:lstStyle/>
          <a:p>
            <a:pPr>
              <a:lnSpc>
                <a:spcPct val="90000"/>
              </a:lnSpc>
            </a:pPr>
            <a:r>
              <a:rPr lang="ru-RU" sz="2800" b="1" smtClean="0"/>
              <a:t>Неполная занятость - менее 2% </a:t>
            </a:r>
          </a:p>
          <a:p>
            <a:pPr>
              <a:lnSpc>
                <a:spcPct val="90000"/>
              </a:lnSpc>
            </a:pPr>
            <a:r>
              <a:rPr lang="ru-RU" sz="2800" b="1" smtClean="0"/>
              <a:t>«Малозанятые» работники – 3%. </a:t>
            </a:r>
          </a:p>
          <a:p>
            <a:pPr>
              <a:lnSpc>
                <a:spcPct val="90000"/>
              </a:lnSpc>
            </a:pPr>
            <a:r>
              <a:rPr lang="ru-RU" sz="2800" b="1" smtClean="0"/>
              <a:t>«Недозанятость» - 1% </a:t>
            </a:r>
          </a:p>
          <a:p>
            <a:pPr>
              <a:lnSpc>
                <a:spcPct val="90000"/>
              </a:lnSpc>
            </a:pPr>
            <a:r>
              <a:rPr lang="ru-RU" sz="2800" b="1" smtClean="0"/>
              <a:t>Занятость в личном подсобном хозяйстве -16% </a:t>
            </a:r>
          </a:p>
          <a:p>
            <a:pPr>
              <a:lnSpc>
                <a:spcPct val="90000"/>
              </a:lnSpc>
            </a:pPr>
            <a:r>
              <a:rPr lang="ru-RU" sz="2800" b="1" smtClean="0"/>
              <a:t>Неформальный сектор - 14% </a:t>
            </a:r>
          </a:p>
          <a:p>
            <a:pPr>
              <a:lnSpc>
                <a:spcPct val="90000"/>
              </a:lnSpc>
            </a:pPr>
            <a:r>
              <a:rPr lang="ru-RU" sz="2800" b="1" smtClean="0"/>
              <a:t>«Сверхзанятость» - около 1,5% </a:t>
            </a:r>
          </a:p>
          <a:p>
            <a:pPr>
              <a:lnSpc>
                <a:spcPct val="90000"/>
              </a:lnSpc>
            </a:pPr>
            <a:r>
              <a:rPr lang="ru-RU" sz="2800" b="1" smtClean="0"/>
              <a:t>«Ненаемные» работники – около 8% </a:t>
            </a:r>
          </a:p>
          <a:p>
            <a:pPr>
              <a:lnSpc>
                <a:spcPct val="90000"/>
              </a:lnSpc>
            </a:pPr>
            <a:r>
              <a:rPr lang="ru-RU" sz="2800" b="1" smtClean="0"/>
              <a:t>Случайная занятость – от 12% до 3,9%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pPr algn="ctr" fontAlgn="auto">
              <a:spcAft>
                <a:spcPts val="0"/>
              </a:spcAft>
              <a:defRPr/>
            </a:pPr>
            <a:r>
              <a:rPr lang="ru-RU" sz="3200" b="1" dirty="0" smtClean="0"/>
              <a:t>Типы вторичной занятости</a:t>
            </a:r>
          </a:p>
        </p:txBody>
      </p:sp>
      <p:sp>
        <p:nvSpPr>
          <p:cNvPr id="50179" name="Rectangle 3"/>
          <p:cNvSpPr>
            <a:spLocks noGrp="1"/>
          </p:cNvSpPr>
          <p:nvPr>
            <p:ph sz="quarter" idx="1"/>
          </p:nvPr>
        </p:nvSpPr>
        <p:spPr>
          <a:xfrm>
            <a:off x="457200" y="1600200"/>
            <a:ext cx="7467600" cy="4873625"/>
          </a:xfrm>
        </p:spPr>
        <p:txBody>
          <a:bodyPr>
            <a:normAutofit lnSpcReduction="10000"/>
          </a:bodyPr>
          <a:lstStyle/>
          <a:p>
            <a:pPr marL="361950" indent="0" fontAlgn="auto">
              <a:lnSpc>
                <a:spcPct val="80000"/>
              </a:lnSpc>
              <a:spcAft>
                <a:spcPts val="0"/>
              </a:spcAft>
              <a:buFont typeface="Arial" charset="0"/>
              <a:buNone/>
              <a:defRPr/>
            </a:pPr>
            <a:r>
              <a:rPr lang="ru-RU" sz="2000" b="1" dirty="0" smtClean="0"/>
              <a:t>Анализ вторичной занятости в России позволил выделить </a:t>
            </a:r>
            <a:r>
              <a:rPr lang="ru-RU" sz="2000" b="1" dirty="0" smtClean="0">
                <a:solidFill>
                  <a:schemeClr val="accent1">
                    <a:lumMod val="75000"/>
                  </a:schemeClr>
                </a:solidFill>
              </a:rPr>
              <a:t>два существенно различающихся типа вторичной занятости</a:t>
            </a:r>
            <a:r>
              <a:rPr lang="ru-RU" sz="2000" b="1" dirty="0" smtClean="0"/>
              <a:t>: занятость в виде постоянной второй работы и занятость в виде приработков:</a:t>
            </a:r>
          </a:p>
          <a:p>
            <a:pPr marL="274320" indent="-274320" fontAlgn="auto">
              <a:lnSpc>
                <a:spcPct val="80000"/>
              </a:lnSpc>
              <a:spcAft>
                <a:spcPts val="0"/>
              </a:spcAft>
              <a:buFont typeface="Arial" charset="0"/>
              <a:buNone/>
              <a:defRPr/>
            </a:pPr>
            <a:endParaRPr lang="ru-RU" sz="2000" b="1" dirty="0" smtClean="0"/>
          </a:p>
          <a:p>
            <a:pPr marL="274320" indent="-274320" fontAlgn="auto">
              <a:lnSpc>
                <a:spcPct val="80000"/>
              </a:lnSpc>
              <a:spcAft>
                <a:spcPts val="0"/>
              </a:spcAft>
              <a:buFont typeface="Wingdings"/>
              <a:buChar char=""/>
              <a:defRPr/>
            </a:pPr>
            <a:r>
              <a:rPr lang="ru-RU" sz="2000" b="1" dirty="0" smtClean="0">
                <a:solidFill>
                  <a:schemeClr val="accent1">
                    <a:lumMod val="75000"/>
                  </a:schemeClr>
                </a:solidFill>
                <a:effectLst>
                  <a:outerShdw blurRad="38100" dist="38100" dir="2700000" algn="tl">
                    <a:srgbClr val="C0C0C0"/>
                  </a:outerShdw>
                </a:effectLst>
              </a:rPr>
              <a:t>Вторичная занятость как постоянная работа</a:t>
            </a:r>
            <a:r>
              <a:rPr lang="ru-RU" sz="2000" b="1" dirty="0" smtClean="0">
                <a:solidFill>
                  <a:schemeClr val="accent2">
                    <a:lumMod val="75000"/>
                  </a:schemeClr>
                </a:solidFill>
              </a:rPr>
              <a:t> </a:t>
            </a:r>
            <a:r>
              <a:rPr lang="ru-RU" sz="2000" b="1" dirty="0" smtClean="0"/>
              <a:t>в первую очередь зависит от уровня образования и от </a:t>
            </a:r>
            <a:r>
              <a:rPr lang="ru-RU" sz="2000" b="1" dirty="0" err="1" smtClean="0"/>
              <a:t>внутрипоселенческого</a:t>
            </a:r>
            <a:r>
              <a:rPr lang="ru-RU" sz="2000" b="1" dirty="0" smtClean="0"/>
              <a:t> рынка труда и в меньшей степени (??) связана с денежными факторами, с индивидуальными демографическими характеристиками, с региональными рынками труда (по итогам соцопросов). </a:t>
            </a:r>
          </a:p>
          <a:p>
            <a:pPr marL="274320" indent="-274320" fontAlgn="auto">
              <a:lnSpc>
                <a:spcPct val="80000"/>
              </a:lnSpc>
              <a:spcAft>
                <a:spcPts val="0"/>
              </a:spcAft>
              <a:buFont typeface="Wingdings"/>
              <a:buChar char=""/>
              <a:defRPr/>
            </a:pPr>
            <a:endParaRPr lang="ru-RU" sz="2000" b="1" dirty="0" smtClean="0"/>
          </a:p>
          <a:p>
            <a:pPr marL="274320" indent="-274320" fontAlgn="auto">
              <a:lnSpc>
                <a:spcPct val="80000"/>
              </a:lnSpc>
              <a:spcAft>
                <a:spcPts val="0"/>
              </a:spcAft>
              <a:buFont typeface="Wingdings"/>
              <a:buChar char=""/>
              <a:defRPr/>
            </a:pPr>
            <a:r>
              <a:rPr lang="ru-RU" sz="2000" b="1" dirty="0" smtClean="0">
                <a:solidFill>
                  <a:schemeClr val="accent1">
                    <a:lumMod val="75000"/>
                  </a:schemeClr>
                </a:solidFill>
                <a:effectLst>
                  <a:outerShdw blurRad="38100" dist="38100" dir="2700000" algn="tl">
                    <a:srgbClr val="C0C0C0"/>
                  </a:outerShdw>
                </a:effectLst>
              </a:rPr>
              <a:t>Приработки</a:t>
            </a:r>
            <a:r>
              <a:rPr lang="ru-RU" sz="2000" b="1" dirty="0" smtClean="0">
                <a:solidFill>
                  <a:schemeClr val="accent1">
                    <a:lumMod val="75000"/>
                  </a:schemeClr>
                </a:solidFill>
              </a:rPr>
              <a:t> </a:t>
            </a:r>
            <a:r>
              <a:rPr lang="ru-RU" sz="2000" b="1" dirty="0" smtClean="0"/>
              <a:t>же, напротив, в большей степени, обусловлены денежными факторами, зависят от индивидуальных возможностей, семейных возможностей и потребностей, состояния региональных рынков труда.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pPr algn="ctr" fontAlgn="auto">
              <a:spcAft>
                <a:spcPts val="0"/>
              </a:spcAft>
              <a:defRPr/>
            </a:pPr>
            <a:r>
              <a:rPr lang="ru-RU" sz="3400" b="1" dirty="0" smtClean="0"/>
              <a:t>Вторичная занятость</a:t>
            </a:r>
            <a:r>
              <a:rPr lang="ru-RU" sz="3400" dirty="0" smtClean="0"/>
              <a:t> </a:t>
            </a:r>
          </a:p>
        </p:txBody>
      </p:sp>
      <p:sp>
        <p:nvSpPr>
          <p:cNvPr id="51203" name="Rectangle 3"/>
          <p:cNvSpPr>
            <a:spLocks noGrp="1"/>
          </p:cNvSpPr>
          <p:nvPr>
            <p:ph sz="quarter" idx="1"/>
          </p:nvPr>
        </p:nvSpPr>
        <p:spPr>
          <a:xfrm>
            <a:off x="457200" y="1600200"/>
            <a:ext cx="7467600" cy="4873625"/>
          </a:xfrm>
        </p:spPr>
        <p:txBody>
          <a:bodyPr>
            <a:normAutofit/>
          </a:bodyPr>
          <a:lstStyle/>
          <a:p>
            <a:pPr marL="274320" indent="-274320" fontAlgn="auto">
              <a:lnSpc>
                <a:spcPct val="90000"/>
              </a:lnSpc>
              <a:spcAft>
                <a:spcPts val="0"/>
              </a:spcAft>
              <a:buFont typeface="Wingdings"/>
              <a:buChar char=""/>
              <a:defRPr/>
            </a:pPr>
            <a:r>
              <a:rPr lang="ru-RU" b="1" dirty="0" smtClean="0"/>
              <a:t> </a:t>
            </a:r>
            <a:r>
              <a:rPr lang="ru-RU" b="1" dirty="0" smtClean="0">
                <a:solidFill>
                  <a:schemeClr val="accent1">
                    <a:lumMod val="75000"/>
                  </a:schemeClr>
                </a:solidFill>
              </a:rPr>
              <a:t>Разброс имеющихся в литературе оценок </a:t>
            </a:r>
            <a:r>
              <a:rPr lang="ru-RU" b="1" dirty="0" smtClean="0"/>
              <a:t>масштабов вторичной занятости на российском рынке труда </a:t>
            </a:r>
            <a:r>
              <a:rPr lang="ru-RU" b="1" dirty="0" smtClean="0">
                <a:solidFill>
                  <a:schemeClr val="accent1">
                    <a:lumMod val="75000"/>
                  </a:schemeClr>
                </a:solidFill>
              </a:rPr>
              <a:t>весьма существенен. </a:t>
            </a:r>
          </a:p>
          <a:p>
            <a:pPr marL="274320" indent="-274320" fontAlgn="auto">
              <a:lnSpc>
                <a:spcPct val="90000"/>
              </a:lnSpc>
              <a:spcAft>
                <a:spcPts val="0"/>
              </a:spcAft>
              <a:buFont typeface="Wingdings"/>
              <a:buChar char=""/>
              <a:defRPr/>
            </a:pPr>
            <a:r>
              <a:rPr lang="ru-RU" b="1" dirty="0" smtClean="0"/>
              <a:t>Данные обследований </a:t>
            </a:r>
            <a:r>
              <a:rPr lang="ru-RU" b="1" dirty="0" smtClean="0">
                <a:solidFill>
                  <a:schemeClr val="accent1">
                    <a:lumMod val="75000"/>
                  </a:schemeClr>
                </a:solidFill>
              </a:rPr>
              <a:t>Госкомстата РФ </a:t>
            </a:r>
            <a:r>
              <a:rPr lang="ru-RU" b="1" dirty="0" smtClean="0"/>
              <a:t>дают  оценку - от 1% до 4% экономически активного населения.</a:t>
            </a:r>
          </a:p>
          <a:p>
            <a:pPr marL="274320" indent="-274320" fontAlgn="auto">
              <a:lnSpc>
                <a:spcPct val="90000"/>
              </a:lnSpc>
              <a:spcAft>
                <a:spcPts val="0"/>
              </a:spcAft>
              <a:buFont typeface="Wingdings"/>
              <a:buChar char=""/>
              <a:defRPr/>
            </a:pPr>
            <a:r>
              <a:rPr lang="ru-RU" b="1" dirty="0" smtClean="0"/>
              <a:t>Расчеты, проведенные по данным </a:t>
            </a:r>
            <a:r>
              <a:rPr lang="ru-RU" b="1" dirty="0" smtClean="0">
                <a:solidFill>
                  <a:schemeClr val="accent1">
                    <a:lumMod val="75000"/>
                  </a:schemeClr>
                </a:solidFill>
              </a:rPr>
              <a:t>РМЭЗ</a:t>
            </a:r>
            <a:r>
              <a:rPr lang="ru-RU" b="1" dirty="0" smtClean="0"/>
              <a:t>, определяют интервал распространения вторичной занятости от 4 до 11% занятых в зависимости от определения видов деятельности, включаемых в понятие “вторичная занятость”.</a:t>
            </a:r>
          </a:p>
          <a:p>
            <a:pPr marL="274320" indent="-274320" fontAlgn="auto">
              <a:lnSpc>
                <a:spcPct val="90000"/>
              </a:lnSpc>
              <a:spcAft>
                <a:spcPts val="0"/>
              </a:spcAft>
              <a:buFont typeface="Wingdings"/>
              <a:buChar char=""/>
              <a:defRPr/>
            </a:pPr>
            <a:endParaRPr lang="ru-RU"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pPr algn="ctr" fontAlgn="auto">
              <a:spcAft>
                <a:spcPts val="0"/>
              </a:spcAft>
              <a:defRPr/>
            </a:pPr>
            <a:r>
              <a:rPr lang="ru-RU" sz="3200" b="1" dirty="0" smtClean="0"/>
              <a:t>Занятость</a:t>
            </a:r>
            <a:br>
              <a:rPr lang="ru-RU" sz="3200" b="1" dirty="0" smtClean="0"/>
            </a:br>
            <a:r>
              <a:rPr lang="ru-RU" sz="3200" b="1" dirty="0" smtClean="0"/>
              <a:t> в неформальном секторе</a:t>
            </a:r>
            <a:r>
              <a:rPr lang="ru-RU" sz="3200" dirty="0" smtClean="0"/>
              <a:t> </a:t>
            </a:r>
          </a:p>
        </p:txBody>
      </p:sp>
      <p:sp>
        <p:nvSpPr>
          <p:cNvPr id="52227" name="Rectangle 3"/>
          <p:cNvSpPr>
            <a:spLocks noGrp="1"/>
          </p:cNvSpPr>
          <p:nvPr>
            <p:ph sz="quarter" idx="1"/>
          </p:nvPr>
        </p:nvSpPr>
        <p:spPr>
          <a:xfrm>
            <a:off x="457200" y="1600200"/>
            <a:ext cx="7467600" cy="4873625"/>
          </a:xfrm>
        </p:spPr>
        <p:txBody>
          <a:bodyPr>
            <a:normAutofit/>
          </a:bodyPr>
          <a:lstStyle/>
          <a:p>
            <a:pPr marL="274320" indent="-274320" fontAlgn="auto">
              <a:lnSpc>
                <a:spcPct val="80000"/>
              </a:lnSpc>
              <a:spcAft>
                <a:spcPts val="0"/>
              </a:spcAft>
              <a:buFont typeface="Wingdings"/>
              <a:buChar char=""/>
              <a:defRPr/>
            </a:pPr>
            <a:r>
              <a:rPr lang="ru-RU" sz="2000" b="1" dirty="0" smtClean="0"/>
              <a:t>Для </a:t>
            </a:r>
            <a:r>
              <a:rPr lang="ru-RU" sz="2000" b="1" dirty="0" smtClean="0">
                <a:solidFill>
                  <a:schemeClr val="accent1">
                    <a:lumMod val="75000"/>
                  </a:schemeClr>
                </a:solidFill>
              </a:rPr>
              <a:t>2002 г. </a:t>
            </a:r>
            <a:r>
              <a:rPr lang="ru-RU" sz="2000" b="1" dirty="0" smtClean="0"/>
              <a:t>показатели составляли : общая численность занятых в неформальном секторе (усредненная по итогам четырех кварталов)- </a:t>
            </a:r>
            <a:r>
              <a:rPr lang="ru-RU" sz="2000" b="1" dirty="0" smtClean="0">
                <a:solidFill>
                  <a:schemeClr val="accent1">
                    <a:lumMod val="75000"/>
                  </a:schemeClr>
                </a:solidFill>
              </a:rPr>
              <a:t>9,8 млн. чел.,</a:t>
            </a:r>
            <a:r>
              <a:rPr lang="ru-RU" sz="2000" b="1" dirty="0" smtClean="0">
                <a:solidFill>
                  <a:schemeClr val="accent2">
                    <a:lumMod val="75000"/>
                  </a:schemeClr>
                </a:solidFill>
              </a:rPr>
              <a:t> </a:t>
            </a:r>
            <a:r>
              <a:rPr lang="ru-RU" sz="2000" b="1" dirty="0" smtClean="0"/>
              <a:t>основную или единственную работу в неформальном секторе имели </a:t>
            </a:r>
            <a:r>
              <a:rPr lang="ru-RU" sz="2000" b="1" dirty="0" smtClean="0">
                <a:solidFill>
                  <a:schemeClr val="accent1">
                    <a:lumMod val="75000"/>
                  </a:schemeClr>
                </a:solidFill>
              </a:rPr>
              <a:t>7, 4 млн. чел., или 11,2% </a:t>
            </a:r>
            <a:r>
              <a:rPr lang="ru-RU" sz="2000" b="1" dirty="0" smtClean="0"/>
              <a:t>всех занятых в экономике; дополнительную работу в неформальном секторе нашли свыше </a:t>
            </a:r>
            <a:r>
              <a:rPr lang="ru-RU" sz="2000" b="1" dirty="0" smtClean="0">
                <a:solidFill>
                  <a:schemeClr val="accent1">
                    <a:lumMod val="75000"/>
                  </a:schemeClr>
                </a:solidFill>
              </a:rPr>
              <a:t>2,4 млн. чел.; </a:t>
            </a:r>
            <a:r>
              <a:rPr lang="ru-RU" sz="2000" b="1" dirty="0" smtClean="0"/>
              <a:t>среди всех работников, имеющих вторичную занятость, занятые в неформальном секторе составили </a:t>
            </a:r>
            <a:r>
              <a:rPr lang="ru-RU" sz="2000" b="1" dirty="0" smtClean="0">
                <a:solidFill>
                  <a:schemeClr val="accent1">
                    <a:lumMod val="75000"/>
                  </a:schemeClr>
                </a:solidFill>
              </a:rPr>
              <a:t>84,4%.</a:t>
            </a:r>
          </a:p>
          <a:p>
            <a:pPr marL="274320" indent="-274320" fontAlgn="auto">
              <a:lnSpc>
                <a:spcPct val="80000"/>
              </a:lnSpc>
              <a:spcAft>
                <a:spcPts val="0"/>
              </a:spcAft>
              <a:buFont typeface="Wingdings"/>
              <a:buChar char=""/>
              <a:defRPr/>
            </a:pPr>
            <a:r>
              <a:rPr lang="ru-RU" sz="2000" b="1" dirty="0" smtClean="0"/>
              <a:t>В </a:t>
            </a:r>
            <a:r>
              <a:rPr lang="ru-RU" sz="2000" b="1" dirty="0" smtClean="0">
                <a:solidFill>
                  <a:schemeClr val="accent1">
                    <a:lumMod val="75000"/>
                  </a:schemeClr>
                </a:solidFill>
              </a:rPr>
              <a:t>2003 г</a:t>
            </a:r>
            <a:r>
              <a:rPr lang="ru-RU" sz="2000" b="1" dirty="0" smtClean="0"/>
              <a:t>. занятость в неформальном секторе достигала </a:t>
            </a:r>
            <a:r>
              <a:rPr lang="ru-RU" sz="2000" b="1" dirty="0" smtClean="0">
                <a:solidFill>
                  <a:schemeClr val="accent1">
                    <a:lumMod val="75000"/>
                  </a:schemeClr>
                </a:solidFill>
              </a:rPr>
              <a:t>8,7 млн. чел., или 13,3% всех занятых в экономике. </a:t>
            </a:r>
          </a:p>
          <a:p>
            <a:pPr marL="274320" indent="-274320" fontAlgn="auto">
              <a:lnSpc>
                <a:spcPct val="80000"/>
              </a:lnSpc>
              <a:spcAft>
                <a:spcPts val="0"/>
              </a:spcAft>
              <a:buFont typeface="Wingdings"/>
              <a:buChar char=""/>
              <a:defRPr/>
            </a:pPr>
            <a:r>
              <a:rPr lang="ru-RU" sz="2000" b="1" dirty="0" smtClean="0"/>
              <a:t>По оценкам </a:t>
            </a:r>
            <a:r>
              <a:rPr lang="ru-RU" sz="2000" b="1" dirty="0" err="1" smtClean="0"/>
              <a:t>Минздравсоцразвития</a:t>
            </a:r>
            <a:r>
              <a:rPr lang="ru-RU" sz="2000" b="1" dirty="0" smtClean="0"/>
              <a:t> РФ в 2009г неформальная занятость является единственной для более </a:t>
            </a:r>
            <a:r>
              <a:rPr lang="ru-RU" sz="2000" b="1" u="sng" dirty="0" smtClean="0">
                <a:solidFill>
                  <a:schemeClr val="accent1">
                    <a:lumMod val="75000"/>
                  </a:schemeClr>
                </a:solidFill>
              </a:rPr>
              <a:t>8,5</a:t>
            </a:r>
            <a:r>
              <a:rPr lang="ru-RU" sz="2000" b="1" dirty="0" smtClean="0">
                <a:solidFill>
                  <a:schemeClr val="accent1">
                    <a:lumMod val="75000"/>
                  </a:schemeClr>
                </a:solidFill>
              </a:rPr>
              <a:t> млн. человек, а общие масштабы неформальной занятости оцениваются в размере 10-12 млн. человек. </a:t>
            </a:r>
          </a:p>
          <a:p>
            <a:pPr marL="274320" indent="-274320" fontAlgn="auto">
              <a:lnSpc>
                <a:spcPct val="80000"/>
              </a:lnSpc>
              <a:spcAft>
                <a:spcPts val="0"/>
              </a:spcAft>
              <a:buFont typeface="Wingdings"/>
              <a:buChar char=""/>
              <a:defRPr/>
            </a:pPr>
            <a:endParaRPr lang="ru-RU" sz="2000" b="1" i="1" dirty="0" smtClean="0"/>
          </a:p>
          <a:p>
            <a:pPr marL="274320" indent="-274320" fontAlgn="auto">
              <a:lnSpc>
                <a:spcPct val="80000"/>
              </a:lnSpc>
              <a:spcAft>
                <a:spcPts val="0"/>
              </a:spcAft>
              <a:buFont typeface="Arial" charset="0"/>
              <a:buNone/>
              <a:defRPr/>
            </a:pPr>
            <a:endParaRPr lang="ru-RU" sz="2000" b="1" i="1"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pPr algn="ctr" fontAlgn="auto">
              <a:spcAft>
                <a:spcPts val="0"/>
              </a:spcAft>
              <a:defRPr/>
            </a:pPr>
            <a:r>
              <a:rPr lang="ru-RU" sz="3200" b="1" dirty="0" smtClean="0"/>
              <a:t>Дистанционная занятость</a:t>
            </a:r>
            <a:r>
              <a:rPr lang="ru-RU" sz="3200" dirty="0" smtClean="0"/>
              <a:t> </a:t>
            </a:r>
          </a:p>
        </p:txBody>
      </p:sp>
      <p:sp>
        <p:nvSpPr>
          <p:cNvPr id="53251" name="Rectangle 3"/>
          <p:cNvSpPr>
            <a:spLocks noGrp="1"/>
          </p:cNvSpPr>
          <p:nvPr>
            <p:ph sz="quarter" idx="1"/>
          </p:nvPr>
        </p:nvSpPr>
        <p:spPr>
          <a:xfrm>
            <a:off x="457200" y="1600200"/>
            <a:ext cx="7467600" cy="4873625"/>
          </a:xfrm>
        </p:spPr>
        <p:txBody>
          <a:bodyPr>
            <a:normAutofit lnSpcReduction="10000"/>
          </a:bodyPr>
          <a:lstStyle/>
          <a:p>
            <a:pPr marL="274320" indent="-274320" fontAlgn="auto">
              <a:lnSpc>
                <a:spcPct val="80000"/>
              </a:lnSpc>
              <a:spcAft>
                <a:spcPts val="0"/>
              </a:spcAft>
              <a:buFont typeface="Wingdings"/>
              <a:buChar char=""/>
              <a:defRPr/>
            </a:pPr>
            <a:r>
              <a:rPr lang="ru-RU" b="1" dirty="0" smtClean="0">
                <a:solidFill>
                  <a:schemeClr val="accent1">
                    <a:lumMod val="75000"/>
                  </a:schemeClr>
                </a:solidFill>
              </a:rPr>
              <a:t>Предпосылкой дистанционной занятости </a:t>
            </a:r>
            <a:r>
              <a:rPr lang="ru-RU" b="1" dirty="0" smtClean="0"/>
              <a:t>стали формационные, структурные и технологически-информационные преобразования, в результате которых сформировалась возможность полноценной интеграции российской экономики в мировое рыночное хозяйство, повышение степени ее открытости. </a:t>
            </a:r>
            <a:br>
              <a:rPr lang="ru-RU" b="1" dirty="0" smtClean="0"/>
            </a:br>
            <a:endParaRPr lang="ru-RU" b="1" dirty="0" smtClean="0"/>
          </a:p>
          <a:p>
            <a:pPr marL="274320" indent="-274320" fontAlgn="auto">
              <a:lnSpc>
                <a:spcPct val="80000"/>
              </a:lnSpc>
              <a:spcAft>
                <a:spcPts val="0"/>
              </a:spcAft>
              <a:buFont typeface="Wingdings"/>
              <a:buChar char=""/>
              <a:defRPr/>
            </a:pPr>
            <a:r>
              <a:rPr lang="ru-RU" b="1" dirty="0" smtClean="0"/>
              <a:t>Различные виды </a:t>
            </a:r>
            <a:r>
              <a:rPr lang="ru-RU" b="1" dirty="0" err="1" smtClean="0">
                <a:solidFill>
                  <a:schemeClr val="accent1">
                    <a:lumMod val="75000"/>
                  </a:schemeClr>
                </a:solidFill>
              </a:rPr>
              <a:t>телеработы</a:t>
            </a:r>
            <a:r>
              <a:rPr lang="ru-RU" b="1" dirty="0" smtClean="0"/>
              <a:t> в России уже реально существуют и развиваются с середины 90–</a:t>
            </a:r>
            <a:r>
              <a:rPr lang="ru-RU" b="1" dirty="0" err="1" smtClean="0"/>
              <a:t>х</a:t>
            </a:r>
            <a:r>
              <a:rPr lang="ru-RU" b="1" dirty="0" smtClean="0"/>
              <a:t> годов прошлого века, и с этого периода начинается их научное исследование</a:t>
            </a:r>
            <a:r>
              <a:rPr lang="ru-RU" b="1" i="1" dirty="0" smtClean="0"/>
              <a:t>. </a:t>
            </a:r>
            <a:r>
              <a:rPr lang="ru-RU" b="1" dirty="0" smtClean="0"/>
              <a:t>По экспертным данным в 2001 году в России примерно 2,6 млн. человек работало дистанционно. </a:t>
            </a:r>
          </a:p>
          <a:p>
            <a:pPr marL="274320" indent="-274320" fontAlgn="auto">
              <a:lnSpc>
                <a:spcPct val="80000"/>
              </a:lnSpc>
              <a:spcAft>
                <a:spcPts val="0"/>
              </a:spcAft>
              <a:buFont typeface="Wingdings"/>
              <a:buChar char=""/>
              <a:defRPr/>
            </a:pPr>
            <a:endParaRPr lang="ru-RU"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pPr algn="ctr" fontAlgn="auto">
              <a:spcAft>
                <a:spcPts val="0"/>
              </a:spcAft>
              <a:defRPr/>
            </a:pPr>
            <a:r>
              <a:rPr lang="ru-RU" sz="3200" b="1" dirty="0" smtClean="0"/>
              <a:t>Дистанционная занятость</a:t>
            </a:r>
            <a:r>
              <a:rPr lang="ru-RU" sz="3200" dirty="0" smtClean="0"/>
              <a:t> </a:t>
            </a:r>
            <a:endParaRPr lang="ru-RU" sz="3200" b="1" dirty="0" smtClean="0"/>
          </a:p>
        </p:txBody>
      </p:sp>
      <p:sp>
        <p:nvSpPr>
          <p:cNvPr id="54275" name="Rectangle 3"/>
          <p:cNvSpPr>
            <a:spLocks noGrp="1"/>
          </p:cNvSpPr>
          <p:nvPr>
            <p:ph sz="quarter" idx="1"/>
          </p:nvPr>
        </p:nvSpPr>
        <p:spPr>
          <a:xfrm>
            <a:off x="457200" y="1600200"/>
            <a:ext cx="7467600" cy="4873625"/>
          </a:xfrm>
        </p:spPr>
        <p:txBody>
          <a:bodyPr>
            <a:normAutofit/>
          </a:bodyPr>
          <a:lstStyle/>
          <a:p>
            <a:pPr marL="361950" indent="0" fontAlgn="auto">
              <a:lnSpc>
                <a:spcPct val="80000"/>
              </a:lnSpc>
              <a:spcAft>
                <a:spcPts val="0"/>
              </a:spcAft>
              <a:buFont typeface="Wingdings"/>
              <a:buNone/>
              <a:defRPr/>
            </a:pPr>
            <a:r>
              <a:rPr lang="ru-RU" sz="2800" b="1" dirty="0" smtClean="0">
                <a:solidFill>
                  <a:schemeClr val="accent1">
                    <a:lumMod val="75000"/>
                  </a:schemeClr>
                </a:solidFill>
              </a:rPr>
              <a:t>Отечественные исследования </a:t>
            </a:r>
            <a:r>
              <a:rPr lang="ru-RU" sz="2800" b="1" dirty="0" smtClean="0"/>
              <a:t>дистанционной занятости проводились, по небольшому числу параметров и выборке. </a:t>
            </a:r>
          </a:p>
          <a:p>
            <a:pPr marL="274320" indent="-274320" fontAlgn="auto">
              <a:lnSpc>
                <a:spcPct val="80000"/>
              </a:lnSpc>
              <a:spcAft>
                <a:spcPts val="0"/>
              </a:spcAft>
              <a:buFont typeface="Arial" charset="0"/>
              <a:buNone/>
              <a:defRPr/>
            </a:pPr>
            <a:r>
              <a:rPr lang="ru-RU" sz="2800" b="1" dirty="0" smtClean="0"/>
              <a:t>	Цели исследования</a:t>
            </a:r>
            <a:r>
              <a:rPr lang="en-US" sz="2800" b="1" dirty="0" smtClean="0"/>
              <a:t>:</a:t>
            </a:r>
            <a:r>
              <a:rPr lang="ru-RU" sz="2800" b="1" dirty="0" smtClean="0"/>
              <a:t> </a:t>
            </a:r>
          </a:p>
          <a:p>
            <a:pPr marL="640080" lvl="1" indent="-274320" fontAlgn="auto">
              <a:lnSpc>
                <a:spcPct val="80000"/>
              </a:lnSpc>
              <a:spcAft>
                <a:spcPts val="0"/>
              </a:spcAft>
              <a:buFont typeface="Arial" pitchFamily="34" charset="0"/>
              <a:buChar char="•"/>
              <a:defRPr/>
            </a:pPr>
            <a:r>
              <a:rPr lang="en-US" sz="2400" b="1" dirty="0" smtClean="0"/>
              <a:t> </a:t>
            </a:r>
            <a:r>
              <a:rPr lang="ru-RU" sz="2400" b="1" dirty="0" smtClean="0"/>
              <a:t>получить оценку дистанционной занятости со стороны работодателей по самым укрупненным позициям </a:t>
            </a:r>
            <a:r>
              <a:rPr lang="ru-RU" sz="2400" b="1" dirty="0" smtClean="0">
                <a:solidFill>
                  <a:schemeClr val="accent1">
                    <a:lumMod val="75000"/>
                  </a:schemeClr>
                </a:solidFill>
              </a:rPr>
              <a:t>(исследовательская функция), </a:t>
            </a:r>
          </a:p>
          <a:p>
            <a:pPr marL="640080" lvl="1" indent="-274320" fontAlgn="auto">
              <a:lnSpc>
                <a:spcPct val="80000"/>
              </a:lnSpc>
              <a:spcAft>
                <a:spcPts val="0"/>
              </a:spcAft>
              <a:buFont typeface="Arial" pitchFamily="34" charset="0"/>
              <a:buChar char="•"/>
              <a:defRPr/>
            </a:pPr>
            <a:r>
              <a:rPr lang="en-US" sz="2400" b="1" dirty="0" smtClean="0"/>
              <a:t> </a:t>
            </a:r>
            <a:r>
              <a:rPr lang="ru-RU" sz="2400" b="1" dirty="0" smtClean="0"/>
              <a:t>помочь компаниям пользоваться приемом удаленной работы как можно эффективнее, изучая при этом поведение </a:t>
            </a:r>
            <a:r>
              <a:rPr lang="ru-RU" sz="2400" b="1" dirty="0" err="1" smtClean="0"/>
              <a:t>телеработников</a:t>
            </a:r>
            <a:r>
              <a:rPr lang="ru-RU" sz="2400" b="1" dirty="0" smtClean="0"/>
              <a:t>  </a:t>
            </a:r>
            <a:r>
              <a:rPr lang="ru-RU" sz="2400" b="1" dirty="0" smtClean="0">
                <a:solidFill>
                  <a:schemeClr val="accent1">
                    <a:lumMod val="75000"/>
                  </a:schemeClr>
                </a:solidFill>
              </a:rPr>
              <a:t>(консалтинговая услуга).</a:t>
            </a:r>
          </a:p>
          <a:p>
            <a:pPr marL="274320" indent="-274320" fontAlgn="auto">
              <a:lnSpc>
                <a:spcPct val="80000"/>
              </a:lnSpc>
              <a:spcAft>
                <a:spcPts val="0"/>
              </a:spcAft>
              <a:buFont typeface="Wingdings"/>
              <a:buChar char=""/>
              <a:defRPr/>
            </a:pPr>
            <a:endParaRPr lang="ru-RU" sz="28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395288" y="188913"/>
            <a:ext cx="7543800" cy="1295400"/>
          </a:xfrm>
        </p:spPr>
        <p:txBody>
          <a:bodyPr/>
          <a:lstStyle/>
          <a:p>
            <a:pPr algn="ctr" fontAlgn="auto">
              <a:spcAft>
                <a:spcPts val="0"/>
              </a:spcAft>
              <a:defRPr/>
            </a:pPr>
            <a:r>
              <a:rPr lang="ru-RU" sz="3400" b="1" dirty="0" smtClean="0"/>
              <a:t>Заемный труд</a:t>
            </a:r>
          </a:p>
        </p:txBody>
      </p:sp>
      <p:sp>
        <p:nvSpPr>
          <p:cNvPr id="55299" name="Rectangle 3"/>
          <p:cNvSpPr>
            <a:spLocks noGrp="1"/>
          </p:cNvSpPr>
          <p:nvPr>
            <p:ph sz="quarter" idx="1"/>
          </p:nvPr>
        </p:nvSpPr>
        <p:spPr>
          <a:xfrm>
            <a:off x="457200" y="1600200"/>
            <a:ext cx="8218488" cy="4924425"/>
          </a:xfrm>
        </p:spPr>
        <p:txBody>
          <a:bodyPr>
            <a:normAutofit/>
          </a:bodyPr>
          <a:lstStyle/>
          <a:p>
            <a:pPr marL="361950" indent="0" fontAlgn="auto">
              <a:spcAft>
                <a:spcPts val="0"/>
              </a:spcAft>
              <a:buFont typeface="Arial" charset="0"/>
              <a:buNone/>
              <a:defRPr/>
            </a:pPr>
            <a:r>
              <a:rPr lang="ru-RU" sz="2600" b="1" dirty="0" smtClean="0"/>
              <a:t>Суть - организация, имеющее излишек работников,  частное агентство занятости, физическое лицо, нанимающее работников, </a:t>
            </a:r>
            <a:r>
              <a:rPr lang="ru-RU" sz="2600" b="1" u="sng" dirty="0" smtClean="0">
                <a:solidFill>
                  <a:schemeClr val="accent1">
                    <a:lumMod val="75000"/>
                  </a:schemeClr>
                </a:solidFill>
              </a:rPr>
              <a:t>передают их другому предприятию </a:t>
            </a:r>
            <a:r>
              <a:rPr lang="ru-RU" sz="2600" b="1" dirty="0" smtClean="0">
                <a:solidFill>
                  <a:schemeClr val="accent1">
                    <a:lumMod val="75000"/>
                  </a:schemeClr>
                </a:solidFill>
              </a:rPr>
              <a:t>(организации) или физическому лицу для выполнения необходимых ему работ. </a:t>
            </a:r>
            <a:r>
              <a:rPr lang="ru-RU" sz="2600" b="1" dirty="0" smtClean="0"/>
              <a:t>Услуги  по предоставлению персонала юридическому или физическому лицу являются </a:t>
            </a:r>
            <a:r>
              <a:rPr lang="ru-RU" sz="2600" b="1" u="sng" dirty="0" smtClean="0">
                <a:solidFill>
                  <a:schemeClr val="accent1">
                    <a:lumMod val="75000"/>
                  </a:schemeClr>
                </a:solidFill>
              </a:rPr>
              <a:t>видом предпринимательской деятельности, приносящим доход.</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a:xfrm>
            <a:off x="1763713" y="188913"/>
            <a:ext cx="7138987" cy="820737"/>
          </a:xfrm>
        </p:spPr>
        <p:txBody>
          <a:bodyPr/>
          <a:lstStyle/>
          <a:p>
            <a:pPr fontAlgn="auto">
              <a:spcAft>
                <a:spcPts val="0"/>
              </a:spcAft>
              <a:defRPr/>
            </a:pPr>
            <a:r>
              <a:rPr lang="ru-RU" sz="3200" b="1" dirty="0" smtClean="0"/>
              <a:t>Механизм заемного труда</a:t>
            </a:r>
          </a:p>
        </p:txBody>
      </p:sp>
      <p:pic>
        <p:nvPicPr>
          <p:cNvPr id="107522" name="Picture 3" descr="j0424084[1]"/>
          <p:cNvPicPr>
            <a:picLocks noChangeAspect="1" noChangeArrowheads="1"/>
          </p:cNvPicPr>
          <p:nvPr/>
        </p:nvPicPr>
        <p:blipFill>
          <a:blip r:embed="rId2"/>
          <a:srcRect/>
          <a:stretch>
            <a:fillRect/>
          </a:stretch>
        </p:blipFill>
        <p:spPr bwMode="auto">
          <a:xfrm>
            <a:off x="4641850" y="1844675"/>
            <a:ext cx="974725" cy="977900"/>
          </a:xfrm>
          <a:prstGeom prst="rect">
            <a:avLst/>
          </a:prstGeom>
          <a:noFill/>
          <a:ln w="9525">
            <a:noFill/>
            <a:miter lim="800000"/>
            <a:headEnd/>
            <a:tailEnd/>
          </a:ln>
        </p:spPr>
      </p:pic>
      <p:pic>
        <p:nvPicPr>
          <p:cNvPr id="107523" name="Picture 4" descr="in00919_[1]"/>
          <p:cNvPicPr>
            <a:picLocks noChangeAspect="1" noChangeArrowheads="1"/>
          </p:cNvPicPr>
          <p:nvPr/>
        </p:nvPicPr>
        <p:blipFill>
          <a:blip r:embed="rId3"/>
          <a:srcRect/>
          <a:stretch>
            <a:fillRect/>
          </a:stretch>
        </p:blipFill>
        <p:spPr bwMode="auto">
          <a:xfrm>
            <a:off x="2122488" y="4149725"/>
            <a:ext cx="1223962" cy="1295400"/>
          </a:xfrm>
          <a:prstGeom prst="rect">
            <a:avLst/>
          </a:prstGeom>
          <a:noFill/>
          <a:ln w="9525">
            <a:noFill/>
            <a:miter lim="800000"/>
            <a:headEnd/>
            <a:tailEnd/>
          </a:ln>
        </p:spPr>
      </p:pic>
      <p:sp>
        <p:nvSpPr>
          <p:cNvPr id="69637" name="Rectangle 5"/>
          <p:cNvSpPr>
            <a:spLocks noChangeArrowheads="1"/>
          </p:cNvSpPr>
          <p:nvPr/>
        </p:nvSpPr>
        <p:spPr bwMode="auto">
          <a:xfrm>
            <a:off x="3778250" y="2636838"/>
            <a:ext cx="2376488" cy="720725"/>
          </a:xfrm>
          <a:prstGeom prst="rect">
            <a:avLst/>
          </a:prstGeom>
          <a:noFill/>
          <a:ln w="9525">
            <a:noFill/>
            <a:miter lim="800000"/>
            <a:headEnd/>
            <a:tailEnd/>
          </a:ln>
          <a:effectLst/>
        </p:spPr>
        <p:txBody>
          <a:bodyPr wrap="none" anchor="ctr"/>
          <a:lstStyle/>
          <a:p>
            <a:pPr algn="ctr">
              <a:defRPr/>
            </a:pPr>
            <a:r>
              <a:rPr lang="ru-RU" sz="3200" b="1">
                <a:solidFill>
                  <a:srgbClr val="A97C39"/>
                </a:solidFill>
                <a:effectLst>
                  <a:outerShdw blurRad="38100" dist="38100" dir="2700000" algn="tl">
                    <a:srgbClr val="C0C0C0"/>
                  </a:outerShdw>
                </a:effectLst>
              </a:rPr>
              <a:t>Агентство</a:t>
            </a:r>
          </a:p>
        </p:txBody>
      </p:sp>
      <p:sp>
        <p:nvSpPr>
          <p:cNvPr id="69638" name="Rectangle 6"/>
          <p:cNvSpPr>
            <a:spLocks noChangeArrowheads="1"/>
          </p:cNvSpPr>
          <p:nvPr/>
        </p:nvSpPr>
        <p:spPr bwMode="auto">
          <a:xfrm>
            <a:off x="1617663" y="5589588"/>
            <a:ext cx="2376487" cy="720725"/>
          </a:xfrm>
          <a:prstGeom prst="rect">
            <a:avLst/>
          </a:prstGeom>
          <a:noFill/>
          <a:ln w="9525">
            <a:noFill/>
            <a:miter lim="800000"/>
            <a:headEnd/>
            <a:tailEnd/>
          </a:ln>
          <a:effectLst/>
        </p:spPr>
        <p:txBody>
          <a:bodyPr wrap="none" anchor="ctr"/>
          <a:lstStyle/>
          <a:p>
            <a:pPr algn="ctr">
              <a:defRPr/>
            </a:pPr>
            <a:r>
              <a:rPr lang="ru-RU" sz="3200" b="1" dirty="0">
                <a:solidFill>
                  <a:srgbClr val="A97C39"/>
                </a:solidFill>
                <a:effectLst>
                  <a:outerShdw blurRad="38100" dist="38100" dir="2700000" algn="tl">
                    <a:srgbClr val="C0C0C0"/>
                  </a:outerShdw>
                </a:effectLst>
                <a:latin typeface="+mj-lt"/>
              </a:rPr>
              <a:t>Работник</a:t>
            </a:r>
          </a:p>
        </p:txBody>
      </p:sp>
      <p:sp>
        <p:nvSpPr>
          <p:cNvPr id="69639" name="Rectangle 7"/>
          <p:cNvSpPr>
            <a:spLocks noChangeArrowheads="1"/>
          </p:cNvSpPr>
          <p:nvPr/>
        </p:nvSpPr>
        <p:spPr bwMode="auto">
          <a:xfrm>
            <a:off x="5938838" y="5516563"/>
            <a:ext cx="3240087" cy="720725"/>
          </a:xfrm>
          <a:prstGeom prst="rect">
            <a:avLst/>
          </a:prstGeom>
          <a:noFill/>
          <a:ln w="9525">
            <a:noFill/>
            <a:miter lim="800000"/>
            <a:headEnd/>
            <a:tailEnd/>
          </a:ln>
          <a:effectLst/>
        </p:spPr>
        <p:txBody>
          <a:bodyPr anchor="ctr"/>
          <a:lstStyle/>
          <a:p>
            <a:pPr algn="ctr">
              <a:defRPr/>
            </a:pPr>
            <a:r>
              <a:rPr lang="ru-RU" sz="3200" b="1" dirty="0">
                <a:solidFill>
                  <a:srgbClr val="A97C39"/>
                </a:solidFill>
                <a:effectLst>
                  <a:outerShdw blurRad="38100" dist="38100" dir="2700000" algn="tl">
                    <a:srgbClr val="C0C0C0"/>
                  </a:outerShdw>
                </a:effectLst>
                <a:latin typeface="+mj-lt"/>
              </a:rPr>
              <a:t>Предприятие-заказчик</a:t>
            </a:r>
          </a:p>
        </p:txBody>
      </p:sp>
      <p:sp>
        <p:nvSpPr>
          <p:cNvPr id="107527" name="AutoShape 8"/>
          <p:cNvSpPr>
            <a:spLocks noChangeArrowheads="1"/>
          </p:cNvSpPr>
          <p:nvPr/>
        </p:nvSpPr>
        <p:spPr bwMode="auto">
          <a:xfrm>
            <a:off x="3924300" y="3429000"/>
            <a:ext cx="2376488" cy="2087563"/>
          </a:xfrm>
          <a:prstGeom prst="downArrow">
            <a:avLst>
              <a:gd name="adj1" fmla="val 74824"/>
              <a:gd name="adj2" fmla="val 52912"/>
            </a:avLst>
          </a:prstGeom>
          <a:solidFill>
            <a:schemeClr val="accent1">
              <a:alpha val="43137"/>
            </a:schemeClr>
          </a:solidFill>
          <a:ln w="9525">
            <a:solidFill>
              <a:schemeClr val="tx1"/>
            </a:solidFill>
            <a:miter lim="800000"/>
            <a:headEnd/>
            <a:tailEnd/>
          </a:ln>
        </p:spPr>
        <p:txBody>
          <a:bodyPr anchor="ctr"/>
          <a:lstStyle/>
          <a:p>
            <a:pPr algn="ctr"/>
            <a:r>
              <a:rPr lang="ru-RU"/>
              <a:t>Имплицитный контракт</a:t>
            </a:r>
          </a:p>
        </p:txBody>
      </p:sp>
      <p:grpSp>
        <p:nvGrpSpPr>
          <p:cNvPr id="107528" name="Group 9"/>
          <p:cNvGrpSpPr>
            <a:grpSpLocks/>
          </p:cNvGrpSpPr>
          <p:nvPr/>
        </p:nvGrpSpPr>
        <p:grpSpPr bwMode="auto">
          <a:xfrm>
            <a:off x="5651500" y="1700213"/>
            <a:ext cx="1871663" cy="2089150"/>
            <a:chOff x="3242" y="1298"/>
            <a:chExt cx="1180" cy="1180"/>
          </a:xfrm>
        </p:grpSpPr>
        <p:sp>
          <p:nvSpPr>
            <p:cNvPr id="107536" name="Line 10"/>
            <p:cNvSpPr>
              <a:spLocks noChangeShapeType="1"/>
            </p:cNvSpPr>
            <p:nvPr/>
          </p:nvSpPr>
          <p:spPr bwMode="auto">
            <a:xfrm>
              <a:off x="4422" y="1298"/>
              <a:ext cx="0" cy="1180"/>
            </a:xfrm>
            <a:prstGeom prst="line">
              <a:avLst/>
            </a:prstGeom>
            <a:noFill/>
            <a:ln w="76200">
              <a:solidFill>
                <a:srgbClr val="003366"/>
              </a:solidFill>
              <a:round/>
              <a:headEnd/>
              <a:tailEnd type="stealth" w="med" len="med"/>
            </a:ln>
          </p:spPr>
          <p:txBody>
            <a:bodyPr/>
            <a:lstStyle/>
            <a:p>
              <a:endParaRPr lang="ru-RU"/>
            </a:p>
          </p:txBody>
        </p:sp>
        <p:sp>
          <p:nvSpPr>
            <p:cNvPr id="107537" name="Line 11"/>
            <p:cNvSpPr>
              <a:spLocks noChangeShapeType="1"/>
            </p:cNvSpPr>
            <p:nvPr/>
          </p:nvSpPr>
          <p:spPr bwMode="auto">
            <a:xfrm>
              <a:off x="3242" y="1298"/>
              <a:ext cx="1180" cy="0"/>
            </a:xfrm>
            <a:prstGeom prst="line">
              <a:avLst/>
            </a:prstGeom>
            <a:noFill/>
            <a:ln w="76200">
              <a:solidFill>
                <a:srgbClr val="003366"/>
              </a:solidFill>
              <a:round/>
              <a:headEnd/>
              <a:tailEnd/>
            </a:ln>
          </p:spPr>
          <p:txBody>
            <a:bodyPr/>
            <a:lstStyle/>
            <a:p>
              <a:endParaRPr lang="ru-RU"/>
            </a:p>
          </p:txBody>
        </p:sp>
      </p:grpSp>
      <p:sp>
        <p:nvSpPr>
          <p:cNvPr id="107529" name="Line 12"/>
          <p:cNvSpPr>
            <a:spLocks noChangeShapeType="1"/>
          </p:cNvSpPr>
          <p:nvPr/>
        </p:nvSpPr>
        <p:spPr bwMode="auto">
          <a:xfrm>
            <a:off x="2698750" y="1773238"/>
            <a:ext cx="0" cy="2232025"/>
          </a:xfrm>
          <a:prstGeom prst="line">
            <a:avLst/>
          </a:prstGeom>
          <a:noFill/>
          <a:ln w="76200">
            <a:solidFill>
              <a:srgbClr val="003366"/>
            </a:solidFill>
            <a:round/>
            <a:headEnd/>
            <a:tailEnd type="stealth" w="med" len="med"/>
          </a:ln>
        </p:spPr>
        <p:txBody>
          <a:bodyPr/>
          <a:lstStyle/>
          <a:p>
            <a:endParaRPr lang="ru-RU"/>
          </a:p>
        </p:txBody>
      </p:sp>
      <p:sp>
        <p:nvSpPr>
          <p:cNvPr id="107530" name="Line 13"/>
          <p:cNvSpPr>
            <a:spLocks noChangeShapeType="1"/>
          </p:cNvSpPr>
          <p:nvPr/>
        </p:nvSpPr>
        <p:spPr bwMode="auto">
          <a:xfrm>
            <a:off x="2698750" y="1773238"/>
            <a:ext cx="1873250" cy="0"/>
          </a:xfrm>
          <a:prstGeom prst="line">
            <a:avLst/>
          </a:prstGeom>
          <a:noFill/>
          <a:ln w="76200">
            <a:solidFill>
              <a:srgbClr val="003366"/>
            </a:solidFill>
            <a:round/>
            <a:headEnd/>
            <a:tailEnd/>
          </a:ln>
        </p:spPr>
        <p:txBody>
          <a:bodyPr/>
          <a:lstStyle/>
          <a:p>
            <a:endParaRPr lang="ru-RU"/>
          </a:p>
        </p:txBody>
      </p:sp>
      <p:sp>
        <p:nvSpPr>
          <p:cNvPr id="107531" name="Line 14"/>
          <p:cNvSpPr>
            <a:spLocks noChangeShapeType="1"/>
          </p:cNvSpPr>
          <p:nvPr/>
        </p:nvSpPr>
        <p:spPr bwMode="auto">
          <a:xfrm flipH="1">
            <a:off x="4067175" y="5805488"/>
            <a:ext cx="1944688" cy="0"/>
          </a:xfrm>
          <a:prstGeom prst="line">
            <a:avLst/>
          </a:prstGeom>
          <a:noFill/>
          <a:ln w="76200">
            <a:solidFill>
              <a:srgbClr val="003366"/>
            </a:solidFill>
            <a:round/>
            <a:headEnd type="stealth" w="med" len="med"/>
            <a:tailEnd type="stealth" w="med" len="med"/>
          </a:ln>
        </p:spPr>
        <p:txBody>
          <a:bodyPr/>
          <a:lstStyle/>
          <a:p>
            <a:endParaRPr lang="ru-RU"/>
          </a:p>
        </p:txBody>
      </p:sp>
      <p:pic>
        <p:nvPicPr>
          <p:cNvPr id="107532" name="Picture 15"/>
          <p:cNvPicPr>
            <a:picLocks noChangeAspect="1" noChangeArrowheads="1"/>
          </p:cNvPicPr>
          <p:nvPr/>
        </p:nvPicPr>
        <p:blipFill>
          <a:blip r:embed="rId4"/>
          <a:srcRect/>
          <a:stretch>
            <a:fillRect/>
          </a:stretch>
        </p:blipFill>
        <p:spPr bwMode="auto">
          <a:xfrm>
            <a:off x="6731000" y="3933825"/>
            <a:ext cx="1441450" cy="1441450"/>
          </a:xfrm>
          <a:prstGeom prst="rect">
            <a:avLst/>
          </a:prstGeom>
          <a:noFill/>
          <a:ln w="9525">
            <a:noFill/>
            <a:miter lim="800000"/>
            <a:headEnd/>
            <a:tailEnd/>
          </a:ln>
        </p:spPr>
      </p:pic>
      <p:sp>
        <p:nvSpPr>
          <p:cNvPr id="69648" name="Rectangle 16"/>
          <p:cNvSpPr>
            <a:spLocks noChangeArrowheads="1"/>
          </p:cNvSpPr>
          <p:nvPr/>
        </p:nvSpPr>
        <p:spPr bwMode="auto">
          <a:xfrm rot="16200000">
            <a:off x="1077913" y="2601913"/>
            <a:ext cx="2233612" cy="576262"/>
          </a:xfrm>
          <a:prstGeom prst="rect">
            <a:avLst/>
          </a:prstGeom>
          <a:noFill/>
          <a:ln w="9525">
            <a:noFill/>
            <a:miter lim="800000"/>
            <a:headEnd/>
            <a:tailEnd/>
          </a:ln>
          <a:effectLst/>
        </p:spPr>
        <p:txBody>
          <a:bodyPr anchor="ctr"/>
          <a:lstStyle/>
          <a:p>
            <a:pPr algn="ctr">
              <a:defRPr/>
            </a:pPr>
            <a:r>
              <a:rPr lang="ru-RU" dirty="0">
                <a:latin typeface="+mj-lt"/>
              </a:rPr>
              <a:t>Гражданско-правовой договор</a:t>
            </a:r>
          </a:p>
        </p:txBody>
      </p:sp>
      <p:sp>
        <p:nvSpPr>
          <p:cNvPr id="69649" name="Rectangle 17"/>
          <p:cNvSpPr>
            <a:spLocks noChangeArrowheads="1"/>
          </p:cNvSpPr>
          <p:nvPr/>
        </p:nvSpPr>
        <p:spPr bwMode="auto">
          <a:xfrm rot="5400000">
            <a:off x="6910388" y="2386013"/>
            <a:ext cx="2233612" cy="576262"/>
          </a:xfrm>
          <a:prstGeom prst="rect">
            <a:avLst/>
          </a:prstGeom>
          <a:noFill/>
          <a:ln w="9525">
            <a:noFill/>
            <a:miter lim="800000"/>
            <a:headEnd/>
            <a:tailEnd/>
          </a:ln>
          <a:effectLst/>
        </p:spPr>
        <p:txBody>
          <a:bodyPr anchor="ctr"/>
          <a:lstStyle/>
          <a:p>
            <a:pPr algn="ctr">
              <a:defRPr/>
            </a:pPr>
            <a:r>
              <a:rPr lang="ru-RU" dirty="0">
                <a:latin typeface="+mj-lt"/>
              </a:rPr>
              <a:t>Гражданско-правовой договор</a:t>
            </a:r>
          </a:p>
        </p:txBody>
      </p:sp>
      <p:sp>
        <p:nvSpPr>
          <p:cNvPr id="107535" name="Rectangle 18"/>
          <p:cNvSpPr>
            <a:spLocks noChangeArrowheads="1"/>
          </p:cNvSpPr>
          <p:nvPr/>
        </p:nvSpPr>
        <p:spPr bwMode="auto">
          <a:xfrm>
            <a:off x="684213" y="1196975"/>
            <a:ext cx="8064500" cy="5111750"/>
          </a:xfrm>
          <a:prstGeom prst="rect">
            <a:avLst/>
          </a:prstGeom>
          <a:noFill/>
          <a:ln w="9525">
            <a:solidFill>
              <a:srgbClr val="FF0000"/>
            </a:solidFill>
            <a:prstDash val="dash"/>
            <a:miter lim="800000"/>
            <a:headEnd/>
            <a:tailEnd/>
          </a:ln>
        </p:spPr>
        <p:txBody>
          <a:bodyPr wrap="none" anchor="ctr"/>
          <a:lstStyle/>
          <a:p>
            <a:endParaRPr lang="ru-RU"/>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95288" y="1557338"/>
            <a:ext cx="7508875" cy="4032250"/>
          </a:xfrm>
          <a:prstGeom prst="rect">
            <a:avLst/>
          </a:prstGeom>
          <a:noFill/>
          <a:ln w="9525">
            <a:noFill/>
            <a:miter lim="800000"/>
            <a:headEnd/>
            <a:tailEnd/>
          </a:ln>
          <a:effectLst/>
        </p:spPr>
        <p:txBody>
          <a:bodyPr>
            <a:spAutoFit/>
          </a:bodyPr>
          <a:lstStyle/>
          <a:p>
            <a:pPr eaLnBrk="0" hangingPunct="0">
              <a:buFontTx/>
              <a:buChar char="•"/>
              <a:defRPr/>
            </a:pPr>
            <a:r>
              <a:rPr lang="ru-RU" sz="3200" dirty="0">
                <a:effectLst>
                  <a:outerShdw blurRad="38100" dist="38100" dir="2700000" algn="tl">
                    <a:srgbClr val="C0C0C0"/>
                  </a:outerShdw>
                </a:effectLst>
              </a:rPr>
              <a:t> </a:t>
            </a:r>
            <a:r>
              <a:rPr lang="ru-RU" sz="2800" dirty="0">
                <a:latin typeface="+mn-lt"/>
              </a:rPr>
              <a:t>Злоупотребление </a:t>
            </a:r>
            <a:br>
              <a:rPr lang="ru-RU" sz="2800" dirty="0">
                <a:latin typeface="+mn-lt"/>
              </a:rPr>
            </a:br>
            <a:r>
              <a:rPr lang="ru-RU" sz="2800" dirty="0">
                <a:latin typeface="+mn-lt"/>
              </a:rPr>
              <a:t>временными </a:t>
            </a:r>
            <a:r>
              <a:rPr lang="ru-RU" sz="2800" dirty="0">
                <a:latin typeface="+mn-lt"/>
              </a:rPr>
              <a:t>контрактами</a:t>
            </a:r>
            <a:endParaRPr lang="ru-RU" sz="2800" dirty="0">
              <a:latin typeface="+mn-lt"/>
            </a:endParaRPr>
          </a:p>
          <a:p>
            <a:pPr eaLnBrk="0" hangingPunct="0">
              <a:buFontTx/>
              <a:buChar char="•"/>
              <a:defRPr/>
            </a:pPr>
            <a:endParaRPr lang="ru-RU" sz="2800" dirty="0">
              <a:latin typeface="+mn-lt"/>
            </a:endParaRPr>
          </a:p>
          <a:p>
            <a:pPr eaLnBrk="0" hangingPunct="0">
              <a:buFontTx/>
              <a:buChar char="•"/>
              <a:defRPr/>
            </a:pPr>
            <a:r>
              <a:rPr lang="ru-RU" sz="2800" dirty="0">
                <a:latin typeface="+mn-lt"/>
              </a:rPr>
              <a:t> </a:t>
            </a:r>
            <a:r>
              <a:rPr lang="ru-RU" sz="2800" dirty="0" err="1">
                <a:latin typeface="+mn-lt"/>
              </a:rPr>
              <a:t>Аутсорсинг</a:t>
            </a:r>
            <a:r>
              <a:rPr lang="ru-RU" sz="2800" dirty="0">
                <a:latin typeface="+mn-lt"/>
              </a:rPr>
              <a:t> </a:t>
            </a:r>
            <a:br>
              <a:rPr lang="ru-RU" sz="2800" dirty="0">
                <a:latin typeface="+mn-lt"/>
              </a:rPr>
            </a:br>
            <a:r>
              <a:rPr lang="ru-RU" sz="2800" dirty="0">
                <a:latin typeface="+mn-lt"/>
              </a:rPr>
              <a:t>– вывод за штат</a:t>
            </a:r>
          </a:p>
          <a:p>
            <a:pPr eaLnBrk="0" hangingPunct="0">
              <a:buFontTx/>
              <a:buChar char="•"/>
              <a:defRPr/>
            </a:pPr>
            <a:endParaRPr lang="ru-RU" sz="2800" dirty="0">
              <a:latin typeface="+mn-lt"/>
            </a:endParaRPr>
          </a:p>
          <a:p>
            <a:pPr eaLnBrk="0" hangingPunct="0">
              <a:buFontTx/>
              <a:buChar char="•"/>
              <a:defRPr/>
            </a:pPr>
            <a:r>
              <a:rPr lang="ru-RU" sz="2800" dirty="0">
                <a:latin typeface="+mn-lt"/>
              </a:rPr>
              <a:t> Лизинг,</a:t>
            </a:r>
          </a:p>
          <a:p>
            <a:pPr eaLnBrk="0" hangingPunct="0">
              <a:defRPr/>
            </a:pPr>
            <a:r>
              <a:rPr lang="ru-RU" sz="2800" dirty="0" err="1">
                <a:latin typeface="+mn-lt"/>
              </a:rPr>
              <a:t>Аутстаффинг</a:t>
            </a:r>
            <a:r>
              <a:rPr lang="ru-RU" sz="2800" dirty="0">
                <a:latin typeface="+mn-lt"/>
              </a:rPr>
              <a:t>,</a:t>
            </a:r>
          </a:p>
          <a:p>
            <a:pPr eaLnBrk="0" hangingPunct="0">
              <a:defRPr/>
            </a:pPr>
            <a:r>
              <a:rPr lang="ru-RU" sz="2800" dirty="0">
                <a:latin typeface="+mn-lt"/>
              </a:rPr>
              <a:t>Заемный труд</a:t>
            </a:r>
            <a:endParaRPr lang="de-DE" sz="2800" dirty="0">
              <a:latin typeface="+mn-lt"/>
            </a:endParaRPr>
          </a:p>
        </p:txBody>
      </p:sp>
      <p:sp>
        <p:nvSpPr>
          <p:cNvPr id="70659" name="Rectangle 3"/>
          <p:cNvSpPr>
            <a:spLocks noGrp="1"/>
          </p:cNvSpPr>
          <p:nvPr>
            <p:ph type="title"/>
          </p:nvPr>
        </p:nvSpPr>
        <p:spPr>
          <a:xfrm>
            <a:off x="0" y="274638"/>
            <a:ext cx="9144000" cy="1143000"/>
          </a:xfrm>
        </p:spPr>
        <p:txBody>
          <a:bodyPr/>
          <a:lstStyle/>
          <a:p>
            <a:pPr algn="ctr" fontAlgn="auto">
              <a:spcAft>
                <a:spcPts val="0"/>
              </a:spcAft>
              <a:defRPr/>
            </a:pPr>
            <a:r>
              <a:rPr lang="ru-RU" sz="3200" b="1" dirty="0" smtClean="0"/>
              <a:t>Формы снижения гарантий занятости, </a:t>
            </a:r>
            <a:br>
              <a:rPr lang="ru-RU" sz="3200" b="1" dirty="0" smtClean="0"/>
            </a:br>
            <a:r>
              <a:rPr lang="ru-RU" sz="3200" b="1" dirty="0" smtClean="0"/>
              <a:t> - «дикие» формы занятости</a:t>
            </a:r>
            <a:endParaRPr lang="en-US" sz="3200" b="1" dirty="0" smtClean="0"/>
          </a:p>
        </p:txBody>
      </p:sp>
      <p:sp>
        <p:nvSpPr>
          <p:cNvPr id="108547" name="AutoShape 4"/>
          <p:cNvSpPr>
            <a:spLocks/>
          </p:cNvSpPr>
          <p:nvPr/>
        </p:nvSpPr>
        <p:spPr bwMode="auto">
          <a:xfrm>
            <a:off x="2916238" y="4292600"/>
            <a:ext cx="287337" cy="1223963"/>
          </a:xfrm>
          <a:prstGeom prst="rightBrace">
            <a:avLst>
              <a:gd name="adj1" fmla="val 35497"/>
              <a:gd name="adj2" fmla="val 50000"/>
            </a:avLst>
          </a:prstGeom>
          <a:noFill/>
          <a:ln w="9525">
            <a:solidFill>
              <a:schemeClr val="tx1"/>
            </a:solidFill>
            <a:round/>
            <a:headEnd/>
            <a:tailEnd/>
          </a:ln>
        </p:spPr>
        <p:txBody>
          <a:bodyPr wrap="none" anchor="ctr"/>
          <a:lstStyle/>
          <a:p>
            <a:endParaRPr lang="ru-RU"/>
          </a:p>
        </p:txBody>
      </p:sp>
      <p:sp>
        <p:nvSpPr>
          <p:cNvPr id="70661" name="Text Box 5"/>
          <p:cNvSpPr txBox="1">
            <a:spLocks noChangeArrowheads="1"/>
          </p:cNvSpPr>
          <p:nvPr/>
        </p:nvSpPr>
        <p:spPr bwMode="auto">
          <a:xfrm>
            <a:off x="3203575" y="3933825"/>
            <a:ext cx="5508625" cy="1938338"/>
          </a:xfrm>
          <a:prstGeom prst="rect">
            <a:avLst/>
          </a:prstGeom>
          <a:noFill/>
          <a:ln w="38100">
            <a:noFill/>
            <a:miter lim="800000"/>
            <a:headEnd/>
            <a:tailEnd/>
          </a:ln>
          <a:effectLst/>
        </p:spPr>
        <p:txBody>
          <a:bodyPr>
            <a:spAutoFit/>
          </a:bodyPr>
          <a:lstStyle/>
          <a:p>
            <a:pPr algn="ctr">
              <a:spcBef>
                <a:spcPct val="50000"/>
              </a:spcBef>
              <a:defRPr/>
            </a:pPr>
            <a:r>
              <a:rPr lang="ru-RU" sz="2400" b="1" dirty="0">
                <a:solidFill>
                  <a:schemeClr val="accent1">
                    <a:lumMod val="75000"/>
                  </a:schemeClr>
                </a:solidFill>
                <a:latin typeface="+mn-lt"/>
              </a:rPr>
              <a:t>«Трехсторонние трудовые отношения»: </a:t>
            </a:r>
            <a:r>
              <a:rPr lang="ru-RU" sz="2400" b="1" dirty="0">
                <a:solidFill>
                  <a:schemeClr val="accent1">
                    <a:lumMod val="75000"/>
                  </a:schemeClr>
                </a:solidFill>
                <a:latin typeface="+mn-lt"/>
              </a:rPr>
              <a:t>расщепление </a:t>
            </a:r>
            <a:r>
              <a:rPr lang="ru-RU" sz="2400" b="1" dirty="0">
                <a:solidFill>
                  <a:schemeClr val="accent1">
                    <a:lumMod val="75000"/>
                  </a:schemeClr>
                </a:solidFill>
                <a:latin typeface="+mn-lt"/>
              </a:rPr>
              <a:t>функции работодателя между кадровым агентством и «компанией-пользователем»</a:t>
            </a:r>
            <a:endParaRPr lang="en-US" sz="2400" b="1" dirty="0">
              <a:solidFill>
                <a:schemeClr val="accent1">
                  <a:lumMod val="75000"/>
                </a:schemeClr>
              </a:solidFill>
              <a:latin typeface="+mn-lt"/>
            </a:endParaRPr>
          </a:p>
        </p:txBody>
      </p:sp>
      <p:sp>
        <p:nvSpPr>
          <p:cNvPr id="70662" name="Text Box 6"/>
          <p:cNvSpPr txBox="1">
            <a:spLocks noChangeArrowheads="1"/>
          </p:cNvSpPr>
          <p:nvPr/>
        </p:nvSpPr>
        <p:spPr bwMode="auto">
          <a:xfrm>
            <a:off x="4895850" y="3068638"/>
            <a:ext cx="4140200" cy="830262"/>
          </a:xfrm>
          <a:prstGeom prst="rect">
            <a:avLst/>
          </a:prstGeom>
          <a:noFill/>
          <a:ln w="38100">
            <a:noFill/>
            <a:miter lim="800000"/>
            <a:headEnd/>
            <a:tailEnd/>
          </a:ln>
          <a:effectLst/>
        </p:spPr>
        <p:txBody>
          <a:bodyPr>
            <a:spAutoFit/>
          </a:bodyPr>
          <a:lstStyle/>
          <a:p>
            <a:pPr algn="ctr">
              <a:spcBef>
                <a:spcPct val="50000"/>
              </a:spcBef>
              <a:defRPr/>
            </a:pPr>
            <a:r>
              <a:rPr lang="ru-RU" sz="2400" b="1" dirty="0">
                <a:solidFill>
                  <a:schemeClr val="accent1">
                    <a:lumMod val="75000"/>
                  </a:schemeClr>
                </a:solidFill>
                <a:latin typeface="+mn-lt"/>
              </a:rPr>
              <a:t>Раздробление коллективов</a:t>
            </a:r>
            <a:endParaRPr lang="en-US" sz="2400" b="1" dirty="0">
              <a:solidFill>
                <a:schemeClr val="accent1">
                  <a:lumMod val="75000"/>
                </a:schemeClr>
              </a:solidFill>
              <a:latin typeface="+mn-lt"/>
            </a:endParaRPr>
          </a:p>
        </p:txBody>
      </p:sp>
      <p:sp>
        <p:nvSpPr>
          <p:cNvPr id="70663" name="Text Box 7"/>
          <p:cNvSpPr txBox="1">
            <a:spLocks noChangeArrowheads="1"/>
          </p:cNvSpPr>
          <p:nvPr/>
        </p:nvSpPr>
        <p:spPr bwMode="auto">
          <a:xfrm>
            <a:off x="4895850" y="1700213"/>
            <a:ext cx="4248150" cy="830262"/>
          </a:xfrm>
          <a:prstGeom prst="rect">
            <a:avLst/>
          </a:prstGeom>
          <a:noFill/>
          <a:ln w="38100">
            <a:noFill/>
            <a:miter lim="800000"/>
            <a:headEnd/>
            <a:tailEnd/>
          </a:ln>
          <a:effectLst/>
        </p:spPr>
        <p:txBody>
          <a:bodyPr>
            <a:spAutoFit/>
          </a:bodyPr>
          <a:lstStyle/>
          <a:p>
            <a:pPr algn="ctr">
              <a:spcBef>
                <a:spcPct val="50000"/>
              </a:spcBef>
              <a:defRPr/>
            </a:pPr>
            <a:r>
              <a:rPr lang="ru-RU" sz="2400" b="1" dirty="0">
                <a:solidFill>
                  <a:schemeClr val="accent1">
                    <a:lumMod val="75000"/>
                  </a:schemeClr>
                </a:solidFill>
                <a:latin typeface="+mn-lt"/>
              </a:rPr>
              <a:t>Отмена гарантий занятости</a:t>
            </a:r>
            <a:endParaRPr lang="en-US" sz="2400" b="1" dirty="0">
              <a:solidFill>
                <a:schemeClr val="accent1">
                  <a:lumMod val="75000"/>
                </a:schemeClr>
              </a:solidFill>
              <a:latin typeface="+mn-lt"/>
            </a:endParaRPr>
          </a:p>
        </p:txBody>
      </p:sp>
      <p:sp>
        <p:nvSpPr>
          <p:cNvPr id="108551" name="Line 8"/>
          <p:cNvSpPr>
            <a:spLocks noChangeShapeType="1"/>
          </p:cNvSpPr>
          <p:nvPr/>
        </p:nvSpPr>
        <p:spPr bwMode="auto">
          <a:xfrm>
            <a:off x="4211638" y="3357563"/>
            <a:ext cx="503237" cy="0"/>
          </a:xfrm>
          <a:prstGeom prst="line">
            <a:avLst/>
          </a:prstGeom>
          <a:noFill/>
          <a:ln w="9525">
            <a:solidFill>
              <a:schemeClr val="tx1"/>
            </a:solidFill>
            <a:round/>
            <a:headEnd/>
            <a:tailEnd type="triangle" w="med" len="med"/>
          </a:ln>
        </p:spPr>
        <p:txBody>
          <a:bodyPr/>
          <a:lstStyle/>
          <a:p>
            <a:endParaRPr lang="ru-RU"/>
          </a:p>
        </p:txBody>
      </p:sp>
      <p:sp>
        <p:nvSpPr>
          <p:cNvPr id="108552" name="Line 9"/>
          <p:cNvSpPr>
            <a:spLocks noChangeShapeType="1"/>
          </p:cNvSpPr>
          <p:nvPr/>
        </p:nvSpPr>
        <p:spPr bwMode="auto">
          <a:xfrm>
            <a:off x="4427538" y="1916113"/>
            <a:ext cx="504825" cy="0"/>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250825" y="260350"/>
            <a:ext cx="8229600" cy="865188"/>
          </a:xfrm>
        </p:spPr>
        <p:txBody>
          <a:bodyPr/>
          <a:lstStyle/>
          <a:p>
            <a:pPr algn="ctr" fontAlgn="auto">
              <a:spcAft>
                <a:spcPts val="0"/>
              </a:spcAft>
              <a:defRPr/>
            </a:pPr>
            <a:r>
              <a:rPr lang="ru-RU" sz="3200" b="1" dirty="0" smtClean="0"/>
              <a:t>Выводы и действия</a:t>
            </a:r>
          </a:p>
        </p:txBody>
      </p:sp>
      <p:sp>
        <p:nvSpPr>
          <p:cNvPr id="3" name="Содержимое 2"/>
          <p:cNvSpPr>
            <a:spLocks noGrp="1"/>
          </p:cNvSpPr>
          <p:nvPr>
            <p:ph sz="quarter" idx="1"/>
          </p:nvPr>
        </p:nvSpPr>
        <p:spPr>
          <a:xfrm>
            <a:off x="457200" y="1341438"/>
            <a:ext cx="8229600" cy="5256212"/>
          </a:xfrm>
        </p:spPr>
        <p:txBody>
          <a:bodyPr rtlCol="0">
            <a:normAutofit fontScale="62500" lnSpcReduction="20000"/>
          </a:bodyPr>
          <a:lstStyle/>
          <a:p>
            <a:pPr marL="514350" indent="-514350" fontAlgn="auto">
              <a:spcAft>
                <a:spcPts val="0"/>
              </a:spcAft>
              <a:buFont typeface="+mj-lt"/>
              <a:buAutoNum type="arabicPeriod"/>
              <a:defRPr/>
            </a:pPr>
            <a:r>
              <a:rPr lang="ru-RU" b="1" dirty="0"/>
              <a:t>Столкновение разнонаправленных тенденций в этих процессах  приводит к глубоким, масштабным,  интенсивным и остропроблемным переменам на рынке труда и в социально- трудовых </a:t>
            </a:r>
            <a:r>
              <a:rPr lang="ru-RU" b="1" dirty="0" smtClean="0"/>
              <a:t>отношениях. </a:t>
            </a:r>
            <a:endParaRPr lang="ru-RU" b="1" dirty="0"/>
          </a:p>
          <a:p>
            <a:pPr marL="514350" indent="-514350" fontAlgn="auto">
              <a:spcAft>
                <a:spcPts val="0"/>
              </a:spcAft>
              <a:buFont typeface="+mj-lt"/>
              <a:buAutoNum type="arabicPeriod"/>
              <a:defRPr/>
            </a:pPr>
            <a:r>
              <a:rPr lang="ru-RU" b="1" dirty="0"/>
              <a:t>Ожидаемые существенные потери ресурсов труда вызовут дополнительные риски для бизнеса и развития экономики в целом. </a:t>
            </a:r>
          </a:p>
          <a:p>
            <a:pPr marL="514350" indent="-514350" fontAlgn="auto">
              <a:spcAft>
                <a:spcPts val="0"/>
              </a:spcAft>
              <a:buFont typeface="+mj-lt"/>
              <a:buAutoNum type="arabicPeriod"/>
              <a:defRPr/>
            </a:pPr>
            <a:r>
              <a:rPr lang="ru-RU" b="1" dirty="0"/>
              <a:t>Они должны быть встречены ясной и взаимоувязанной экономической, социальной, трудовой  и инвестиционной </a:t>
            </a:r>
            <a:r>
              <a:rPr lang="ru-RU" b="1" dirty="0" smtClean="0"/>
              <a:t>политикой.  </a:t>
            </a:r>
            <a:endParaRPr lang="ru-RU" b="1" dirty="0"/>
          </a:p>
          <a:p>
            <a:pPr marL="514350" indent="-514350" fontAlgn="auto">
              <a:spcAft>
                <a:spcPts val="0"/>
              </a:spcAft>
              <a:buFont typeface="+mj-lt"/>
              <a:buAutoNum type="arabicPeriod"/>
              <a:defRPr/>
            </a:pPr>
            <a:r>
              <a:rPr lang="ru-RU" b="1" dirty="0"/>
              <a:t>Основополагающим принципом разработки политики должна  стать реализация в России положений Концепции МОТ «Достойный  труд»,  составляющей в настоящее время основы социально-экономических моделей развития трудовой сферы многих развитых стран, а также Концепции формирования в России Социального государства,  в соответствии со статьей 7 Конституции страны. </a:t>
            </a:r>
          </a:p>
          <a:p>
            <a:pPr marL="514350" indent="-514350" fontAlgn="auto">
              <a:spcAft>
                <a:spcPts val="0"/>
              </a:spcAft>
              <a:buFont typeface="+mj-lt"/>
              <a:buAutoNum type="arabicPeriod"/>
              <a:defRPr/>
            </a:pPr>
            <a:r>
              <a:rPr lang="ru-RU" b="1" i="1" dirty="0"/>
              <a:t>Базовыми условиями эффективного решения данной проблемы</a:t>
            </a:r>
            <a:r>
              <a:rPr lang="ru-RU" b="1" dirty="0"/>
              <a:t> являются, прежде всего, политическая воля,  качественный социальный диалог и партнерство, научное обоснование, институциональное обеспечение, информационное сопровождение,  адекватное финансирование, высокая  степень научной обоснованности государственной политики в социально – трудовой  </a:t>
            </a:r>
            <a:r>
              <a:rPr lang="ru-RU" b="1" dirty="0" smtClean="0"/>
              <a:t>сфере.</a:t>
            </a:r>
            <a:endParaRPr lang="ru-RU" b="1" dirty="0"/>
          </a:p>
          <a:p>
            <a:pPr marL="514350" indent="-514350" fontAlgn="auto">
              <a:spcAft>
                <a:spcPts val="0"/>
              </a:spcAft>
              <a:buFont typeface="+mj-lt"/>
              <a:buAutoNum type="arabicPeriod"/>
              <a:defRPr/>
            </a:pPr>
            <a:r>
              <a:rPr lang="ru-RU" b="1" dirty="0" smtClean="0"/>
              <a:t>Разработка </a:t>
            </a:r>
            <a:r>
              <a:rPr lang="ru-RU" b="1" dirty="0"/>
              <a:t>и анализ </a:t>
            </a:r>
            <a:r>
              <a:rPr lang="ru-RU" b="1" i="1" dirty="0"/>
              <a:t>различных  сценариев этого развития</a:t>
            </a:r>
            <a:r>
              <a:rPr lang="ru-RU" b="1" dirty="0"/>
              <a:t> – как </a:t>
            </a:r>
            <a:r>
              <a:rPr lang="ru-RU" b="1" i="1" dirty="0"/>
              <a:t>ориентиров </a:t>
            </a:r>
            <a:r>
              <a:rPr lang="ru-RU" b="1" dirty="0"/>
              <a:t>при формировании политики на рынке труда. </a:t>
            </a:r>
          </a:p>
          <a:p>
            <a:pPr marL="274320" indent="-274320" fontAlgn="auto">
              <a:spcAft>
                <a:spcPts val="0"/>
              </a:spcAft>
              <a:buFont typeface="Arial" pitchFamily="34" charset="0"/>
              <a:buChar char="•"/>
              <a:defRPr/>
            </a:pP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p:txBody>
          <a:bodyPr/>
          <a:lstStyle/>
          <a:p>
            <a:pPr algn="ctr" fontAlgn="auto">
              <a:spcAft>
                <a:spcPts val="0"/>
              </a:spcAft>
              <a:defRPr/>
            </a:pPr>
            <a:r>
              <a:rPr lang="ru-RU" sz="3200" b="1" dirty="0" err="1" smtClean="0"/>
              <a:t>Аутсорсинг</a:t>
            </a:r>
            <a:r>
              <a:rPr lang="ru-RU" sz="3200" b="1" dirty="0" smtClean="0"/>
              <a:t> – раздробление коллектива </a:t>
            </a:r>
            <a:endParaRPr lang="de-DE" sz="3200" b="1" dirty="0" smtClean="0"/>
          </a:p>
        </p:txBody>
      </p:sp>
      <p:sp>
        <p:nvSpPr>
          <p:cNvPr id="109570" name="Rectangle 3"/>
          <p:cNvSpPr>
            <a:spLocks noChangeArrowheads="1"/>
          </p:cNvSpPr>
          <p:nvPr/>
        </p:nvSpPr>
        <p:spPr bwMode="auto">
          <a:xfrm>
            <a:off x="1116013" y="2276475"/>
            <a:ext cx="5400675" cy="3744913"/>
          </a:xfrm>
          <a:prstGeom prst="rect">
            <a:avLst/>
          </a:prstGeom>
          <a:solidFill>
            <a:schemeClr val="accent1"/>
          </a:solidFill>
          <a:ln w="9525">
            <a:solidFill>
              <a:schemeClr val="tx1"/>
            </a:solidFill>
            <a:miter lim="800000"/>
            <a:headEnd/>
            <a:tailEnd/>
          </a:ln>
        </p:spPr>
        <p:txBody>
          <a:bodyPr wrap="none" anchor="ctr"/>
          <a:lstStyle/>
          <a:p>
            <a:pPr algn="ctr"/>
            <a:r>
              <a:rPr lang="ru-RU" sz="4800">
                <a:latin typeface="Verdana" pitchFamily="34" charset="0"/>
                <a:ea typeface="Arial Unicode MS"/>
                <a:cs typeface="Arial" charset="0"/>
              </a:rPr>
              <a:t>Предприятие</a:t>
            </a:r>
            <a:r>
              <a:rPr lang="ru-RU">
                <a:latin typeface="Verdana" pitchFamily="34" charset="0"/>
                <a:ea typeface="Arial Unicode MS"/>
                <a:cs typeface="Arial" charset="0"/>
              </a:rPr>
              <a:t> </a:t>
            </a:r>
            <a:endParaRPr lang="de-DE">
              <a:latin typeface="Verdana" pitchFamily="34" charset="0"/>
              <a:ea typeface="Arial Unicode MS"/>
              <a:cs typeface="Arial" charset="0"/>
            </a:endParaRPr>
          </a:p>
        </p:txBody>
      </p:sp>
      <p:sp>
        <p:nvSpPr>
          <p:cNvPr id="71684" name="Rectangle 4"/>
          <p:cNvSpPr>
            <a:spLocks noChangeArrowheads="1"/>
          </p:cNvSpPr>
          <p:nvPr/>
        </p:nvSpPr>
        <p:spPr bwMode="auto">
          <a:xfrm>
            <a:off x="468313" y="2492375"/>
            <a:ext cx="1584325" cy="935038"/>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Дистрибуция</a:t>
            </a:r>
            <a:endParaRPr lang="de-DE">
              <a:solidFill>
                <a:schemeClr val="bg1"/>
              </a:solidFill>
              <a:latin typeface="Verdana" pitchFamily="34" charset="0"/>
              <a:ea typeface="Arial Unicode MS"/>
              <a:cs typeface="Arial" charset="0"/>
            </a:endParaRPr>
          </a:p>
        </p:txBody>
      </p:sp>
      <p:sp>
        <p:nvSpPr>
          <p:cNvPr id="71685" name="Rectangle 5"/>
          <p:cNvSpPr>
            <a:spLocks noChangeArrowheads="1"/>
          </p:cNvSpPr>
          <p:nvPr/>
        </p:nvSpPr>
        <p:spPr bwMode="auto">
          <a:xfrm>
            <a:off x="3276600" y="1844675"/>
            <a:ext cx="1366838" cy="935038"/>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Охрана</a:t>
            </a:r>
            <a:endParaRPr lang="de-DE">
              <a:solidFill>
                <a:schemeClr val="bg1"/>
              </a:solidFill>
              <a:latin typeface="Verdana" pitchFamily="34" charset="0"/>
              <a:ea typeface="Arial Unicode MS"/>
              <a:cs typeface="Arial" charset="0"/>
            </a:endParaRPr>
          </a:p>
        </p:txBody>
      </p:sp>
      <p:sp>
        <p:nvSpPr>
          <p:cNvPr id="71686" name="Rectangle 6"/>
          <p:cNvSpPr>
            <a:spLocks noChangeArrowheads="1"/>
          </p:cNvSpPr>
          <p:nvPr/>
        </p:nvSpPr>
        <p:spPr bwMode="auto">
          <a:xfrm>
            <a:off x="3635375" y="2924175"/>
            <a:ext cx="1511300" cy="936625"/>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Человеческие</a:t>
            </a:r>
          </a:p>
          <a:p>
            <a:pPr algn="ctr"/>
            <a:r>
              <a:rPr lang="ru-RU">
                <a:solidFill>
                  <a:schemeClr val="bg1"/>
                </a:solidFill>
                <a:latin typeface="Verdana" pitchFamily="34" charset="0"/>
                <a:ea typeface="Arial Unicode MS"/>
                <a:cs typeface="Arial" charset="0"/>
              </a:rPr>
              <a:t>ресурсы</a:t>
            </a:r>
            <a:endParaRPr lang="de-DE">
              <a:solidFill>
                <a:schemeClr val="bg1"/>
              </a:solidFill>
              <a:latin typeface="Verdana" pitchFamily="34" charset="0"/>
              <a:ea typeface="Arial Unicode MS"/>
              <a:cs typeface="Arial" charset="0"/>
            </a:endParaRPr>
          </a:p>
        </p:txBody>
      </p:sp>
      <p:sp>
        <p:nvSpPr>
          <p:cNvPr id="71687" name="Rectangle 7"/>
          <p:cNvSpPr>
            <a:spLocks noChangeArrowheads="1"/>
          </p:cNvSpPr>
          <p:nvPr/>
        </p:nvSpPr>
        <p:spPr bwMode="auto">
          <a:xfrm>
            <a:off x="1403350" y="3573463"/>
            <a:ext cx="1223963" cy="1150937"/>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Бух-</a:t>
            </a:r>
          </a:p>
          <a:p>
            <a:pPr algn="ctr"/>
            <a:r>
              <a:rPr lang="ru-RU">
                <a:solidFill>
                  <a:schemeClr val="bg1"/>
                </a:solidFill>
                <a:latin typeface="Verdana" pitchFamily="34" charset="0"/>
                <a:ea typeface="Arial Unicode MS"/>
                <a:cs typeface="Arial" charset="0"/>
              </a:rPr>
              <a:t>галтерия</a:t>
            </a:r>
            <a:endParaRPr lang="de-DE">
              <a:solidFill>
                <a:schemeClr val="bg1"/>
              </a:solidFill>
              <a:latin typeface="Verdana" pitchFamily="34" charset="0"/>
              <a:ea typeface="Arial Unicode MS"/>
              <a:cs typeface="Arial" charset="0"/>
            </a:endParaRPr>
          </a:p>
        </p:txBody>
      </p:sp>
      <p:sp>
        <p:nvSpPr>
          <p:cNvPr id="71688" name="Rectangle 8"/>
          <p:cNvSpPr>
            <a:spLocks noChangeArrowheads="1"/>
          </p:cNvSpPr>
          <p:nvPr/>
        </p:nvSpPr>
        <p:spPr bwMode="auto">
          <a:xfrm>
            <a:off x="2843213" y="4941888"/>
            <a:ext cx="1800225" cy="935037"/>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ea typeface="Arial Unicode MS"/>
                <a:cs typeface="Arial" charset="0"/>
              </a:rPr>
              <a:t>«</a:t>
            </a:r>
            <a:r>
              <a:rPr lang="ru-RU">
                <a:solidFill>
                  <a:schemeClr val="bg1"/>
                </a:solidFill>
                <a:latin typeface="Verdana" pitchFamily="34" charset="0"/>
                <a:ea typeface="Arial Unicode MS"/>
                <a:cs typeface="Arial" charset="0"/>
              </a:rPr>
              <a:t>4. смена</a:t>
            </a:r>
            <a:r>
              <a:rPr lang="ru-RU">
                <a:solidFill>
                  <a:schemeClr val="bg1"/>
                </a:solidFill>
                <a:ea typeface="Arial Unicode MS"/>
                <a:cs typeface="Arial" charset="0"/>
              </a:rPr>
              <a:t>» </a:t>
            </a:r>
            <a:br>
              <a:rPr lang="ru-RU">
                <a:solidFill>
                  <a:schemeClr val="bg1"/>
                </a:solidFill>
                <a:ea typeface="Arial Unicode MS"/>
                <a:cs typeface="Arial" charset="0"/>
              </a:rPr>
            </a:br>
            <a:r>
              <a:rPr lang="ru-RU">
                <a:solidFill>
                  <a:schemeClr val="bg1"/>
                </a:solidFill>
                <a:ea typeface="Arial Unicode MS"/>
                <a:cs typeface="Arial" charset="0"/>
              </a:rPr>
              <a:t>(заемный труд) </a:t>
            </a:r>
            <a:endParaRPr lang="de-DE">
              <a:solidFill>
                <a:schemeClr val="bg1"/>
              </a:solidFill>
              <a:ea typeface="Arial Unicode MS"/>
              <a:cs typeface="Arial" charset="0"/>
            </a:endParaRPr>
          </a:p>
        </p:txBody>
      </p:sp>
      <p:sp>
        <p:nvSpPr>
          <p:cNvPr id="71689" name="Rectangle 9"/>
          <p:cNvSpPr>
            <a:spLocks noChangeArrowheads="1"/>
          </p:cNvSpPr>
          <p:nvPr/>
        </p:nvSpPr>
        <p:spPr bwMode="auto">
          <a:xfrm>
            <a:off x="5003800" y="4221163"/>
            <a:ext cx="1368425" cy="1368425"/>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склад</a:t>
            </a:r>
            <a:endParaRPr lang="de-DE">
              <a:solidFill>
                <a:schemeClr val="bg1"/>
              </a:solidFill>
              <a:latin typeface="Verdana" pitchFamily="34" charset="0"/>
              <a:ea typeface="Arial Unicode MS"/>
              <a:cs typeface="Arial" charset="0"/>
            </a:endParaRPr>
          </a:p>
        </p:txBody>
      </p:sp>
      <p:sp>
        <p:nvSpPr>
          <p:cNvPr id="71690" name="Rectangle 10"/>
          <p:cNvSpPr>
            <a:spLocks noChangeArrowheads="1"/>
          </p:cNvSpPr>
          <p:nvPr/>
        </p:nvSpPr>
        <p:spPr bwMode="auto">
          <a:xfrm>
            <a:off x="5435600" y="2276475"/>
            <a:ext cx="1081088" cy="1296988"/>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столовая</a:t>
            </a:r>
            <a:endParaRPr lang="de-DE">
              <a:solidFill>
                <a:schemeClr val="bg1"/>
              </a:solidFill>
              <a:latin typeface="Verdana" pitchFamily="34" charset="0"/>
              <a:ea typeface="Arial Unicode MS"/>
              <a:cs typeface="Arial" charset="0"/>
            </a:endParaRPr>
          </a:p>
        </p:txBody>
      </p:sp>
      <p:sp>
        <p:nvSpPr>
          <p:cNvPr id="71691" name="Rectangle 11"/>
          <p:cNvSpPr>
            <a:spLocks noChangeArrowheads="1"/>
          </p:cNvSpPr>
          <p:nvPr/>
        </p:nvSpPr>
        <p:spPr bwMode="auto">
          <a:xfrm>
            <a:off x="2124075" y="2349500"/>
            <a:ext cx="1295400" cy="1150938"/>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Ремонтная </a:t>
            </a:r>
          </a:p>
          <a:p>
            <a:pPr algn="ctr"/>
            <a:r>
              <a:rPr lang="ru-RU">
                <a:solidFill>
                  <a:schemeClr val="bg1"/>
                </a:solidFill>
                <a:latin typeface="Verdana" pitchFamily="34" charset="0"/>
                <a:ea typeface="Arial Unicode MS"/>
                <a:cs typeface="Arial" charset="0"/>
              </a:rPr>
              <a:t>служба</a:t>
            </a:r>
            <a:endParaRPr lang="de-DE">
              <a:solidFill>
                <a:schemeClr val="bg1"/>
              </a:solidFill>
              <a:latin typeface="Verdana" pitchFamily="34" charset="0"/>
              <a:ea typeface="Arial Unicode MS"/>
              <a:cs typeface="Arial" charset="0"/>
            </a:endParaRPr>
          </a:p>
        </p:txBody>
      </p:sp>
      <p:sp>
        <p:nvSpPr>
          <p:cNvPr id="71692" name="Rectangle 12"/>
          <p:cNvSpPr>
            <a:spLocks noChangeArrowheads="1"/>
          </p:cNvSpPr>
          <p:nvPr/>
        </p:nvSpPr>
        <p:spPr bwMode="auto">
          <a:xfrm>
            <a:off x="1403350" y="4868863"/>
            <a:ext cx="1152525" cy="1008062"/>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latin typeface="Verdana" pitchFamily="34" charset="0"/>
                <a:ea typeface="Arial Unicode MS"/>
                <a:cs typeface="Arial" charset="0"/>
              </a:rPr>
              <a:t>уборка</a:t>
            </a:r>
            <a:endParaRPr lang="de-DE">
              <a:solidFill>
                <a:schemeClr val="bg1"/>
              </a:solidFill>
              <a:latin typeface="Verdana" pitchFamily="34" charset="0"/>
              <a:ea typeface="Arial Unicode MS"/>
              <a:cs typeface="Arial" charset="0"/>
            </a:endParaRPr>
          </a:p>
        </p:txBody>
      </p:sp>
      <p:sp>
        <p:nvSpPr>
          <p:cNvPr id="71693" name="Rectangle 13"/>
          <p:cNvSpPr>
            <a:spLocks noChangeArrowheads="1"/>
          </p:cNvSpPr>
          <p:nvPr/>
        </p:nvSpPr>
        <p:spPr bwMode="auto">
          <a:xfrm>
            <a:off x="2700338" y="3644900"/>
            <a:ext cx="1368425" cy="1368425"/>
          </a:xfrm>
          <a:prstGeom prst="rect">
            <a:avLst/>
          </a:prstGeom>
          <a:solidFill>
            <a:schemeClr val="tx2"/>
          </a:solidFill>
          <a:ln w="9525">
            <a:solidFill>
              <a:schemeClr val="tx1"/>
            </a:solidFill>
            <a:miter lim="800000"/>
            <a:headEnd/>
            <a:tailEnd/>
          </a:ln>
        </p:spPr>
        <p:txBody>
          <a:bodyPr wrap="none" anchor="ctr"/>
          <a:lstStyle/>
          <a:p>
            <a:pPr algn="ctr"/>
            <a:r>
              <a:rPr lang="ru-RU">
                <a:solidFill>
                  <a:schemeClr val="bg1"/>
                </a:solidFill>
                <a:cs typeface="Arial" charset="0"/>
              </a:rPr>
              <a:t>Упаковка </a:t>
            </a:r>
            <a:br>
              <a:rPr lang="ru-RU">
                <a:solidFill>
                  <a:schemeClr val="bg1"/>
                </a:solidFill>
                <a:cs typeface="Arial" charset="0"/>
              </a:rPr>
            </a:br>
            <a:r>
              <a:rPr lang="ru-RU">
                <a:solidFill>
                  <a:schemeClr val="bg1"/>
                </a:solidFill>
                <a:cs typeface="Arial" charset="0"/>
              </a:rPr>
              <a:t>продуктов</a:t>
            </a:r>
            <a:endParaRPr lang="de-DE">
              <a:solidFill>
                <a:schemeClr val="bg1"/>
              </a:solidFill>
              <a:cs typeface="Arial" charset="0"/>
            </a:endParaRPr>
          </a:p>
        </p:txBody>
      </p:sp>
      <p:sp>
        <p:nvSpPr>
          <p:cNvPr id="71694" name="Text Box 14"/>
          <p:cNvSpPr txBox="1">
            <a:spLocks noChangeArrowheads="1"/>
          </p:cNvSpPr>
          <p:nvPr/>
        </p:nvSpPr>
        <p:spPr bwMode="auto">
          <a:xfrm>
            <a:off x="6732588" y="1412875"/>
            <a:ext cx="2160587" cy="5170488"/>
          </a:xfrm>
          <a:prstGeom prst="rect">
            <a:avLst/>
          </a:prstGeom>
          <a:noFill/>
          <a:ln w="9525">
            <a:noFill/>
            <a:miter lim="800000"/>
            <a:headEnd/>
            <a:tailEnd/>
          </a:ln>
          <a:effectLst/>
        </p:spPr>
        <p:txBody>
          <a:bodyPr>
            <a:spAutoFit/>
          </a:bodyPr>
          <a:lstStyle/>
          <a:p>
            <a:pPr eaLnBrk="0" hangingPunct="0">
              <a:spcBef>
                <a:spcPct val="50000"/>
              </a:spcBef>
              <a:buFontTx/>
              <a:buChar char="•"/>
              <a:defRPr/>
            </a:pPr>
            <a:r>
              <a:rPr lang="ru-RU" sz="2000" b="1" dirty="0"/>
              <a:t> </a:t>
            </a:r>
            <a:r>
              <a:rPr lang="ru-RU" sz="2000" b="1" dirty="0"/>
              <a:t>разные </a:t>
            </a:r>
            <a:r>
              <a:rPr lang="ru-RU" sz="2000" b="1" dirty="0"/>
              <a:t>работодатели</a:t>
            </a:r>
          </a:p>
          <a:p>
            <a:pPr eaLnBrk="0" hangingPunct="0">
              <a:spcBef>
                <a:spcPct val="50000"/>
              </a:spcBef>
              <a:buFontTx/>
              <a:buChar char="•"/>
              <a:defRPr/>
            </a:pPr>
            <a:r>
              <a:rPr lang="ru-RU" b="1" dirty="0"/>
              <a:t> </a:t>
            </a:r>
            <a:r>
              <a:rPr lang="ru-RU" sz="2000" b="1" dirty="0"/>
              <a:t>разные зарплаты</a:t>
            </a:r>
          </a:p>
          <a:p>
            <a:pPr eaLnBrk="0" hangingPunct="0">
              <a:spcBef>
                <a:spcPct val="50000"/>
              </a:spcBef>
              <a:buFontTx/>
              <a:buChar char="•"/>
              <a:defRPr/>
            </a:pPr>
            <a:r>
              <a:rPr lang="ru-RU" sz="2000" b="1" dirty="0"/>
              <a:t> разные </a:t>
            </a:r>
            <a:r>
              <a:rPr lang="ru-RU" sz="2000" b="1" dirty="0" err="1"/>
              <a:t>соцпакеты</a:t>
            </a:r>
            <a:endParaRPr lang="ru-RU" sz="2000" b="1" dirty="0"/>
          </a:p>
          <a:p>
            <a:pPr eaLnBrk="0" hangingPunct="0">
              <a:spcBef>
                <a:spcPct val="50000"/>
              </a:spcBef>
              <a:buFontTx/>
              <a:buChar char="•"/>
              <a:defRPr/>
            </a:pPr>
            <a:r>
              <a:rPr lang="ru-RU" sz="2000" b="1" dirty="0"/>
              <a:t> разные условия работы</a:t>
            </a:r>
          </a:p>
          <a:p>
            <a:pPr eaLnBrk="0" hangingPunct="0">
              <a:spcBef>
                <a:spcPct val="50000"/>
              </a:spcBef>
              <a:buFontTx/>
              <a:buChar char="•"/>
              <a:defRPr/>
            </a:pPr>
            <a:r>
              <a:rPr lang="ru-RU" sz="2000" b="1" dirty="0"/>
              <a:t> разные гарантии занятости</a:t>
            </a:r>
          </a:p>
          <a:p>
            <a:pPr eaLnBrk="0" hangingPunct="0">
              <a:spcBef>
                <a:spcPct val="50000"/>
              </a:spcBef>
              <a:buFontTx/>
              <a:buChar char="•"/>
              <a:defRPr/>
            </a:pPr>
            <a:r>
              <a:rPr lang="ru-RU" sz="2000" b="1" dirty="0">
                <a:solidFill>
                  <a:schemeClr val="accent1">
                    <a:lumMod val="75000"/>
                  </a:schemeClr>
                </a:solidFill>
              </a:rPr>
              <a:t> нет профсоюзов</a:t>
            </a:r>
            <a:endParaRPr lang="de-DE" sz="2000" b="1"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 calcmode="lin" valueType="num">
                                      <p:cBhvr>
                                        <p:cTn id="7" dur="1000" fill="hold"/>
                                        <p:tgtEl>
                                          <p:spTgt spid="71684"/>
                                        </p:tgtEl>
                                        <p:attrNameLst>
                                          <p:attrName>ppt_w</p:attrName>
                                        </p:attrNameLst>
                                      </p:cBhvr>
                                      <p:tavLst>
                                        <p:tav tm="0">
                                          <p:val>
                                            <p:strVal val="#ppt_w*0.70"/>
                                          </p:val>
                                        </p:tav>
                                        <p:tav tm="100000">
                                          <p:val>
                                            <p:strVal val="#ppt_w"/>
                                          </p:val>
                                        </p:tav>
                                      </p:tavLst>
                                    </p:anim>
                                    <p:anim calcmode="lin" valueType="num">
                                      <p:cBhvr>
                                        <p:cTn id="8" dur="1000" fill="hold"/>
                                        <p:tgtEl>
                                          <p:spTgt spid="71684"/>
                                        </p:tgtEl>
                                        <p:attrNameLst>
                                          <p:attrName>ppt_h</p:attrName>
                                        </p:attrNameLst>
                                      </p:cBhvr>
                                      <p:tavLst>
                                        <p:tav tm="0">
                                          <p:val>
                                            <p:strVal val="#ppt_h"/>
                                          </p:val>
                                        </p:tav>
                                        <p:tav tm="100000">
                                          <p:val>
                                            <p:strVal val="#ppt_h"/>
                                          </p:val>
                                        </p:tav>
                                      </p:tavLst>
                                    </p:anim>
                                    <p:animEffect transition="in" filter="fade">
                                      <p:cBhvr>
                                        <p:cTn id="9" dur="1000"/>
                                        <p:tgtEl>
                                          <p:spTgt spid="7168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685"/>
                                        </p:tgtEl>
                                        <p:attrNameLst>
                                          <p:attrName>style.visibility</p:attrName>
                                        </p:attrNameLst>
                                      </p:cBhvr>
                                      <p:to>
                                        <p:strVal val="visible"/>
                                      </p:to>
                                    </p:set>
                                    <p:anim calcmode="lin" valueType="num">
                                      <p:cBhvr>
                                        <p:cTn id="14" dur="1000" fill="hold"/>
                                        <p:tgtEl>
                                          <p:spTgt spid="71685"/>
                                        </p:tgtEl>
                                        <p:attrNameLst>
                                          <p:attrName>ppt_w</p:attrName>
                                        </p:attrNameLst>
                                      </p:cBhvr>
                                      <p:tavLst>
                                        <p:tav tm="0">
                                          <p:val>
                                            <p:strVal val="#ppt_w*0.70"/>
                                          </p:val>
                                        </p:tav>
                                        <p:tav tm="100000">
                                          <p:val>
                                            <p:strVal val="#ppt_w"/>
                                          </p:val>
                                        </p:tav>
                                      </p:tavLst>
                                    </p:anim>
                                    <p:anim calcmode="lin" valueType="num">
                                      <p:cBhvr>
                                        <p:cTn id="15" dur="1000" fill="hold"/>
                                        <p:tgtEl>
                                          <p:spTgt spid="71685"/>
                                        </p:tgtEl>
                                        <p:attrNameLst>
                                          <p:attrName>ppt_h</p:attrName>
                                        </p:attrNameLst>
                                      </p:cBhvr>
                                      <p:tavLst>
                                        <p:tav tm="0">
                                          <p:val>
                                            <p:strVal val="#ppt_h"/>
                                          </p:val>
                                        </p:tav>
                                        <p:tav tm="100000">
                                          <p:val>
                                            <p:strVal val="#ppt_h"/>
                                          </p:val>
                                        </p:tav>
                                      </p:tavLst>
                                    </p:anim>
                                    <p:animEffect transition="in" filter="fade">
                                      <p:cBhvr>
                                        <p:cTn id="16" dur="1000"/>
                                        <p:tgtEl>
                                          <p:spTgt spid="71685"/>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1690"/>
                                        </p:tgtEl>
                                        <p:attrNameLst>
                                          <p:attrName>style.visibility</p:attrName>
                                        </p:attrNameLst>
                                      </p:cBhvr>
                                      <p:to>
                                        <p:strVal val="visible"/>
                                      </p:to>
                                    </p:set>
                                    <p:anim calcmode="lin" valueType="num">
                                      <p:cBhvr>
                                        <p:cTn id="21" dur="1000" fill="hold"/>
                                        <p:tgtEl>
                                          <p:spTgt spid="71690"/>
                                        </p:tgtEl>
                                        <p:attrNameLst>
                                          <p:attrName>ppt_w</p:attrName>
                                        </p:attrNameLst>
                                      </p:cBhvr>
                                      <p:tavLst>
                                        <p:tav tm="0">
                                          <p:val>
                                            <p:strVal val="#ppt_w*0.70"/>
                                          </p:val>
                                        </p:tav>
                                        <p:tav tm="100000">
                                          <p:val>
                                            <p:strVal val="#ppt_w"/>
                                          </p:val>
                                        </p:tav>
                                      </p:tavLst>
                                    </p:anim>
                                    <p:anim calcmode="lin" valueType="num">
                                      <p:cBhvr>
                                        <p:cTn id="22" dur="1000" fill="hold"/>
                                        <p:tgtEl>
                                          <p:spTgt spid="71690"/>
                                        </p:tgtEl>
                                        <p:attrNameLst>
                                          <p:attrName>ppt_h</p:attrName>
                                        </p:attrNameLst>
                                      </p:cBhvr>
                                      <p:tavLst>
                                        <p:tav tm="0">
                                          <p:val>
                                            <p:strVal val="#ppt_h"/>
                                          </p:val>
                                        </p:tav>
                                        <p:tav tm="100000">
                                          <p:val>
                                            <p:strVal val="#ppt_h"/>
                                          </p:val>
                                        </p:tav>
                                      </p:tavLst>
                                    </p:anim>
                                    <p:animEffect transition="in" filter="fade">
                                      <p:cBhvr>
                                        <p:cTn id="23" dur="1000"/>
                                        <p:tgtEl>
                                          <p:spTgt spid="71690"/>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1692"/>
                                        </p:tgtEl>
                                        <p:attrNameLst>
                                          <p:attrName>style.visibility</p:attrName>
                                        </p:attrNameLst>
                                      </p:cBhvr>
                                      <p:to>
                                        <p:strVal val="visible"/>
                                      </p:to>
                                    </p:set>
                                    <p:anim calcmode="lin" valueType="num">
                                      <p:cBhvr>
                                        <p:cTn id="28" dur="1000" fill="hold"/>
                                        <p:tgtEl>
                                          <p:spTgt spid="71692"/>
                                        </p:tgtEl>
                                        <p:attrNameLst>
                                          <p:attrName>ppt_w</p:attrName>
                                        </p:attrNameLst>
                                      </p:cBhvr>
                                      <p:tavLst>
                                        <p:tav tm="0">
                                          <p:val>
                                            <p:strVal val="#ppt_w*0.70"/>
                                          </p:val>
                                        </p:tav>
                                        <p:tav tm="100000">
                                          <p:val>
                                            <p:strVal val="#ppt_w"/>
                                          </p:val>
                                        </p:tav>
                                      </p:tavLst>
                                    </p:anim>
                                    <p:anim calcmode="lin" valueType="num">
                                      <p:cBhvr>
                                        <p:cTn id="29" dur="1000" fill="hold"/>
                                        <p:tgtEl>
                                          <p:spTgt spid="71692"/>
                                        </p:tgtEl>
                                        <p:attrNameLst>
                                          <p:attrName>ppt_h</p:attrName>
                                        </p:attrNameLst>
                                      </p:cBhvr>
                                      <p:tavLst>
                                        <p:tav tm="0">
                                          <p:val>
                                            <p:strVal val="#ppt_h"/>
                                          </p:val>
                                        </p:tav>
                                        <p:tav tm="100000">
                                          <p:val>
                                            <p:strVal val="#ppt_h"/>
                                          </p:val>
                                        </p:tav>
                                      </p:tavLst>
                                    </p:anim>
                                    <p:animEffect transition="in" filter="fade">
                                      <p:cBhvr>
                                        <p:cTn id="30" dur="1000"/>
                                        <p:tgtEl>
                                          <p:spTgt spid="71692"/>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1691"/>
                                        </p:tgtEl>
                                        <p:attrNameLst>
                                          <p:attrName>style.visibility</p:attrName>
                                        </p:attrNameLst>
                                      </p:cBhvr>
                                      <p:to>
                                        <p:strVal val="visible"/>
                                      </p:to>
                                    </p:set>
                                    <p:anim calcmode="lin" valueType="num">
                                      <p:cBhvr>
                                        <p:cTn id="35" dur="1000" fill="hold"/>
                                        <p:tgtEl>
                                          <p:spTgt spid="71691"/>
                                        </p:tgtEl>
                                        <p:attrNameLst>
                                          <p:attrName>ppt_w</p:attrName>
                                        </p:attrNameLst>
                                      </p:cBhvr>
                                      <p:tavLst>
                                        <p:tav tm="0">
                                          <p:val>
                                            <p:strVal val="#ppt_w*0.70"/>
                                          </p:val>
                                        </p:tav>
                                        <p:tav tm="100000">
                                          <p:val>
                                            <p:strVal val="#ppt_w"/>
                                          </p:val>
                                        </p:tav>
                                      </p:tavLst>
                                    </p:anim>
                                    <p:anim calcmode="lin" valueType="num">
                                      <p:cBhvr>
                                        <p:cTn id="36" dur="1000" fill="hold"/>
                                        <p:tgtEl>
                                          <p:spTgt spid="71691"/>
                                        </p:tgtEl>
                                        <p:attrNameLst>
                                          <p:attrName>ppt_h</p:attrName>
                                        </p:attrNameLst>
                                      </p:cBhvr>
                                      <p:tavLst>
                                        <p:tav tm="0">
                                          <p:val>
                                            <p:strVal val="#ppt_h"/>
                                          </p:val>
                                        </p:tav>
                                        <p:tav tm="100000">
                                          <p:val>
                                            <p:strVal val="#ppt_h"/>
                                          </p:val>
                                        </p:tav>
                                      </p:tavLst>
                                    </p:anim>
                                    <p:animEffect transition="in" filter="fade">
                                      <p:cBhvr>
                                        <p:cTn id="37" dur="1000"/>
                                        <p:tgtEl>
                                          <p:spTgt spid="71691"/>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1689"/>
                                        </p:tgtEl>
                                        <p:attrNameLst>
                                          <p:attrName>style.visibility</p:attrName>
                                        </p:attrNameLst>
                                      </p:cBhvr>
                                      <p:to>
                                        <p:strVal val="visible"/>
                                      </p:to>
                                    </p:set>
                                    <p:anim calcmode="lin" valueType="num">
                                      <p:cBhvr>
                                        <p:cTn id="42" dur="1000" fill="hold"/>
                                        <p:tgtEl>
                                          <p:spTgt spid="71689"/>
                                        </p:tgtEl>
                                        <p:attrNameLst>
                                          <p:attrName>ppt_w</p:attrName>
                                        </p:attrNameLst>
                                      </p:cBhvr>
                                      <p:tavLst>
                                        <p:tav tm="0">
                                          <p:val>
                                            <p:strVal val="#ppt_w*0.70"/>
                                          </p:val>
                                        </p:tav>
                                        <p:tav tm="100000">
                                          <p:val>
                                            <p:strVal val="#ppt_w"/>
                                          </p:val>
                                        </p:tav>
                                      </p:tavLst>
                                    </p:anim>
                                    <p:anim calcmode="lin" valueType="num">
                                      <p:cBhvr>
                                        <p:cTn id="43" dur="1000" fill="hold"/>
                                        <p:tgtEl>
                                          <p:spTgt spid="71689"/>
                                        </p:tgtEl>
                                        <p:attrNameLst>
                                          <p:attrName>ppt_h</p:attrName>
                                        </p:attrNameLst>
                                      </p:cBhvr>
                                      <p:tavLst>
                                        <p:tav tm="0">
                                          <p:val>
                                            <p:strVal val="#ppt_h"/>
                                          </p:val>
                                        </p:tav>
                                        <p:tav tm="100000">
                                          <p:val>
                                            <p:strVal val="#ppt_h"/>
                                          </p:val>
                                        </p:tav>
                                      </p:tavLst>
                                    </p:anim>
                                    <p:animEffect transition="in" filter="fade">
                                      <p:cBhvr>
                                        <p:cTn id="44" dur="1000"/>
                                        <p:tgtEl>
                                          <p:spTgt spid="71689"/>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1687"/>
                                        </p:tgtEl>
                                        <p:attrNameLst>
                                          <p:attrName>style.visibility</p:attrName>
                                        </p:attrNameLst>
                                      </p:cBhvr>
                                      <p:to>
                                        <p:strVal val="visible"/>
                                      </p:to>
                                    </p:set>
                                    <p:anim calcmode="lin" valueType="num">
                                      <p:cBhvr>
                                        <p:cTn id="49" dur="1000" fill="hold"/>
                                        <p:tgtEl>
                                          <p:spTgt spid="71687"/>
                                        </p:tgtEl>
                                        <p:attrNameLst>
                                          <p:attrName>ppt_w</p:attrName>
                                        </p:attrNameLst>
                                      </p:cBhvr>
                                      <p:tavLst>
                                        <p:tav tm="0">
                                          <p:val>
                                            <p:strVal val="#ppt_w*0.70"/>
                                          </p:val>
                                        </p:tav>
                                        <p:tav tm="100000">
                                          <p:val>
                                            <p:strVal val="#ppt_w"/>
                                          </p:val>
                                        </p:tav>
                                      </p:tavLst>
                                    </p:anim>
                                    <p:anim calcmode="lin" valueType="num">
                                      <p:cBhvr>
                                        <p:cTn id="50" dur="1000" fill="hold"/>
                                        <p:tgtEl>
                                          <p:spTgt spid="71687"/>
                                        </p:tgtEl>
                                        <p:attrNameLst>
                                          <p:attrName>ppt_h</p:attrName>
                                        </p:attrNameLst>
                                      </p:cBhvr>
                                      <p:tavLst>
                                        <p:tav tm="0">
                                          <p:val>
                                            <p:strVal val="#ppt_h"/>
                                          </p:val>
                                        </p:tav>
                                        <p:tav tm="100000">
                                          <p:val>
                                            <p:strVal val="#ppt_h"/>
                                          </p:val>
                                        </p:tav>
                                      </p:tavLst>
                                    </p:anim>
                                    <p:animEffect transition="in" filter="fade">
                                      <p:cBhvr>
                                        <p:cTn id="51" dur="1000"/>
                                        <p:tgtEl>
                                          <p:spTgt spid="71687"/>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1686"/>
                                        </p:tgtEl>
                                        <p:attrNameLst>
                                          <p:attrName>style.visibility</p:attrName>
                                        </p:attrNameLst>
                                      </p:cBhvr>
                                      <p:to>
                                        <p:strVal val="visible"/>
                                      </p:to>
                                    </p:set>
                                    <p:anim calcmode="lin" valueType="num">
                                      <p:cBhvr>
                                        <p:cTn id="56" dur="1000" fill="hold"/>
                                        <p:tgtEl>
                                          <p:spTgt spid="71686"/>
                                        </p:tgtEl>
                                        <p:attrNameLst>
                                          <p:attrName>ppt_w</p:attrName>
                                        </p:attrNameLst>
                                      </p:cBhvr>
                                      <p:tavLst>
                                        <p:tav tm="0">
                                          <p:val>
                                            <p:strVal val="#ppt_w*0.70"/>
                                          </p:val>
                                        </p:tav>
                                        <p:tav tm="100000">
                                          <p:val>
                                            <p:strVal val="#ppt_w"/>
                                          </p:val>
                                        </p:tav>
                                      </p:tavLst>
                                    </p:anim>
                                    <p:anim calcmode="lin" valueType="num">
                                      <p:cBhvr>
                                        <p:cTn id="57" dur="1000" fill="hold"/>
                                        <p:tgtEl>
                                          <p:spTgt spid="71686"/>
                                        </p:tgtEl>
                                        <p:attrNameLst>
                                          <p:attrName>ppt_h</p:attrName>
                                        </p:attrNameLst>
                                      </p:cBhvr>
                                      <p:tavLst>
                                        <p:tav tm="0">
                                          <p:val>
                                            <p:strVal val="#ppt_h"/>
                                          </p:val>
                                        </p:tav>
                                        <p:tav tm="100000">
                                          <p:val>
                                            <p:strVal val="#ppt_h"/>
                                          </p:val>
                                        </p:tav>
                                      </p:tavLst>
                                    </p:anim>
                                    <p:animEffect transition="in" filter="fade">
                                      <p:cBhvr>
                                        <p:cTn id="58" dur="1000"/>
                                        <p:tgtEl>
                                          <p:spTgt spid="71686"/>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1693"/>
                                        </p:tgtEl>
                                        <p:attrNameLst>
                                          <p:attrName>style.visibility</p:attrName>
                                        </p:attrNameLst>
                                      </p:cBhvr>
                                      <p:to>
                                        <p:strVal val="visible"/>
                                      </p:to>
                                    </p:set>
                                    <p:anim calcmode="lin" valueType="num">
                                      <p:cBhvr>
                                        <p:cTn id="63" dur="1000" fill="hold"/>
                                        <p:tgtEl>
                                          <p:spTgt spid="71693"/>
                                        </p:tgtEl>
                                        <p:attrNameLst>
                                          <p:attrName>ppt_w</p:attrName>
                                        </p:attrNameLst>
                                      </p:cBhvr>
                                      <p:tavLst>
                                        <p:tav tm="0">
                                          <p:val>
                                            <p:strVal val="#ppt_w*0.70"/>
                                          </p:val>
                                        </p:tav>
                                        <p:tav tm="100000">
                                          <p:val>
                                            <p:strVal val="#ppt_w"/>
                                          </p:val>
                                        </p:tav>
                                      </p:tavLst>
                                    </p:anim>
                                    <p:anim calcmode="lin" valueType="num">
                                      <p:cBhvr>
                                        <p:cTn id="64" dur="1000" fill="hold"/>
                                        <p:tgtEl>
                                          <p:spTgt spid="71693"/>
                                        </p:tgtEl>
                                        <p:attrNameLst>
                                          <p:attrName>ppt_h</p:attrName>
                                        </p:attrNameLst>
                                      </p:cBhvr>
                                      <p:tavLst>
                                        <p:tav tm="0">
                                          <p:val>
                                            <p:strVal val="#ppt_h"/>
                                          </p:val>
                                        </p:tav>
                                        <p:tav tm="100000">
                                          <p:val>
                                            <p:strVal val="#ppt_h"/>
                                          </p:val>
                                        </p:tav>
                                      </p:tavLst>
                                    </p:anim>
                                    <p:animEffect transition="in" filter="fade">
                                      <p:cBhvr>
                                        <p:cTn id="65" dur="1000"/>
                                        <p:tgtEl>
                                          <p:spTgt spid="71693"/>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1688"/>
                                        </p:tgtEl>
                                        <p:attrNameLst>
                                          <p:attrName>style.visibility</p:attrName>
                                        </p:attrNameLst>
                                      </p:cBhvr>
                                      <p:to>
                                        <p:strVal val="visible"/>
                                      </p:to>
                                    </p:set>
                                    <p:anim calcmode="lin" valueType="num">
                                      <p:cBhvr>
                                        <p:cTn id="70" dur="1000" fill="hold"/>
                                        <p:tgtEl>
                                          <p:spTgt spid="71688"/>
                                        </p:tgtEl>
                                        <p:attrNameLst>
                                          <p:attrName>ppt_w</p:attrName>
                                        </p:attrNameLst>
                                      </p:cBhvr>
                                      <p:tavLst>
                                        <p:tav tm="0">
                                          <p:val>
                                            <p:strVal val="#ppt_w*0.70"/>
                                          </p:val>
                                        </p:tav>
                                        <p:tav tm="100000">
                                          <p:val>
                                            <p:strVal val="#ppt_w"/>
                                          </p:val>
                                        </p:tav>
                                      </p:tavLst>
                                    </p:anim>
                                    <p:anim calcmode="lin" valueType="num">
                                      <p:cBhvr>
                                        <p:cTn id="71" dur="1000" fill="hold"/>
                                        <p:tgtEl>
                                          <p:spTgt spid="71688"/>
                                        </p:tgtEl>
                                        <p:attrNameLst>
                                          <p:attrName>ppt_h</p:attrName>
                                        </p:attrNameLst>
                                      </p:cBhvr>
                                      <p:tavLst>
                                        <p:tav tm="0">
                                          <p:val>
                                            <p:strVal val="#ppt_h"/>
                                          </p:val>
                                        </p:tav>
                                        <p:tav tm="100000">
                                          <p:val>
                                            <p:strVal val="#ppt_h"/>
                                          </p:val>
                                        </p:tav>
                                      </p:tavLst>
                                    </p:anim>
                                    <p:animEffect transition="in" filter="fade">
                                      <p:cBhvr>
                                        <p:cTn id="72" dur="1000"/>
                                        <p:tgtEl>
                                          <p:spTgt spid="71688"/>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1694"/>
                                        </p:tgtEl>
                                        <p:attrNameLst>
                                          <p:attrName>style.visibility</p:attrName>
                                        </p:attrNameLst>
                                      </p:cBhvr>
                                      <p:to>
                                        <p:strVal val="visible"/>
                                      </p:to>
                                    </p:set>
                                    <p:anim calcmode="lin" valueType="num">
                                      <p:cBhvr>
                                        <p:cTn id="77" dur="1000" fill="hold"/>
                                        <p:tgtEl>
                                          <p:spTgt spid="71694"/>
                                        </p:tgtEl>
                                        <p:attrNameLst>
                                          <p:attrName>ppt_w</p:attrName>
                                        </p:attrNameLst>
                                      </p:cBhvr>
                                      <p:tavLst>
                                        <p:tav tm="0">
                                          <p:val>
                                            <p:strVal val="#ppt_w*0.70"/>
                                          </p:val>
                                        </p:tav>
                                        <p:tav tm="100000">
                                          <p:val>
                                            <p:strVal val="#ppt_w"/>
                                          </p:val>
                                        </p:tav>
                                      </p:tavLst>
                                    </p:anim>
                                    <p:anim calcmode="lin" valueType="num">
                                      <p:cBhvr>
                                        <p:cTn id="78" dur="1000" fill="hold"/>
                                        <p:tgtEl>
                                          <p:spTgt spid="71694"/>
                                        </p:tgtEl>
                                        <p:attrNameLst>
                                          <p:attrName>ppt_h</p:attrName>
                                        </p:attrNameLst>
                                      </p:cBhvr>
                                      <p:tavLst>
                                        <p:tav tm="0">
                                          <p:val>
                                            <p:strVal val="#ppt_h"/>
                                          </p:val>
                                        </p:tav>
                                        <p:tav tm="100000">
                                          <p:val>
                                            <p:strVal val="#ppt_h"/>
                                          </p:val>
                                        </p:tav>
                                      </p:tavLst>
                                    </p:anim>
                                    <p:animEffect transition="in" filter="fade">
                                      <p:cBhvr>
                                        <p:cTn id="79" dur="1000"/>
                                        <p:tgtEl>
                                          <p:spTgt spid="716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P spid="71685" grpId="0" animBg="1"/>
      <p:bldP spid="71686" grpId="0" animBg="1"/>
      <p:bldP spid="71687" grpId="0" animBg="1"/>
      <p:bldP spid="71688" grpId="0" animBg="1"/>
      <p:bldP spid="71689" grpId="0" animBg="1"/>
      <p:bldP spid="71690" grpId="0" animBg="1"/>
      <p:bldP spid="71691" grpId="0" animBg="1"/>
      <p:bldP spid="71692" grpId="0" animBg="1"/>
      <p:bldP spid="71693" grpId="0" animBg="1"/>
      <p:bldP spid="7169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107950" y="93663"/>
            <a:ext cx="8712200" cy="892175"/>
          </a:xfrm>
          <a:prstGeom prst="rect">
            <a:avLst/>
          </a:prstGeom>
          <a:noFill/>
          <a:ln w="9525">
            <a:noFill/>
            <a:miter lim="800000"/>
            <a:headEnd/>
            <a:tailEnd/>
          </a:ln>
          <a:effectLst/>
        </p:spPr>
        <p:txBody>
          <a:bodyPr anchor="ctr">
            <a:spAutoFit/>
          </a:bodyPr>
          <a:lstStyle/>
          <a:p>
            <a:pPr algn="ctr">
              <a:defRPr/>
            </a:pPr>
            <a:r>
              <a:rPr lang="ru-RU" sz="2600" b="1" dirty="0">
                <a:latin typeface="+mj-lt"/>
                <a:cs typeface="Times New Roman" pitchFamily="18" charset="0"/>
              </a:rPr>
              <a:t>Работники, занятые по контрактам заёмного труда в </a:t>
            </a:r>
            <a:r>
              <a:rPr lang="ru-RU" sz="2600" b="1" dirty="0">
                <a:latin typeface="+mj-lt"/>
                <a:cs typeface="Times New Roman" pitchFamily="18" charset="0"/>
              </a:rPr>
              <a:t>ЕС</a:t>
            </a:r>
            <a:r>
              <a:rPr lang="en-US" sz="2600" b="1" dirty="0">
                <a:latin typeface="+mj-lt"/>
                <a:cs typeface="Times New Roman" pitchFamily="18" charset="0"/>
              </a:rPr>
              <a:t> </a:t>
            </a:r>
            <a:r>
              <a:rPr lang="ru-RU" sz="2600" b="1" dirty="0">
                <a:latin typeface="+mj-lt"/>
                <a:cs typeface="Times New Roman" pitchFamily="18" charset="0"/>
              </a:rPr>
              <a:t>(% </a:t>
            </a:r>
            <a:r>
              <a:rPr lang="ru-RU" sz="2600" b="1" dirty="0">
                <a:latin typeface="+mj-lt"/>
                <a:cs typeface="Times New Roman" pitchFamily="18" charset="0"/>
              </a:rPr>
              <a:t>от общего числа занятых)</a:t>
            </a:r>
            <a:endParaRPr lang="ru-RU" sz="2600" b="1" dirty="0">
              <a:latin typeface="+mj-lt"/>
            </a:endParaRPr>
          </a:p>
        </p:txBody>
      </p:sp>
      <p:graphicFrame>
        <p:nvGraphicFramePr>
          <p:cNvPr id="56323" name="Group 3"/>
          <p:cNvGraphicFramePr>
            <a:graphicFrameLocks noGrp="1"/>
          </p:cNvGraphicFramePr>
          <p:nvPr/>
        </p:nvGraphicFramePr>
        <p:xfrm>
          <a:off x="1438275" y="1016000"/>
          <a:ext cx="7705725" cy="5851525"/>
        </p:xfrm>
        <a:graphic>
          <a:graphicData uri="http://schemas.openxmlformats.org/drawingml/2006/table">
            <a:tbl>
              <a:tblPr/>
              <a:tblGrid>
                <a:gridCol w="4530725"/>
                <a:gridCol w="3175000"/>
              </a:tblGrid>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Страны</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w="254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a:t>
                      </a:r>
                      <a:endParaRPr kumimoji="0" lang="ru-RU" sz="1800" b="1" i="0" u="none" strike="noStrike" cap="none" normalizeH="0" baseline="0" smtClean="0">
                        <a:ln>
                          <a:noFill/>
                        </a:ln>
                        <a:solidFill>
                          <a:schemeClr val="tx1"/>
                        </a:solidFill>
                        <a:effectLst/>
                        <a:latin typeface="+mn-lt"/>
                      </a:endParaRPr>
                    </a:p>
                  </a:txBody>
                  <a:tcPr horzOverflow="overflow">
                    <a:lnL>
                      <a:noFill/>
                    </a:lnL>
                    <a:lnR cap="flat">
                      <a:noFill/>
                    </a:lnR>
                    <a:lnT w="254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Австрия</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w="12700" cap="flat" cmpd="sng" algn="ctr">
                      <a:solidFill>
                        <a:srgbClr val="80808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1,7</a:t>
                      </a:r>
                      <a:endParaRPr kumimoji="0" lang="ru-RU" sz="1800" b="1" i="0" u="none" strike="noStrike" cap="none" normalizeH="0" baseline="0" smtClean="0">
                        <a:ln>
                          <a:noFill/>
                        </a:ln>
                        <a:solidFill>
                          <a:schemeClr val="tx1"/>
                        </a:solidFill>
                        <a:effectLst/>
                        <a:latin typeface="+mn-lt"/>
                      </a:endParaRPr>
                    </a:p>
                  </a:txBody>
                  <a:tcPr horzOverflow="overflow">
                    <a:lnL>
                      <a:noFill/>
                    </a:lnL>
                    <a:lnR cap="flat">
                      <a:noFill/>
                    </a:lnR>
                    <a:lnT w="12700" cap="flat" cmpd="sng" algn="ctr">
                      <a:solidFill>
                        <a:srgbClr val="808080"/>
                      </a:solidFill>
                      <a:prstDash val="solid"/>
                      <a:round/>
                      <a:headEnd type="none" w="med" len="med"/>
                      <a:tailEnd type="none" w="med" len="med"/>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Бельгия</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2,6</a:t>
                      </a:r>
                      <a:endParaRPr kumimoji="0" lang="ru-RU" sz="1800" b="1" i="0" u="none" strike="noStrike" cap="none" normalizeH="0" baseline="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Германия</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0.6</a:t>
                      </a:r>
                      <a:endParaRPr kumimoji="0" lang="ru-RU" sz="1800" b="1" i="0" u="none" strike="noStrike" cap="none" normalizeH="0" baseline="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Дания</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0.9</a:t>
                      </a:r>
                      <a:endParaRPr kumimoji="0" lang="ru-RU" sz="1800" b="1" i="0" u="none" strike="noStrike" cap="none" normalizeH="0" baseline="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Испания</a:t>
                      </a:r>
                      <a:endParaRPr kumimoji="0" lang="ru-RU" sz="1800" b="1" i="0" u="none" strike="noStrike" cap="none" normalizeH="0" baseline="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2.4</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Франция</a:t>
                      </a:r>
                      <a:endParaRPr kumimoji="0" lang="ru-RU" sz="1800" b="1" i="0" u="none" strike="noStrike" cap="none" normalizeH="0" baseline="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3.3</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Греция</a:t>
                      </a:r>
                      <a:endParaRPr kumimoji="0" lang="ru-RU" sz="1800" b="1" i="0" u="none" strike="noStrike" cap="none" normalizeH="0" baseline="0" dirty="0" smtClean="0">
                        <a:ln>
                          <a:noFill/>
                        </a:ln>
                        <a:solidFill>
                          <a:schemeClr val="accent1">
                            <a:lumMod val="75000"/>
                          </a:schemeClr>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4.4</a:t>
                      </a:r>
                      <a:endParaRPr kumimoji="0" lang="ru-RU" sz="1800" b="1" i="0" u="none" strike="noStrike" cap="none" normalizeH="0" baseline="0" dirty="0" smtClean="0">
                        <a:ln>
                          <a:noFill/>
                        </a:ln>
                        <a:solidFill>
                          <a:schemeClr val="accent1">
                            <a:lumMod val="75000"/>
                          </a:schemeClr>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Ирландия</a:t>
                      </a:r>
                      <a:endParaRPr kumimoji="0" lang="ru-RU" sz="1800" b="1" i="0" u="none" strike="noStrike" cap="none" normalizeH="0" baseline="0" dirty="0" smtClean="0">
                        <a:ln>
                          <a:noFill/>
                        </a:ln>
                        <a:solidFill>
                          <a:schemeClr val="accent1">
                            <a:lumMod val="75000"/>
                          </a:schemeClr>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5.5</a:t>
                      </a:r>
                      <a:endParaRPr kumimoji="0" lang="ru-RU" sz="1800" b="1" i="0" u="none" strike="noStrike" cap="none" normalizeH="0" baseline="0" dirty="0" smtClean="0">
                        <a:ln>
                          <a:noFill/>
                        </a:ln>
                        <a:solidFill>
                          <a:schemeClr val="accent1">
                            <a:lumMod val="75000"/>
                          </a:schemeClr>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Италия</a:t>
                      </a:r>
                      <a:endParaRPr kumimoji="0" lang="ru-RU" sz="1800" b="1" i="0" u="none" strike="noStrike" cap="none" normalizeH="0" baseline="0" dirty="0" smtClean="0">
                        <a:ln>
                          <a:noFill/>
                        </a:ln>
                        <a:solidFill>
                          <a:schemeClr val="accent1">
                            <a:lumMod val="75000"/>
                          </a:schemeClr>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accent1">
                              <a:lumMod val="75000"/>
                            </a:schemeClr>
                          </a:solidFill>
                          <a:effectLst/>
                          <a:latin typeface="+mn-lt"/>
                          <a:cs typeface="Times New Roman" pitchFamily="18" charset="0"/>
                        </a:rPr>
                        <a:t>5.0</a:t>
                      </a:r>
                      <a:endParaRPr kumimoji="0" lang="ru-RU" sz="1800" b="1" i="0" u="none" strike="noStrike" cap="none" normalizeH="0" baseline="0" dirty="0" smtClean="0">
                        <a:ln>
                          <a:noFill/>
                        </a:ln>
                        <a:solidFill>
                          <a:schemeClr val="accent1">
                            <a:lumMod val="75000"/>
                          </a:schemeClr>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Нидерланды</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2.5</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Португалия</a:t>
                      </a:r>
                      <a:endParaRPr kumimoji="0" lang="ru-RU" sz="1800" b="1" i="0" u="none" strike="noStrike" cap="none" normalizeH="0" baseline="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0.4</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Швеция</a:t>
                      </a:r>
                      <a:endParaRPr kumimoji="0" lang="ru-RU" sz="1800" b="1" i="0" u="none" strike="noStrike" cap="none" normalizeH="0" baseline="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0.5</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Финляндия</a:t>
                      </a:r>
                      <a:endParaRPr kumimoji="0" lang="ru-RU" sz="1800" b="1" i="0" u="none" strike="noStrike" cap="none" normalizeH="0" baseline="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0.3</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smtClean="0">
                          <a:ln>
                            <a:noFill/>
                          </a:ln>
                          <a:solidFill>
                            <a:schemeClr val="tx1"/>
                          </a:solidFill>
                          <a:effectLst/>
                          <a:latin typeface="+mn-lt"/>
                          <a:cs typeface="Times New Roman" pitchFamily="18" charset="0"/>
                        </a:rPr>
                        <a:t>Великобритания</a:t>
                      </a:r>
                      <a:endParaRPr kumimoji="0" lang="ru-RU" sz="1800" b="1" i="0" u="none" strike="noStrike" cap="none" normalizeH="0" baseline="0" smtClean="0">
                        <a:ln>
                          <a:noFill/>
                        </a:ln>
                        <a:solidFill>
                          <a:schemeClr val="tx1"/>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2.3</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Европейский Союз</a:t>
                      </a:r>
                      <a:endParaRPr kumimoji="0" lang="ru-RU" sz="1800" b="1" i="0" u="none" strike="noStrike" cap="none" normalizeH="0" baseline="0" dirty="0" smtClean="0">
                        <a:ln>
                          <a:noFill/>
                        </a:ln>
                        <a:solidFill>
                          <a:schemeClr val="tx1"/>
                        </a:solidFill>
                        <a:effectLst/>
                        <a:latin typeface="+mn-lt"/>
                      </a:endParaRPr>
                    </a:p>
                  </a:txBody>
                  <a:tcPr horzOverflow="overflow">
                    <a:lnL cap="flat">
                      <a:noFill/>
                    </a:lnL>
                    <a:lnR>
                      <a:noFill/>
                    </a:lnR>
                    <a:lnT>
                      <a:noFill/>
                    </a:lnT>
                    <a:lnB w="254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0" lang="ru-RU" sz="1800" b="1" i="0" u="none" strike="noStrike" cap="none" normalizeH="0" baseline="0" dirty="0" smtClean="0">
                          <a:ln>
                            <a:noFill/>
                          </a:ln>
                          <a:solidFill>
                            <a:schemeClr val="tx1"/>
                          </a:solidFill>
                          <a:effectLst/>
                          <a:latin typeface="+mn-lt"/>
                          <a:cs typeface="Times New Roman" pitchFamily="18" charset="0"/>
                        </a:rPr>
                        <a:t>2.3</a:t>
                      </a:r>
                      <a:endParaRPr kumimoji="0" lang="ru-RU" sz="1800" b="1" i="0" u="none" strike="noStrike" cap="none" normalizeH="0" baseline="0" dirty="0" smtClean="0">
                        <a:ln>
                          <a:noFill/>
                        </a:ln>
                        <a:solidFill>
                          <a:schemeClr val="tx1"/>
                        </a:solidFill>
                        <a:effectLst/>
                        <a:latin typeface="+mn-lt"/>
                      </a:endParaRPr>
                    </a:p>
                  </a:txBody>
                  <a:tcPr horzOverflow="overflow">
                    <a:lnL>
                      <a:noFill/>
                    </a:lnL>
                    <a:lnR cap="flat">
                      <a:noFill/>
                    </a:lnR>
                    <a:lnT>
                      <a:noFill/>
                    </a:lnT>
                    <a:lnB w="25400" cap="flat" cmpd="sng" algn="ctr">
                      <a:solidFill>
                        <a:srgbClr val="808080"/>
                      </a:solidFill>
                      <a:prstDash val="solid"/>
                      <a:round/>
                      <a:headEnd type="none" w="med" len="med"/>
                      <a:tailEnd type="none" w="med" len="med"/>
                    </a:lnB>
                    <a:lnTlToBr>
                      <a:noFill/>
                    </a:lnTlToBr>
                    <a:lnBlToTr>
                      <a:noFill/>
                    </a:lnBlToTr>
                    <a:noFill/>
                  </a:tcPr>
                </a:tc>
              </a:tr>
            </a:tbl>
          </a:graphicData>
        </a:graphic>
      </p:graphicFrame>
      <p:sp>
        <p:nvSpPr>
          <p:cNvPr id="56361" name="Rectangle 41"/>
          <p:cNvSpPr>
            <a:spLocks noChangeArrowheads="1"/>
          </p:cNvSpPr>
          <p:nvPr/>
        </p:nvSpPr>
        <p:spPr bwMode="auto">
          <a:xfrm>
            <a:off x="6516688" y="6119813"/>
            <a:ext cx="2627312" cy="738187"/>
          </a:xfrm>
          <a:prstGeom prst="rect">
            <a:avLst/>
          </a:prstGeom>
          <a:noFill/>
          <a:ln w="9525">
            <a:noFill/>
            <a:miter lim="800000"/>
            <a:headEnd/>
            <a:tailEnd/>
          </a:ln>
          <a:effectLst/>
        </p:spPr>
        <p:txBody>
          <a:bodyPr anchor="ctr">
            <a:spAutoFit/>
          </a:bodyPr>
          <a:lstStyle/>
          <a:p>
            <a:pPr>
              <a:defRPr/>
            </a:pPr>
            <a:r>
              <a:rPr lang="ru-RU" sz="1400" dirty="0">
                <a:latin typeface="+mj-lt"/>
                <a:cs typeface="Times New Roman" pitchFamily="18" charset="0"/>
              </a:rPr>
              <a:t>Источник</a:t>
            </a:r>
            <a:r>
              <a:rPr lang="en-US" sz="1400" dirty="0">
                <a:latin typeface="+mj-lt"/>
                <a:cs typeface="Times New Roman" pitchFamily="18" charset="0"/>
              </a:rPr>
              <a:t>: «Third European Survey </a:t>
            </a:r>
            <a:r>
              <a:rPr lang="en-US" sz="1400" dirty="0">
                <a:latin typeface="+mj-lt"/>
                <a:cs typeface="Times New Roman" pitchFamily="18" charset="0"/>
              </a:rPr>
              <a:t>on </a:t>
            </a:r>
            <a:r>
              <a:rPr lang="en-US" sz="1400" dirty="0">
                <a:latin typeface="+mj-lt"/>
                <a:cs typeface="Times New Roman" pitchFamily="18" charset="0"/>
              </a:rPr>
              <a:t>Working Conditions», 2000.</a:t>
            </a:r>
            <a:endParaRPr lang="en-US" dirty="0">
              <a:latin typeface="+mj-lt"/>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a:xfrm>
            <a:off x="1116013" y="115888"/>
            <a:ext cx="6862762" cy="1143000"/>
          </a:xfrm>
        </p:spPr>
        <p:txBody>
          <a:bodyPr/>
          <a:lstStyle/>
          <a:p>
            <a:pPr algn="ctr" fontAlgn="auto">
              <a:spcAft>
                <a:spcPts val="0"/>
              </a:spcAft>
              <a:defRPr/>
            </a:pPr>
            <a:r>
              <a:rPr lang="ru-RU" sz="3200" b="1" dirty="0" smtClean="0"/>
              <a:t>Зарубежная практика</a:t>
            </a:r>
          </a:p>
        </p:txBody>
      </p:sp>
      <p:sp>
        <p:nvSpPr>
          <p:cNvPr id="111618" name="Rectangle 3"/>
          <p:cNvSpPr>
            <a:spLocks noGrp="1"/>
          </p:cNvSpPr>
          <p:nvPr>
            <p:ph sz="quarter" idx="1"/>
          </p:nvPr>
        </p:nvSpPr>
        <p:spPr>
          <a:xfrm>
            <a:off x="5867400" y="1600200"/>
            <a:ext cx="3025775" cy="4781550"/>
          </a:xfrm>
        </p:spPr>
        <p:txBody>
          <a:bodyPr/>
          <a:lstStyle/>
          <a:p>
            <a:pPr>
              <a:buFont typeface="Wingdings" pitchFamily="2" charset="2"/>
              <a:buNone/>
            </a:pPr>
            <a:r>
              <a:rPr lang="en-US" b="1" smtClean="0"/>
              <a:t>	</a:t>
            </a:r>
            <a:r>
              <a:rPr lang="ru-RU" b="1" smtClean="0"/>
              <a:t>Доля агентских работников в общей численности экономически активного населения, %</a:t>
            </a:r>
            <a:r>
              <a:rPr lang="ru-RU" smtClean="0"/>
              <a:t> </a:t>
            </a:r>
          </a:p>
          <a:p>
            <a:endParaRPr lang="ru-RU" sz="2800" smtClean="0"/>
          </a:p>
          <a:p>
            <a:pPr>
              <a:buFont typeface="Arial" charset="0"/>
              <a:buNone/>
            </a:pPr>
            <a:endParaRPr lang="ru-RU" sz="2800" smtClean="0"/>
          </a:p>
        </p:txBody>
      </p:sp>
      <p:pic>
        <p:nvPicPr>
          <p:cNvPr id="111619" name="Picture 4" descr="1111"/>
          <p:cNvPicPr>
            <a:picLocks noChangeAspect="1" noChangeArrowheads="1"/>
          </p:cNvPicPr>
          <p:nvPr/>
        </p:nvPicPr>
        <p:blipFill>
          <a:blip r:embed="rId2"/>
          <a:srcRect/>
          <a:stretch>
            <a:fillRect/>
          </a:stretch>
        </p:blipFill>
        <p:spPr bwMode="auto">
          <a:xfrm>
            <a:off x="2268538" y="1557338"/>
            <a:ext cx="3267075" cy="5040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1143000"/>
          </a:xfrm>
        </p:spPr>
        <p:txBody>
          <a:bodyPr/>
          <a:lstStyle/>
          <a:p>
            <a:pPr algn="ctr" fontAlgn="auto">
              <a:spcAft>
                <a:spcPts val="0"/>
              </a:spcAft>
              <a:defRPr/>
            </a:pPr>
            <a:r>
              <a:rPr lang="ru-RU" sz="3200" b="1" dirty="0" smtClean="0"/>
              <a:t>Заемный труд в мире.</a:t>
            </a:r>
            <a:br>
              <a:rPr lang="ru-RU" sz="3200" b="1" dirty="0" smtClean="0"/>
            </a:br>
            <a:r>
              <a:rPr lang="ru-RU" sz="3200" b="1" dirty="0" smtClean="0"/>
              <a:t>Статистика*</a:t>
            </a:r>
          </a:p>
        </p:txBody>
      </p:sp>
      <p:sp>
        <p:nvSpPr>
          <p:cNvPr id="112642" name="Содержимое 2"/>
          <p:cNvSpPr>
            <a:spLocks noGrp="1"/>
          </p:cNvSpPr>
          <p:nvPr>
            <p:ph idx="4294967295"/>
          </p:nvPr>
        </p:nvSpPr>
        <p:spPr>
          <a:xfrm>
            <a:off x="0" y="1600200"/>
            <a:ext cx="8229600" cy="4900613"/>
          </a:xfrm>
        </p:spPr>
        <p:txBody>
          <a:bodyPr/>
          <a:lstStyle/>
          <a:p>
            <a:r>
              <a:rPr lang="ru-RU" sz="2600" b="1" smtClean="0"/>
              <a:t>Агентских работников – 9,5 млн. человек</a:t>
            </a:r>
          </a:p>
          <a:p>
            <a:r>
              <a:rPr lang="ru-RU" sz="2600" b="1" smtClean="0"/>
              <a:t>Доход отрасли – 232 млрд. евро</a:t>
            </a:r>
          </a:p>
          <a:p>
            <a:r>
              <a:rPr lang="ru-RU" sz="2600" b="1" smtClean="0"/>
              <a:t>ЧАЗ в мире – 71 000 агентств</a:t>
            </a:r>
          </a:p>
          <a:p>
            <a:pPr lvl="1"/>
            <a:r>
              <a:rPr lang="ru-RU" sz="2600" b="1" smtClean="0"/>
              <a:t>Европа 51%</a:t>
            </a:r>
          </a:p>
          <a:p>
            <a:pPr lvl="1"/>
            <a:r>
              <a:rPr lang="ru-RU" sz="2600" b="1" smtClean="0"/>
              <a:t>Азия и Океания – 30% </a:t>
            </a:r>
          </a:p>
          <a:p>
            <a:pPr lvl="1"/>
            <a:r>
              <a:rPr lang="ru-RU" sz="2600" b="1" smtClean="0"/>
              <a:t>Северная Америка – 11%.</a:t>
            </a:r>
          </a:p>
          <a:p>
            <a:r>
              <a:rPr lang="ru-RU" sz="2600" b="1" smtClean="0"/>
              <a:t>В ЧАЗ работают – 819 000 человек</a:t>
            </a:r>
          </a:p>
          <a:p>
            <a:endParaRPr lang="ru-RU" sz="2600" b="1" smtClean="0"/>
          </a:p>
        </p:txBody>
      </p:sp>
      <p:sp>
        <p:nvSpPr>
          <p:cNvPr id="112643" name="Прямоугольник 3"/>
          <p:cNvSpPr>
            <a:spLocks noChangeArrowheads="1"/>
          </p:cNvSpPr>
          <p:nvPr/>
        </p:nvSpPr>
        <p:spPr bwMode="auto">
          <a:xfrm>
            <a:off x="0" y="6519863"/>
            <a:ext cx="1036638" cy="338137"/>
          </a:xfrm>
          <a:prstGeom prst="rect">
            <a:avLst/>
          </a:prstGeom>
          <a:noFill/>
          <a:ln w="9525">
            <a:noFill/>
            <a:miter lim="800000"/>
            <a:headEnd/>
            <a:tailEnd/>
          </a:ln>
        </p:spPr>
        <p:txBody>
          <a:bodyPr wrap="none">
            <a:spAutoFit/>
          </a:bodyPr>
          <a:lstStyle/>
          <a:p>
            <a:r>
              <a:rPr lang="ru-RU" sz="1600" b="1">
                <a:latin typeface="Calibri" pitchFamily="34" charset="0"/>
                <a:cs typeface="Arial" charset="0"/>
              </a:rPr>
              <a:t>*2008 год</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748713" cy="1143000"/>
          </a:xfrm>
        </p:spPr>
        <p:txBody>
          <a:bodyPr>
            <a:normAutofit fontScale="90000"/>
          </a:bodyPr>
          <a:lstStyle/>
          <a:p>
            <a:pPr algn="ctr" fontAlgn="auto">
              <a:spcAft>
                <a:spcPts val="0"/>
              </a:spcAft>
              <a:defRPr/>
            </a:pPr>
            <a:r>
              <a:rPr lang="ru-RU" sz="3400" b="1" dirty="0" smtClean="0"/>
              <a:t>Выгоды и издержки заемного труда.</a:t>
            </a:r>
            <a:br>
              <a:rPr lang="ru-RU" sz="3400" b="1" dirty="0" smtClean="0"/>
            </a:br>
            <a:r>
              <a:rPr lang="ru-RU" sz="3400" b="1" dirty="0" smtClean="0">
                <a:solidFill>
                  <a:schemeClr val="accent1">
                    <a:lumMod val="75000"/>
                  </a:schemeClr>
                </a:solidFill>
              </a:rPr>
              <a:t>Мнение профсоюзов (зарубежных).</a:t>
            </a:r>
          </a:p>
        </p:txBody>
      </p:sp>
      <p:sp>
        <p:nvSpPr>
          <p:cNvPr id="74755" name="Текст 3"/>
          <p:cNvSpPr>
            <a:spLocks noGrp="1"/>
          </p:cNvSpPr>
          <p:nvPr>
            <p:ph type="body" idx="4294967295"/>
          </p:nvPr>
        </p:nvSpPr>
        <p:spPr>
          <a:xfrm>
            <a:off x="0" y="1535113"/>
            <a:ext cx="4040188" cy="639762"/>
          </a:xfrm>
        </p:spPr>
        <p:txBody>
          <a:bodyPr anchor="b">
            <a:normAutofit/>
          </a:bodyPr>
          <a:lstStyle/>
          <a:p>
            <a:pPr marL="0" indent="0" fontAlgn="auto">
              <a:spcAft>
                <a:spcPts val="0"/>
              </a:spcAft>
              <a:buFont typeface="Arial" charset="0"/>
              <a:buNone/>
              <a:defRPr/>
            </a:pPr>
            <a:r>
              <a:rPr lang="ru-RU" b="1" dirty="0" smtClean="0">
                <a:solidFill>
                  <a:schemeClr val="accent1">
                    <a:lumMod val="75000"/>
                  </a:schemeClr>
                </a:solidFill>
              </a:rPr>
              <a:t>Выгоды</a:t>
            </a:r>
          </a:p>
        </p:txBody>
      </p:sp>
      <p:sp>
        <p:nvSpPr>
          <p:cNvPr id="113667" name="Содержимое 4"/>
          <p:cNvSpPr>
            <a:spLocks noGrp="1"/>
          </p:cNvSpPr>
          <p:nvPr>
            <p:ph sz="half" idx="4294967295"/>
          </p:nvPr>
        </p:nvSpPr>
        <p:spPr>
          <a:xfrm>
            <a:off x="0" y="2174875"/>
            <a:ext cx="2328863" cy="4397375"/>
          </a:xfrm>
        </p:spPr>
        <p:txBody>
          <a:bodyPr/>
          <a:lstStyle/>
          <a:p>
            <a:r>
              <a:rPr lang="ru-RU" b="1" smtClean="0"/>
              <a:t>Не принято представлять системно.</a:t>
            </a:r>
          </a:p>
          <a:p>
            <a:pPr algn="ctr">
              <a:buFont typeface="Arial" charset="0"/>
              <a:buNone/>
            </a:pPr>
            <a:endParaRPr lang="ru-RU" sz="6100" b="1" smtClean="0">
              <a:solidFill>
                <a:schemeClr val="accent2"/>
              </a:solidFill>
            </a:endParaRPr>
          </a:p>
        </p:txBody>
      </p:sp>
      <p:sp>
        <p:nvSpPr>
          <p:cNvPr id="74757" name="Текст 5"/>
          <p:cNvSpPr>
            <a:spLocks noGrp="1"/>
          </p:cNvSpPr>
          <p:nvPr>
            <p:ph type="body" sz="quarter" idx="4294967295"/>
          </p:nvPr>
        </p:nvSpPr>
        <p:spPr>
          <a:xfrm>
            <a:off x="3708400" y="1557338"/>
            <a:ext cx="4041775" cy="639762"/>
          </a:xfrm>
        </p:spPr>
        <p:txBody>
          <a:bodyPr anchor="b">
            <a:normAutofit/>
          </a:bodyPr>
          <a:lstStyle/>
          <a:p>
            <a:pPr marL="0" indent="0" fontAlgn="auto">
              <a:spcAft>
                <a:spcPts val="0"/>
              </a:spcAft>
              <a:buFont typeface="Arial" charset="0"/>
              <a:buNone/>
              <a:defRPr/>
            </a:pPr>
            <a:r>
              <a:rPr lang="ru-RU" b="1" dirty="0" smtClean="0">
                <a:solidFill>
                  <a:schemeClr val="accent1">
                    <a:lumMod val="75000"/>
                  </a:schemeClr>
                </a:solidFill>
              </a:rPr>
              <a:t>Издержки</a:t>
            </a:r>
          </a:p>
        </p:txBody>
      </p:sp>
      <p:sp>
        <p:nvSpPr>
          <p:cNvPr id="113669" name="Содержимое 6"/>
          <p:cNvSpPr>
            <a:spLocks noGrp="1"/>
          </p:cNvSpPr>
          <p:nvPr>
            <p:ph sz="quarter" idx="4294967295"/>
          </p:nvPr>
        </p:nvSpPr>
        <p:spPr>
          <a:xfrm>
            <a:off x="3357563" y="2174875"/>
            <a:ext cx="5786437" cy="4540250"/>
          </a:xfrm>
        </p:spPr>
        <p:txBody>
          <a:bodyPr/>
          <a:lstStyle/>
          <a:p>
            <a:pPr>
              <a:lnSpc>
                <a:spcPct val="90000"/>
              </a:lnSpc>
            </a:pPr>
            <a:r>
              <a:rPr lang="ru-RU" b="1" smtClean="0"/>
              <a:t>Неравные возможности  реализации трудовых прав</a:t>
            </a:r>
          </a:p>
          <a:p>
            <a:pPr>
              <a:lnSpc>
                <a:spcPct val="90000"/>
              </a:lnSpc>
            </a:pPr>
            <a:r>
              <a:rPr lang="ru-RU" b="1" smtClean="0"/>
              <a:t>Снижение уровня защищенности основных прав</a:t>
            </a:r>
          </a:p>
          <a:p>
            <a:pPr>
              <a:lnSpc>
                <a:spcPct val="90000"/>
              </a:lnSpc>
            </a:pPr>
            <a:r>
              <a:rPr lang="ru-RU" b="1" smtClean="0"/>
              <a:t>Отсутствие гарантий постоянной занятости</a:t>
            </a:r>
          </a:p>
          <a:p>
            <a:pPr>
              <a:lnSpc>
                <a:spcPct val="90000"/>
              </a:lnSpc>
            </a:pPr>
            <a:r>
              <a:rPr lang="ru-RU" b="1" smtClean="0"/>
              <a:t>Неравные социальные гарантии и система оплаты труда</a:t>
            </a:r>
          </a:p>
          <a:p>
            <a:pPr>
              <a:lnSpc>
                <a:spcPct val="90000"/>
              </a:lnSpc>
            </a:pPr>
            <a:r>
              <a:rPr lang="ru-RU" b="1" smtClean="0"/>
              <a:t>Отсутствие страхования соответствующего уровню профессионального риска</a:t>
            </a:r>
          </a:p>
          <a:p>
            <a:pPr>
              <a:lnSpc>
                <a:spcPct val="90000"/>
              </a:lnSpc>
            </a:pPr>
            <a:r>
              <a:rPr lang="ru-RU" b="1" smtClean="0"/>
              <a:t>Частая смена мест работы</a:t>
            </a:r>
          </a:p>
          <a:p>
            <a:pPr>
              <a:lnSpc>
                <a:spcPct val="90000"/>
              </a:lnSpc>
            </a:pPr>
            <a:endParaRPr lang="ru-RU"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820150" cy="1143000"/>
          </a:xfrm>
        </p:spPr>
        <p:txBody>
          <a:bodyPr>
            <a:normAutofit fontScale="90000"/>
          </a:bodyPr>
          <a:lstStyle/>
          <a:p>
            <a:pPr algn="ctr" fontAlgn="auto">
              <a:spcAft>
                <a:spcPts val="0"/>
              </a:spcAft>
              <a:defRPr/>
            </a:pPr>
            <a:r>
              <a:rPr lang="ru-RU" sz="3400" b="1" dirty="0" smtClean="0"/>
              <a:t>Выгоды и издержки заемного труда.</a:t>
            </a:r>
            <a:br>
              <a:rPr lang="ru-RU" sz="3400" b="1" dirty="0" smtClean="0"/>
            </a:br>
            <a:r>
              <a:rPr lang="ru-RU" sz="3400" b="1" dirty="0" smtClean="0">
                <a:solidFill>
                  <a:schemeClr val="accent1">
                    <a:lumMod val="75000"/>
                  </a:schemeClr>
                </a:solidFill>
              </a:rPr>
              <a:t>Мнение частных агентств занятости</a:t>
            </a:r>
            <a:r>
              <a:rPr lang="ru-RU" sz="3400" b="1" dirty="0" smtClean="0">
                <a:solidFill>
                  <a:schemeClr val="accent2">
                    <a:lumMod val="75000"/>
                  </a:schemeClr>
                </a:solidFill>
              </a:rPr>
              <a:t>.</a:t>
            </a:r>
          </a:p>
        </p:txBody>
      </p:sp>
      <p:sp>
        <p:nvSpPr>
          <p:cNvPr id="75779" name="Текст 3"/>
          <p:cNvSpPr>
            <a:spLocks noGrp="1"/>
          </p:cNvSpPr>
          <p:nvPr>
            <p:ph type="body" idx="4294967295"/>
          </p:nvPr>
        </p:nvSpPr>
        <p:spPr>
          <a:xfrm>
            <a:off x="0" y="1341438"/>
            <a:ext cx="4040188" cy="639762"/>
          </a:xfrm>
        </p:spPr>
        <p:txBody>
          <a:bodyPr anchor="b">
            <a:normAutofit/>
          </a:bodyPr>
          <a:lstStyle/>
          <a:p>
            <a:pPr marL="0" indent="0" fontAlgn="auto">
              <a:spcAft>
                <a:spcPts val="0"/>
              </a:spcAft>
              <a:buFont typeface="Arial" charset="0"/>
              <a:buNone/>
              <a:defRPr/>
            </a:pPr>
            <a:r>
              <a:rPr lang="ru-RU" b="1" dirty="0" smtClean="0">
                <a:solidFill>
                  <a:schemeClr val="accent1">
                    <a:lumMod val="75000"/>
                  </a:schemeClr>
                </a:solidFill>
              </a:rPr>
              <a:t>Выгоды</a:t>
            </a:r>
          </a:p>
        </p:txBody>
      </p:sp>
      <p:sp>
        <p:nvSpPr>
          <p:cNvPr id="5" name="Содержимое 4"/>
          <p:cNvSpPr>
            <a:spLocks noGrp="1"/>
          </p:cNvSpPr>
          <p:nvPr>
            <p:ph sz="half" idx="4294967295"/>
          </p:nvPr>
        </p:nvSpPr>
        <p:spPr>
          <a:xfrm>
            <a:off x="0" y="1989138"/>
            <a:ext cx="4040188" cy="4540250"/>
          </a:xfrm>
        </p:spPr>
        <p:txBody>
          <a:bodyPr>
            <a:normAutofit fontScale="92500" lnSpcReduction="20000"/>
          </a:bodyPr>
          <a:lstStyle/>
          <a:p>
            <a:pPr marL="274320" indent="-274320" fontAlgn="auto">
              <a:lnSpc>
                <a:spcPct val="80000"/>
              </a:lnSpc>
              <a:spcAft>
                <a:spcPts val="0"/>
              </a:spcAft>
              <a:buFont typeface="Wingdings"/>
              <a:buChar char=""/>
              <a:defRPr/>
            </a:pPr>
            <a:r>
              <a:rPr lang="ru-RU" sz="2200" b="1" dirty="0" smtClean="0"/>
              <a:t>Повышение конкурентоспособности</a:t>
            </a:r>
            <a:r>
              <a:rPr lang="en-US" sz="2200" b="1" dirty="0" smtClean="0"/>
              <a:t>.</a:t>
            </a:r>
            <a:endParaRPr lang="ru-RU" sz="2200" b="1" dirty="0" smtClean="0"/>
          </a:p>
          <a:p>
            <a:pPr marL="274320" indent="-274320" fontAlgn="auto">
              <a:lnSpc>
                <a:spcPct val="80000"/>
              </a:lnSpc>
              <a:spcAft>
                <a:spcPts val="0"/>
              </a:spcAft>
              <a:buFont typeface="Wingdings"/>
              <a:buChar char=""/>
              <a:defRPr/>
            </a:pPr>
            <a:r>
              <a:rPr lang="ru-RU" sz="2200" b="1" i="1" dirty="0" smtClean="0"/>
              <a:t>Сокращение затрат на содержание вспомогательных служб</a:t>
            </a:r>
            <a:r>
              <a:rPr lang="en-US" sz="2200" b="1" i="1" dirty="0" smtClean="0"/>
              <a:t>.</a:t>
            </a:r>
            <a:endParaRPr lang="ru-RU" sz="2200" b="1" i="1" dirty="0" smtClean="0"/>
          </a:p>
          <a:p>
            <a:pPr marL="274320" indent="-274320" fontAlgn="auto">
              <a:lnSpc>
                <a:spcPct val="80000"/>
              </a:lnSpc>
              <a:spcAft>
                <a:spcPts val="0"/>
              </a:spcAft>
              <a:buFont typeface="Wingdings"/>
              <a:buChar char=""/>
              <a:defRPr/>
            </a:pPr>
            <a:r>
              <a:rPr lang="ru-RU" sz="2200" b="1" dirty="0" smtClean="0"/>
              <a:t>Обеспечение прозрачности бизнеса</a:t>
            </a:r>
            <a:r>
              <a:rPr lang="en-US" sz="2200" b="1" dirty="0" smtClean="0"/>
              <a:t>.</a:t>
            </a:r>
            <a:endParaRPr lang="ru-RU" sz="2200" b="1" dirty="0" smtClean="0"/>
          </a:p>
          <a:p>
            <a:pPr marL="274320" indent="-274320" fontAlgn="auto">
              <a:lnSpc>
                <a:spcPct val="80000"/>
              </a:lnSpc>
              <a:spcAft>
                <a:spcPts val="0"/>
              </a:spcAft>
              <a:buFont typeface="Wingdings"/>
              <a:buChar char=""/>
              <a:defRPr/>
            </a:pPr>
            <a:r>
              <a:rPr lang="ru-RU" sz="2200" b="1" i="1" dirty="0" smtClean="0"/>
              <a:t>Улучшение финансовых и экономических показателей</a:t>
            </a:r>
            <a:r>
              <a:rPr lang="en-US" sz="2200" b="1" i="1" dirty="0" smtClean="0"/>
              <a:t>.</a:t>
            </a:r>
            <a:endParaRPr lang="ru-RU" sz="2200" b="1" i="1" dirty="0" smtClean="0"/>
          </a:p>
          <a:p>
            <a:pPr marL="274320" indent="-274320" fontAlgn="auto">
              <a:lnSpc>
                <a:spcPct val="80000"/>
              </a:lnSpc>
              <a:spcAft>
                <a:spcPts val="0"/>
              </a:spcAft>
              <a:buFont typeface="Wingdings"/>
              <a:buChar char=""/>
              <a:defRPr/>
            </a:pPr>
            <a:r>
              <a:rPr lang="ru-RU" sz="2200" b="1" dirty="0" smtClean="0"/>
              <a:t>Повышение имиджа компании</a:t>
            </a:r>
            <a:r>
              <a:rPr lang="en-US" sz="2200" b="1" dirty="0" smtClean="0"/>
              <a:t>.</a:t>
            </a:r>
            <a:endParaRPr lang="ru-RU" sz="2200" b="1" dirty="0" smtClean="0"/>
          </a:p>
          <a:p>
            <a:pPr marL="274320" indent="-274320" fontAlgn="auto">
              <a:lnSpc>
                <a:spcPct val="80000"/>
              </a:lnSpc>
              <a:spcAft>
                <a:spcPts val="0"/>
              </a:spcAft>
              <a:buFont typeface="Wingdings"/>
              <a:buChar char=""/>
              <a:defRPr/>
            </a:pPr>
            <a:r>
              <a:rPr lang="ru-RU" sz="2200" b="1" i="1" dirty="0" smtClean="0"/>
              <a:t>Улучшение кадрового состава основного персонала</a:t>
            </a:r>
            <a:r>
              <a:rPr lang="en-US" sz="2200" b="1" i="1" dirty="0" smtClean="0"/>
              <a:t>.</a:t>
            </a:r>
            <a:endParaRPr lang="ru-RU" sz="2200" b="1" i="1" dirty="0" smtClean="0"/>
          </a:p>
          <a:p>
            <a:pPr marL="274320" indent="-274320" fontAlgn="auto">
              <a:lnSpc>
                <a:spcPct val="80000"/>
              </a:lnSpc>
              <a:spcAft>
                <a:spcPts val="0"/>
              </a:spcAft>
              <a:buFont typeface="Wingdings"/>
              <a:buChar char=""/>
              <a:defRPr/>
            </a:pPr>
            <a:r>
              <a:rPr lang="ru-RU" sz="2200" b="1" dirty="0" smtClean="0"/>
              <a:t>Преодоление ограничений штатного расписания</a:t>
            </a:r>
            <a:r>
              <a:rPr lang="en-US" sz="2200" b="1" dirty="0" smtClean="0"/>
              <a:t>.</a:t>
            </a:r>
            <a:endParaRPr lang="ru-RU" sz="2200" b="1" dirty="0" smtClean="0"/>
          </a:p>
          <a:p>
            <a:pPr marL="274320" indent="-274320" fontAlgn="auto">
              <a:lnSpc>
                <a:spcPct val="80000"/>
              </a:lnSpc>
              <a:spcAft>
                <a:spcPts val="0"/>
              </a:spcAft>
              <a:buFont typeface="Wingdings"/>
              <a:buChar char=""/>
              <a:defRPr/>
            </a:pPr>
            <a:r>
              <a:rPr lang="ru-RU" sz="2200" b="1" i="1" dirty="0" smtClean="0"/>
              <a:t>«Улучшение» работы с профсоюзами</a:t>
            </a:r>
            <a:r>
              <a:rPr lang="en-US" sz="2200" b="1" i="1" dirty="0" smtClean="0"/>
              <a:t>.</a:t>
            </a:r>
            <a:endParaRPr lang="ru-RU" sz="2200" b="1" i="1" dirty="0" smtClean="0"/>
          </a:p>
        </p:txBody>
      </p:sp>
      <p:sp>
        <p:nvSpPr>
          <p:cNvPr id="75781" name="Текст 5"/>
          <p:cNvSpPr>
            <a:spLocks noGrp="1"/>
          </p:cNvSpPr>
          <p:nvPr>
            <p:ph type="body" sz="quarter" idx="4294967295"/>
          </p:nvPr>
        </p:nvSpPr>
        <p:spPr>
          <a:xfrm>
            <a:off x="5102225" y="1268413"/>
            <a:ext cx="4041775" cy="639762"/>
          </a:xfrm>
        </p:spPr>
        <p:txBody>
          <a:bodyPr anchor="b">
            <a:normAutofit/>
          </a:bodyPr>
          <a:lstStyle/>
          <a:p>
            <a:pPr marL="0" indent="0" fontAlgn="auto">
              <a:spcAft>
                <a:spcPts val="0"/>
              </a:spcAft>
              <a:buFont typeface="Arial" charset="0"/>
              <a:buNone/>
              <a:defRPr/>
            </a:pPr>
            <a:r>
              <a:rPr lang="ru-RU" b="1" dirty="0" smtClean="0">
                <a:solidFill>
                  <a:schemeClr val="accent1">
                    <a:lumMod val="75000"/>
                  </a:schemeClr>
                </a:solidFill>
              </a:rPr>
              <a:t>Издержки</a:t>
            </a:r>
          </a:p>
        </p:txBody>
      </p:sp>
      <p:sp>
        <p:nvSpPr>
          <p:cNvPr id="114693" name="Содержимое 6"/>
          <p:cNvSpPr>
            <a:spLocks noGrp="1"/>
          </p:cNvSpPr>
          <p:nvPr>
            <p:ph sz="quarter" idx="4294967295"/>
          </p:nvPr>
        </p:nvSpPr>
        <p:spPr>
          <a:xfrm>
            <a:off x="5102225" y="1989138"/>
            <a:ext cx="4041775" cy="4540250"/>
          </a:xfrm>
        </p:spPr>
        <p:txBody>
          <a:bodyPr/>
          <a:lstStyle/>
          <a:p>
            <a:r>
              <a:rPr lang="ru-RU" b="1" smtClean="0"/>
              <a:t>Вероятность признания отношений с заёмным работником трудовыми.</a:t>
            </a:r>
          </a:p>
          <a:p>
            <a:r>
              <a:rPr lang="ru-RU" b="1" smtClean="0"/>
              <a:t>Проблемы при уплате налогов</a:t>
            </a:r>
            <a:r>
              <a:rPr lang="en-US" b="1" smtClean="0"/>
              <a:t>.</a:t>
            </a:r>
            <a:endParaRPr lang="ru-RU" b="1" smtClean="0"/>
          </a:p>
          <a:p>
            <a:r>
              <a:rPr lang="ru-RU" b="1" smtClean="0"/>
              <a:t>Снижение мотивации и лояльности работников</a:t>
            </a:r>
            <a:r>
              <a:rPr lang="en-US" b="1" smtClean="0"/>
              <a:t>.</a:t>
            </a:r>
            <a:endParaRPr lang="ru-RU" b="1" smtClean="0"/>
          </a:p>
          <a:p>
            <a:endParaRPr lang="ru-RU" b="1"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xfrm>
            <a:off x="323850" y="260350"/>
            <a:ext cx="7543800" cy="1295400"/>
          </a:xfrm>
        </p:spPr>
        <p:txBody>
          <a:bodyPr/>
          <a:lstStyle/>
          <a:p>
            <a:pPr algn="ctr" fontAlgn="auto">
              <a:spcAft>
                <a:spcPts val="0"/>
              </a:spcAft>
              <a:defRPr/>
            </a:pPr>
            <a:r>
              <a:rPr lang="ru-RU" sz="3200" b="1" dirty="0" smtClean="0">
                <a:cs typeface="Times New Roman" pitchFamily="18" charset="0"/>
              </a:rPr>
              <a:t>Заемный труд в России</a:t>
            </a:r>
          </a:p>
        </p:txBody>
      </p:sp>
      <p:sp>
        <p:nvSpPr>
          <p:cNvPr id="57347" name="Rectangle 3"/>
          <p:cNvSpPr>
            <a:spLocks noGrp="1"/>
          </p:cNvSpPr>
          <p:nvPr>
            <p:ph sz="quarter" idx="1"/>
          </p:nvPr>
        </p:nvSpPr>
        <p:spPr>
          <a:xfrm>
            <a:off x="468313" y="1628775"/>
            <a:ext cx="8218487" cy="4968875"/>
          </a:xfrm>
        </p:spPr>
        <p:txBody>
          <a:bodyPr>
            <a:normAutofit/>
          </a:bodyPr>
          <a:lstStyle/>
          <a:p>
            <a:pPr marL="274320" indent="-274320" fontAlgn="auto">
              <a:spcAft>
                <a:spcPts val="0"/>
              </a:spcAft>
              <a:buFont typeface="Wingdings"/>
              <a:buChar char=""/>
              <a:defRPr/>
            </a:pPr>
            <a:r>
              <a:rPr lang="ru-RU" b="1" dirty="0" smtClean="0"/>
              <a:t>Спрос на заёмных работников сначала сформировался на российском рынке труда в основном за счет деятельности компаний с участием иностранного капитала</a:t>
            </a:r>
            <a:endParaRPr lang="en-US" b="1" dirty="0" smtClean="0"/>
          </a:p>
          <a:p>
            <a:pPr marL="274320" indent="-274320" fontAlgn="auto">
              <a:spcAft>
                <a:spcPts val="0"/>
              </a:spcAft>
              <a:buFont typeface="Wingdings"/>
              <a:buChar char=""/>
              <a:defRPr/>
            </a:pPr>
            <a:endParaRPr lang="ru-RU" b="1" dirty="0" smtClean="0"/>
          </a:p>
          <a:p>
            <a:pPr marL="274320" indent="-274320" fontAlgn="auto">
              <a:spcAft>
                <a:spcPts val="0"/>
              </a:spcAft>
              <a:buFont typeface="Wingdings"/>
              <a:buChar char=""/>
              <a:defRPr/>
            </a:pPr>
            <a:r>
              <a:rPr lang="ru-RU" b="1" dirty="0" smtClean="0"/>
              <a:t>В течение последних 5-10 лет основными игроками, предоставляющими услуги заёмного труда на российском рынке, продолжают оставаться иностранные компании </a:t>
            </a:r>
            <a:r>
              <a:rPr lang="ru-RU" b="1" dirty="0" smtClean="0">
                <a:solidFill>
                  <a:schemeClr val="accent1">
                    <a:lumMod val="75000"/>
                  </a:schemeClr>
                </a:solidFill>
                <a:cs typeface="Times New Roman" pitchFamily="18" charset="0"/>
              </a:rPr>
              <a:t>«</a:t>
            </a:r>
            <a:r>
              <a:rPr lang="ru-RU" b="1" dirty="0" err="1" smtClean="0">
                <a:solidFill>
                  <a:schemeClr val="accent1">
                    <a:lumMod val="75000"/>
                  </a:schemeClr>
                </a:solidFill>
                <a:cs typeface="Times New Roman" pitchFamily="18" charset="0"/>
              </a:rPr>
              <a:t>Manpower</a:t>
            </a:r>
            <a:r>
              <a:rPr lang="ru-RU" b="1" dirty="0" smtClean="0">
                <a:solidFill>
                  <a:schemeClr val="accent1">
                    <a:lumMod val="75000"/>
                  </a:schemeClr>
                </a:solidFill>
                <a:cs typeface="Times New Roman" pitchFamily="18" charset="0"/>
              </a:rPr>
              <a:t> </a:t>
            </a:r>
            <a:r>
              <a:rPr lang="ru-RU" b="1" dirty="0" err="1" smtClean="0">
                <a:solidFill>
                  <a:schemeClr val="accent1">
                    <a:lumMod val="75000"/>
                  </a:schemeClr>
                </a:solidFill>
                <a:cs typeface="Times New Roman" pitchFamily="18" charset="0"/>
              </a:rPr>
              <a:t>Inc</a:t>
            </a:r>
            <a:r>
              <a:rPr lang="ru-RU" b="1" dirty="0" smtClean="0">
                <a:solidFill>
                  <a:schemeClr val="accent1">
                    <a:lumMod val="75000"/>
                  </a:schemeClr>
                </a:solidFill>
                <a:cs typeface="Times New Roman" pitchFamily="18" charset="0"/>
              </a:rPr>
              <a:t>.»</a:t>
            </a:r>
            <a:r>
              <a:rPr lang="en-US" b="1" dirty="0" smtClean="0">
                <a:solidFill>
                  <a:schemeClr val="accent1">
                    <a:lumMod val="75000"/>
                  </a:schemeClr>
                </a:solidFill>
                <a:cs typeface="Times New Roman" pitchFamily="18" charset="0"/>
              </a:rPr>
              <a:t>,</a:t>
            </a:r>
            <a:r>
              <a:rPr lang="ru-RU" b="1" dirty="0" smtClean="0">
                <a:solidFill>
                  <a:schemeClr val="accent1">
                    <a:lumMod val="75000"/>
                  </a:schemeClr>
                </a:solidFill>
                <a:cs typeface="Times New Roman" pitchFamily="18" charset="0"/>
              </a:rPr>
              <a:t> «</a:t>
            </a:r>
            <a:r>
              <a:rPr lang="ru-RU" b="1" dirty="0" err="1" smtClean="0">
                <a:solidFill>
                  <a:schemeClr val="accent1">
                    <a:lumMod val="75000"/>
                  </a:schemeClr>
                </a:solidFill>
                <a:cs typeface="Times New Roman" pitchFamily="18" charset="0"/>
              </a:rPr>
              <a:t>Kelly</a:t>
            </a:r>
            <a:r>
              <a:rPr lang="ru-RU" b="1" dirty="0" smtClean="0">
                <a:solidFill>
                  <a:schemeClr val="accent1">
                    <a:lumMod val="75000"/>
                  </a:schemeClr>
                </a:solidFill>
                <a:cs typeface="Times New Roman" pitchFamily="18" charset="0"/>
              </a:rPr>
              <a:t> </a:t>
            </a:r>
            <a:r>
              <a:rPr lang="ru-RU" b="1" dirty="0" err="1" smtClean="0">
                <a:solidFill>
                  <a:schemeClr val="accent1">
                    <a:lumMod val="75000"/>
                  </a:schemeClr>
                </a:solidFill>
                <a:cs typeface="Times New Roman" pitchFamily="18" charset="0"/>
              </a:rPr>
              <a:t>Services</a:t>
            </a:r>
            <a:r>
              <a:rPr lang="ru-RU" b="1" dirty="0" smtClean="0">
                <a:solidFill>
                  <a:schemeClr val="accent1">
                    <a:lumMod val="75000"/>
                  </a:schemeClr>
                </a:solidFill>
                <a:cs typeface="Times New Roman" pitchFamily="18" charset="0"/>
              </a:rPr>
              <a:t>»</a:t>
            </a:r>
            <a:r>
              <a:rPr lang="en-US" b="1" dirty="0" smtClean="0">
                <a:solidFill>
                  <a:schemeClr val="accent1">
                    <a:lumMod val="75000"/>
                  </a:schemeClr>
                </a:solidFill>
                <a:cs typeface="Times New Roman" pitchFamily="18" charset="0"/>
              </a:rPr>
              <a:t>, </a:t>
            </a:r>
            <a:r>
              <a:rPr lang="ru-RU" b="1" dirty="0" err="1" smtClean="0">
                <a:solidFill>
                  <a:schemeClr val="accent1">
                    <a:lumMod val="75000"/>
                  </a:schemeClr>
                </a:solidFill>
                <a:cs typeface="Times New Roman" pitchFamily="18" charset="0"/>
              </a:rPr>
              <a:t>Coleman</a:t>
            </a:r>
            <a:r>
              <a:rPr lang="ru-RU" b="1" dirty="0" smtClean="0">
                <a:solidFill>
                  <a:schemeClr val="accent1">
                    <a:lumMod val="75000"/>
                  </a:schemeClr>
                </a:solidFill>
                <a:cs typeface="Times New Roman" pitchFamily="18" charset="0"/>
              </a:rPr>
              <a:t> </a:t>
            </a:r>
            <a:r>
              <a:rPr lang="ru-RU" b="1" dirty="0" err="1" smtClean="0">
                <a:solidFill>
                  <a:schemeClr val="accent1">
                    <a:lumMod val="75000"/>
                  </a:schemeClr>
                </a:solidFill>
                <a:cs typeface="Times New Roman" pitchFamily="18" charset="0"/>
              </a:rPr>
              <a:t>Services</a:t>
            </a:r>
            <a:r>
              <a:rPr lang="ru-RU" b="1" dirty="0" smtClean="0">
                <a:solidFill>
                  <a:schemeClr val="accent1">
                    <a:lumMod val="75000"/>
                  </a:schemeClr>
                </a:solidFill>
                <a:cs typeface="Times New Roman" pitchFamily="18" charset="0"/>
              </a:rPr>
              <a:t>»</a:t>
            </a:r>
            <a:endParaRPr lang="ru-RU" b="1" dirty="0" smtClean="0">
              <a:solidFill>
                <a:schemeClr val="accent1">
                  <a:lumMod val="75000"/>
                </a:schemeClr>
              </a:solidFill>
            </a:endParaRPr>
          </a:p>
          <a:p>
            <a:pPr marL="274320" indent="-274320" fontAlgn="auto">
              <a:spcAft>
                <a:spcPts val="0"/>
              </a:spcAft>
              <a:buFont typeface="Wingdings"/>
              <a:buChar char=""/>
              <a:defRPr/>
            </a:pPr>
            <a:endParaRPr lang="ru-RU" b="1" dirty="0" smtClean="0">
              <a:solidFill>
                <a:srgbClr val="FF0000"/>
              </a:solidFill>
            </a:endParaRPr>
          </a:p>
          <a:p>
            <a:pPr marL="274320" indent="-274320" fontAlgn="auto">
              <a:spcAft>
                <a:spcPts val="0"/>
              </a:spcAft>
              <a:buFont typeface="Wingdings"/>
              <a:buChar char=""/>
              <a:defRPr/>
            </a:pPr>
            <a:endParaRPr lang="ru-RU" b="1" dirty="0" smtClean="0">
              <a:solidFill>
                <a:srgbClr val="FF0000"/>
              </a:solidFill>
            </a:endParaRPr>
          </a:p>
          <a:p>
            <a:pPr marL="274320" indent="-274320" fontAlgn="auto">
              <a:spcAft>
                <a:spcPts val="0"/>
              </a:spcAft>
              <a:buFont typeface="Wingdings"/>
              <a:buChar char=""/>
              <a:defRPr/>
            </a:pPr>
            <a:endParaRPr lang="ru-RU" sz="2800" dirty="0" smtClean="0"/>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lstStyle/>
          <a:p>
            <a:pPr algn="ctr" fontAlgn="auto">
              <a:spcAft>
                <a:spcPts val="0"/>
              </a:spcAft>
              <a:defRPr/>
            </a:pPr>
            <a:r>
              <a:rPr lang="ru-RU" sz="3200" b="1" dirty="0" smtClean="0"/>
              <a:t>Заемный труд в России</a:t>
            </a:r>
          </a:p>
        </p:txBody>
      </p:sp>
      <p:sp>
        <p:nvSpPr>
          <p:cNvPr id="58371" name="Rectangle 3"/>
          <p:cNvSpPr>
            <a:spLocks noGrp="1"/>
          </p:cNvSpPr>
          <p:nvPr>
            <p:ph sz="quarter" idx="1"/>
          </p:nvPr>
        </p:nvSpPr>
        <p:spPr>
          <a:xfrm>
            <a:off x="457200" y="1600200"/>
            <a:ext cx="8229600" cy="4997450"/>
          </a:xfrm>
        </p:spPr>
        <p:txBody>
          <a:bodyPr>
            <a:normAutofit lnSpcReduction="10000"/>
          </a:bodyPr>
          <a:lstStyle/>
          <a:p>
            <a:pPr marL="274320" indent="-274320" fontAlgn="auto">
              <a:lnSpc>
                <a:spcPct val="80000"/>
              </a:lnSpc>
              <a:spcAft>
                <a:spcPts val="0"/>
              </a:spcAft>
              <a:buFont typeface="Arial" charset="0"/>
              <a:buNone/>
              <a:defRPr/>
            </a:pPr>
            <a:r>
              <a:rPr lang="en-US" b="1" dirty="0" smtClean="0"/>
              <a:t>	</a:t>
            </a:r>
            <a:r>
              <a:rPr lang="ru-RU" b="1" dirty="0" smtClean="0"/>
              <a:t>Эту форму найма взяли на вооружение  отечественные предприятия :</a:t>
            </a:r>
          </a:p>
          <a:p>
            <a:pPr marL="274320" indent="-274320" fontAlgn="auto">
              <a:lnSpc>
                <a:spcPct val="80000"/>
              </a:lnSpc>
              <a:spcAft>
                <a:spcPts val="0"/>
              </a:spcAft>
              <a:buFont typeface="Wingdings"/>
              <a:buChar char=""/>
              <a:defRPr/>
            </a:pPr>
            <a:r>
              <a:rPr lang="ru-RU" b="1" dirty="0" smtClean="0">
                <a:solidFill>
                  <a:schemeClr val="accent1">
                    <a:lumMod val="75000"/>
                  </a:schemeClr>
                </a:solidFill>
              </a:rPr>
              <a:t>ОАО «</a:t>
            </a:r>
            <a:r>
              <a:rPr lang="ru-RU" b="1" dirty="0" err="1" smtClean="0">
                <a:solidFill>
                  <a:schemeClr val="accent1">
                    <a:lumMod val="75000"/>
                  </a:schemeClr>
                </a:solidFill>
              </a:rPr>
              <a:t>Новомосковскбытхим</a:t>
            </a:r>
            <a:r>
              <a:rPr lang="ru-RU" b="1" dirty="0" smtClean="0">
                <a:solidFill>
                  <a:schemeClr val="accent1">
                    <a:lumMod val="75000"/>
                  </a:schemeClr>
                </a:solidFill>
              </a:rPr>
              <a:t>»,</a:t>
            </a:r>
          </a:p>
          <a:p>
            <a:pPr marL="274320" indent="-274320" fontAlgn="auto">
              <a:lnSpc>
                <a:spcPct val="80000"/>
              </a:lnSpc>
              <a:spcAft>
                <a:spcPts val="0"/>
              </a:spcAft>
              <a:buFont typeface="Wingdings"/>
              <a:buChar char=""/>
              <a:defRPr/>
            </a:pPr>
            <a:r>
              <a:rPr lang="ru-RU" b="1" dirty="0" smtClean="0">
                <a:solidFill>
                  <a:schemeClr val="accent1">
                    <a:lumMod val="75000"/>
                  </a:schemeClr>
                </a:solidFill>
              </a:rPr>
              <a:t>торговая сеть «ИКЕА», </a:t>
            </a:r>
          </a:p>
          <a:p>
            <a:pPr marL="274320" indent="-274320" fontAlgn="auto">
              <a:lnSpc>
                <a:spcPct val="80000"/>
              </a:lnSpc>
              <a:spcAft>
                <a:spcPts val="0"/>
              </a:spcAft>
              <a:buFont typeface="Wingdings"/>
              <a:buChar char=""/>
              <a:defRPr/>
            </a:pPr>
            <a:r>
              <a:rPr lang="ru-RU" b="1" dirty="0" smtClean="0">
                <a:solidFill>
                  <a:schemeClr val="accent1">
                    <a:lumMod val="75000"/>
                  </a:schemeClr>
                </a:solidFill>
              </a:rPr>
              <a:t>компания «Ренессанс Капитал», </a:t>
            </a:r>
          </a:p>
          <a:p>
            <a:pPr marL="274320" indent="-274320" fontAlgn="auto">
              <a:lnSpc>
                <a:spcPct val="80000"/>
              </a:lnSpc>
              <a:spcAft>
                <a:spcPts val="0"/>
              </a:spcAft>
              <a:buFont typeface="Wingdings"/>
              <a:buChar char=""/>
              <a:defRPr/>
            </a:pPr>
            <a:r>
              <a:rPr lang="ru-RU" b="1" dirty="0" smtClean="0">
                <a:solidFill>
                  <a:schemeClr val="accent1">
                    <a:lumMod val="75000"/>
                  </a:schemeClr>
                </a:solidFill>
              </a:rPr>
              <a:t>нефтяная компания «СИДАНКО» и др. </a:t>
            </a:r>
          </a:p>
          <a:p>
            <a:pPr marL="274320" indent="-274320" fontAlgn="auto">
              <a:lnSpc>
                <a:spcPct val="80000"/>
              </a:lnSpc>
              <a:spcAft>
                <a:spcPts val="0"/>
              </a:spcAft>
              <a:buFont typeface="Wingdings"/>
              <a:buChar char=""/>
              <a:defRPr/>
            </a:pPr>
            <a:r>
              <a:rPr lang="ru-RU" b="1" dirty="0" smtClean="0"/>
              <a:t>Услуги заёмного труда приобрели массовый характер в России после кризиса 1998 года. </a:t>
            </a:r>
          </a:p>
          <a:p>
            <a:pPr marL="274320" indent="-274320" fontAlgn="auto">
              <a:lnSpc>
                <a:spcPct val="80000"/>
              </a:lnSpc>
              <a:spcAft>
                <a:spcPts val="0"/>
              </a:spcAft>
              <a:buFont typeface="Wingdings"/>
              <a:buChar char=""/>
              <a:defRPr/>
            </a:pPr>
            <a:r>
              <a:rPr lang="ru-RU" b="1" dirty="0" smtClean="0"/>
              <a:t>Начиная с 2001 г. спрос на заёмных работников на российском рынке труда вырос приблизительно на 50-70%. </a:t>
            </a:r>
          </a:p>
          <a:p>
            <a:pPr marL="274320" indent="-274320" fontAlgn="auto">
              <a:lnSpc>
                <a:spcPct val="80000"/>
              </a:lnSpc>
              <a:spcAft>
                <a:spcPts val="0"/>
              </a:spcAft>
              <a:buFont typeface="Wingdings"/>
              <a:buChar char=""/>
              <a:defRPr/>
            </a:pPr>
            <a:r>
              <a:rPr lang="ru-RU" b="1" dirty="0" smtClean="0"/>
              <a:t>Сегодняшний объём услуг по предоставлению заёмного труда на российском рынке оценивается рядом экспертов в размере 80 млн. долл. </a:t>
            </a:r>
          </a:p>
          <a:p>
            <a:pPr marL="274320" indent="-274320" fontAlgn="auto">
              <a:lnSpc>
                <a:spcPct val="80000"/>
              </a:lnSpc>
              <a:spcAft>
                <a:spcPts val="0"/>
              </a:spcAft>
              <a:buFont typeface="Wingdings"/>
              <a:buChar char=""/>
              <a:defRPr/>
            </a:pPr>
            <a:endParaRPr lang="ru-RU" dirty="0" smtClean="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p:txBody>
          <a:bodyPr/>
          <a:lstStyle/>
          <a:p>
            <a:pPr fontAlgn="auto">
              <a:spcAft>
                <a:spcPts val="0"/>
              </a:spcAft>
              <a:defRPr/>
            </a:pPr>
            <a:endParaRPr lang="ru-RU" smtClean="0"/>
          </a:p>
        </p:txBody>
      </p:sp>
      <p:sp>
        <p:nvSpPr>
          <p:cNvPr id="117762" name="Содержимое 2"/>
          <p:cNvSpPr>
            <a:spLocks noGrp="1"/>
          </p:cNvSpPr>
          <p:nvPr>
            <p:ph sz="quarter" idx="1"/>
          </p:nvPr>
        </p:nvSpPr>
        <p:spPr>
          <a:xfrm>
            <a:off x="457200" y="1600200"/>
            <a:ext cx="7467600" cy="4873625"/>
          </a:xfrm>
        </p:spPr>
        <p:txBody>
          <a:bodyPr/>
          <a:lstStyle/>
          <a:p>
            <a:endParaRPr lang="ru-RU"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Заголовок 1"/>
          <p:cNvSpPr>
            <a:spLocks noGrp="1"/>
          </p:cNvSpPr>
          <p:nvPr>
            <p:ph type="title" idx="4294967295"/>
          </p:nvPr>
        </p:nvSpPr>
        <p:spPr>
          <a:xfrm>
            <a:off x="925513" y="0"/>
            <a:ext cx="8218487" cy="1125538"/>
          </a:xfrm>
        </p:spPr>
        <p:txBody>
          <a:bodyPr/>
          <a:lstStyle/>
          <a:p>
            <a:pPr algn="ctr" fontAlgn="auto">
              <a:spcAft>
                <a:spcPts val="0"/>
              </a:spcAft>
              <a:defRPr/>
            </a:pPr>
            <a:r>
              <a:rPr lang="ru-RU" sz="3200" b="1" dirty="0" smtClean="0"/>
              <a:t>Выводы взвешенные</a:t>
            </a:r>
            <a:r>
              <a:rPr lang="ru-RU" sz="3400" b="1" dirty="0" smtClean="0"/>
              <a:t>.</a:t>
            </a:r>
          </a:p>
        </p:txBody>
      </p:sp>
      <p:sp>
        <p:nvSpPr>
          <p:cNvPr id="3" name="Содержимое 2"/>
          <p:cNvSpPr>
            <a:spLocks noGrp="1"/>
          </p:cNvSpPr>
          <p:nvPr>
            <p:ph idx="4294967295"/>
          </p:nvPr>
        </p:nvSpPr>
        <p:spPr>
          <a:xfrm>
            <a:off x="781050" y="1412875"/>
            <a:ext cx="8362950" cy="4654550"/>
          </a:xfrm>
        </p:spPr>
        <p:txBody>
          <a:bodyPr>
            <a:normAutofit fontScale="92500" lnSpcReduction="10000"/>
          </a:bodyPr>
          <a:lstStyle/>
          <a:p>
            <a:pPr marL="274320" indent="-274320" fontAlgn="auto">
              <a:lnSpc>
                <a:spcPct val="80000"/>
              </a:lnSpc>
              <a:spcAft>
                <a:spcPts val="0"/>
              </a:spcAft>
              <a:buFont typeface="Wingdings"/>
              <a:buChar char=""/>
              <a:defRPr/>
            </a:pPr>
            <a:r>
              <a:rPr lang="ru-RU" b="1" dirty="0" smtClean="0"/>
              <a:t>Заемный труд выгоден для работодателя и работника</a:t>
            </a:r>
          </a:p>
          <a:p>
            <a:pPr marL="274320" indent="-274320" fontAlgn="auto">
              <a:lnSpc>
                <a:spcPct val="80000"/>
              </a:lnSpc>
              <a:spcAft>
                <a:spcPts val="0"/>
              </a:spcAft>
              <a:buFont typeface="Wingdings"/>
              <a:buChar char=""/>
              <a:defRPr/>
            </a:pPr>
            <a:r>
              <a:rPr lang="ru-RU" b="1" i="1" dirty="0" smtClean="0"/>
              <a:t>Заемный труд облегчает выход на рынок труда после окончания обучения студентам и молодым специалистам</a:t>
            </a:r>
          </a:p>
          <a:p>
            <a:pPr marL="274320" indent="-274320" fontAlgn="auto">
              <a:lnSpc>
                <a:spcPct val="80000"/>
              </a:lnSpc>
              <a:spcAft>
                <a:spcPts val="0"/>
              </a:spcAft>
              <a:buFont typeface="Wingdings"/>
              <a:buChar char=""/>
              <a:defRPr/>
            </a:pPr>
            <a:r>
              <a:rPr lang="ru-RU" b="1" dirty="0" smtClean="0"/>
              <a:t>По причине неразвитости профсоюзного движения в секторах преимущественного использования заемного труда, его легализация и стандартизация внутренних процедур позволит работникам отстаивать свои права в рамках досудебного урегулирования споров.</a:t>
            </a:r>
          </a:p>
          <a:p>
            <a:pPr marL="274320" indent="-274320" fontAlgn="auto">
              <a:lnSpc>
                <a:spcPct val="80000"/>
              </a:lnSpc>
              <a:spcAft>
                <a:spcPts val="0"/>
              </a:spcAft>
              <a:buFont typeface="Wingdings"/>
              <a:buChar char=""/>
              <a:defRPr/>
            </a:pPr>
            <a:r>
              <a:rPr lang="ru-RU" b="1" i="1" dirty="0" smtClean="0"/>
              <a:t>Инструменты контроля должны быть чётко определены и описаны</a:t>
            </a:r>
            <a:r>
              <a:rPr lang="ru-RU" b="1" dirty="0" smtClean="0"/>
              <a:t>.</a:t>
            </a:r>
          </a:p>
          <a:p>
            <a:pPr marL="274320" indent="-274320" fontAlgn="auto">
              <a:lnSpc>
                <a:spcPct val="80000"/>
              </a:lnSpc>
              <a:spcAft>
                <a:spcPts val="0"/>
              </a:spcAft>
              <a:buFont typeface="Wingdings"/>
              <a:buChar char=""/>
              <a:defRPr/>
            </a:pPr>
            <a:r>
              <a:rPr lang="ru-RU" b="1" dirty="0" smtClean="0"/>
              <a:t>При наличии широкой базы данных, Заемный работник мотивирован к эффективному выполнению своих трудовых обязательств.</a:t>
            </a:r>
          </a:p>
          <a:p>
            <a:pPr marL="274320" indent="-274320" fontAlgn="auto">
              <a:lnSpc>
                <a:spcPct val="80000"/>
              </a:lnSpc>
              <a:spcAft>
                <a:spcPts val="0"/>
              </a:spcAft>
              <a:buFont typeface="Wingdings"/>
              <a:buChar char=""/>
              <a:defRPr/>
            </a:pPr>
            <a:endParaRPr lang="ru-RU" b="1" dirty="0" smtClean="0"/>
          </a:p>
          <a:p>
            <a:pPr marL="274320" indent="-274320" fontAlgn="auto">
              <a:lnSpc>
                <a:spcPct val="80000"/>
              </a:lnSpc>
              <a:spcAft>
                <a:spcPts val="0"/>
              </a:spcAft>
              <a:buFont typeface="Wingdings"/>
              <a:buChar char=""/>
              <a:defRPr/>
            </a:pPr>
            <a:endParaRPr lang="ru-RU"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pPr fontAlgn="auto">
              <a:spcAft>
                <a:spcPts val="0"/>
              </a:spcAft>
              <a:defRPr/>
            </a:pPr>
            <a:endParaRPr lang="ru-RU" smtClean="0"/>
          </a:p>
        </p:txBody>
      </p:sp>
      <p:sp>
        <p:nvSpPr>
          <p:cNvPr id="20482" name="Содержимое 2"/>
          <p:cNvSpPr>
            <a:spLocks noGrp="1"/>
          </p:cNvSpPr>
          <p:nvPr>
            <p:ph sz="quarter" idx="1"/>
          </p:nvPr>
        </p:nvSpPr>
        <p:spPr>
          <a:xfrm>
            <a:off x="457200" y="1600200"/>
            <a:ext cx="7467600" cy="4873625"/>
          </a:xfrm>
        </p:spPr>
        <p:txBody>
          <a:bodyPr/>
          <a:lstStyle/>
          <a:p>
            <a:endParaRPr lang="ru-RU"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358775" y="333375"/>
            <a:ext cx="8785225" cy="708025"/>
          </a:xfrm>
        </p:spPr>
        <p:txBody>
          <a:bodyPr/>
          <a:lstStyle/>
          <a:p>
            <a:pPr algn="ctr" fontAlgn="auto">
              <a:spcAft>
                <a:spcPts val="0"/>
              </a:spcAft>
              <a:defRPr/>
            </a:pPr>
            <a:r>
              <a:rPr lang="ru-RU" sz="3200" b="1" dirty="0" smtClean="0"/>
              <a:t>Выводы по позициям  профсоюзов</a:t>
            </a:r>
            <a:endParaRPr lang="en-US" sz="3200" b="1" dirty="0" smtClean="0"/>
          </a:p>
        </p:txBody>
      </p:sp>
      <p:sp>
        <p:nvSpPr>
          <p:cNvPr id="77827" name="Rectangle 3"/>
          <p:cNvSpPr>
            <a:spLocks noGrp="1"/>
          </p:cNvSpPr>
          <p:nvPr>
            <p:ph sz="quarter" idx="1"/>
          </p:nvPr>
        </p:nvSpPr>
        <p:spPr>
          <a:xfrm>
            <a:off x="179388" y="1196975"/>
            <a:ext cx="8785225" cy="5327650"/>
          </a:xfrm>
        </p:spPr>
        <p:txBody>
          <a:bodyPr>
            <a:normAutofit lnSpcReduction="10000"/>
          </a:bodyPr>
          <a:lstStyle/>
          <a:p>
            <a:pPr marL="274320" indent="-274320" fontAlgn="auto">
              <a:spcAft>
                <a:spcPts val="0"/>
              </a:spcAft>
              <a:buFont typeface="Wingdings"/>
              <a:buChar char=""/>
              <a:defRPr/>
            </a:pPr>
            <a:r>
              <a:rPr lang="ru-RU" b="1" dirty="0" err="1" smtClean="0"/>
              <a:t>Аутсорсинг</a:t>
            </a:r>
            <a:r>
              <a:rPr lang="ru-RU" b="1" dirty="0" smtClean="0"/>
              <a:t> надо контролировать и его отрицательные последствия остановить – добиться равных условий для всех</a:t>
            </a:r>
          </a:p>
          <a:p>
            <a:pPr marL="274320" indent="-274320" fontAlgn="auto">
              <a:spcAft>
                <a:spcPts val="0"/>
              </a:spcAft>
              <a:buFont typeface="Wingdings"/>
              <a:buChar char=""/>
              <a:defRPr/>
            </a:pPr>
            <a:r>
              <a:rPr lang="ru-RU" b="1" dirty="0" smtClean="0"/>
              <a:t>Заемный труд не надо урегулировать, а запретить</a:t>
            </a:r>
          </a:p>
          <a:p>
            <a:pPr marL="274320" indent="-274320" fontAlgn="auto">
              <a:spcAft>
                <a:spcPts val="0"/>
              </a:spcAft>
              <a:buFont typeface="Wingdings"/>
              <a:buChar char=""/>
              <a:defRPr/>
            </a:pPr>
            <a:r>
              <a:rPr lang="ru-RU" b="1" dirty="0" smtClean="0"/>
              <a:t>Его применение надо остановить и коллективным действием на уровне предприятия и отрасли, и законодательно. </a:t>
            </a:r>
          </a:p>
          <a:p>
            <a:pPr marL="274320" indent="-274320" fontAlgn="auto">
              <a:spcAft>
                <a:spcPts val="0"/>
              </a:spcAft>
              <a:buFont typeface="Wingdings"/>
              <a:buChar char=""/>
              <a:defRPr/>
            </a:pPr>
            <a:r>
              <a:rPr lang="ru-RU" b="1" dirty="0" smtClean="0"/>
              <a:t>Нужна широкая профсоюзная кампания, включая</a:t>
            </a:r>
          </a:p>
          <a:p>
            <a:pPr marL="640080" lvl="1" indent="-274320" fontAlgn="auto">
              <a:spcAft>
                <a:spcPts val="0"/>
              </a:spcAft>
              <a:buFont typeface="Wingdings 2"/>
              <a:buChar char=""/>
              <a:defRPr/>
            </a:pPr>
            <a:r>
              <a:rPr lang="ru-RU" sz="2400" b="1" dirty="0" smtClean="0"/>
              <a:t>Публичные акции.</a:t>
            </a:r>
          </a:p>
          <a:p>
            <a:pPr marL="640080" lvl="1" indent="-274320" fontAlgn="auto">
              <a:spcAft>
                <a:spcPts val="0"/>
              </a:spcAft>
              <a:buFont typeface="Wingdings 2"/>
              <a:buChar char=""/>
              <a:defRPr/>
            </a:pPr>
            <a:r>
              <a:rPr lang="ru-RU" sz="2400" b="1" dirty="0" smtClean="0"/>
              <a:t>Судебные процессы с широкой оглаской против нарушений прав через заемный труд. </a:t>
            </a:r>
          </a:p>
          <a:p>
            <a:pPr marL="640080" lvl="1" indent="-274320" fontAlgn="auto">
              <a:spcAft>
                <a:spcPts val="0"/>
              </a:spcAft>
              <a:buFont typeface="Wingdings 2"/>
              <a:buChar char=""/>
              <a:defRPr/>
            </a:pPr>
            <a:r>
              <a:rPr lang="ru-RU" sz="2400" b="1" dirty="0" smtClean="0"/>
              <a:t>Лоббирования против заемного труда.</a:t>
            </a:r>
          </a:p>
          <a:p>
            <a:pPr marL="274320" indent="-274320" fontAlgn="auto">
              <a:spcAft>
                <a:spcPts val="0"/>
              </a:spcAft>
              <a:buFont typeface="Wingdings"/>
              <a:buChar char=""/>
              <a:defRPr/>
            </a:pPr>
            <a:r>
              <a:rPr lang="ru-RU" b="1" dirty="0" smtClean="0"/>
              <a:t>НЕТ ДИКИМ ФОРМАМ ЗАНЯТОСТИ, НЕТ ЗАКОНОПРОЕКТУ ПО ЗАЕМНОМУ ТРУДУ !</a:t>
            </a:r>
            <a:endParaRPr lang="en-US" b="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1143000"/>
          </a:xfrm>
        </p:spPr>
        <p:txBody>
          <a:bodyPr/>
          <a:lstStyle/>
          <a:p>
            <a:pPr algn="ctr" fontAlgn="auto">
              <a:spcAft>
                <a:spcPts val="0"/>
              </a:spcAft>
              <a:defRPr/>
            </a:pPr>
            <a:r>
              <a:rPr lang="ru-RU" sz="3200" b="1" dirty="0" smtClean="0"/>
              <a:t>Перспективы развития заемного труда</a:t>
            </a:r>
          </a:p>
        </p:txBody>
      </p:sp>
      <p:sp>
        <p:nvSpPr>
          <p:cNvPr id="3" name="Содержимое 2"/>
          <p:cNvSpPr>
            <a:spLocks noGrp="1"/>
          </p:cNvSpPr>
          <p:nvPr>
            <p:ph idx="4294967295"/>
          </p:nvPr>
        </p:nvSpPr>
        <p:spPr>
          <a:xfrm>
            <a:off x="0" y="1600200"/>
            <a:ext cx="8229600" cy="5043488"/>
          </a:xfrm>
        </p:spPr>
        <p:txBody>
          <a:bodyPr>
            <a:normAutofit fontScale="92500" lnSpcReduction="10000"/>
          </a:bodyPr>
          <a:lstStyle/>
          <a:p>
            <a:pPr marL="274320" indent="-274320" fontAlgn="auto">
              <a:lnSpc>
                <a:spcPct val="80000"/>
              </a:lnSpc>
              <a:spcAft>
                <a:spcPts val="0"/>
              </a:spcAft>
              <a:buFont typeface="Wingdings"/>
              <a:buChar char=""/>
              <a:defRPr/>
            </a:pPr>
            <a:r>
              <a:rPr lang="ru-RU" b="1" dirty="0" smtClean="0"/>
              <a:t>В перспективе, рынок заемного труда в России будет только развиваться, повторяя основные европейские тенденции.</a:t>
            </a:r>
          </a:p>
          <a:p>
            <a:pPr marL="274320" indent="-274320" fontAlgn="auto">
              <a:lnSpc>
                <a:spcPct val="80000"/>
              </a:lnSpc>
              <a:spcAft>
                <a:spcPts val="0"/>
              </a:spcAft>
              <a:buFont typeface="Wingdings"/>
              <a:buChar char=""/>
              <a:defRPr/>
            </a:pPr>
            <a:r>
              <a:rPr lang="ru-RU" b="1" dirty="0" smtClean="0"/>
              <a:t>Заемный труд, в перспективе, эффективный путь разрешения проблемы сокращающихся трудовых ресурсов</a:t>
            </a:r>
          </a:p>
          <a:p>
            <a:pPr marL="274320" indent="-274320" fontAlgn="auto">
              <a:lnSpc>
                <a:spcPct val="80000"/>
              </a:lnSpc>
              <a:spcAft>
                <a:spcPts val="0"/>
              </a:spcAft>
              <a:buFont typeface="Wingdings"/>
              <a:buChar char=""/>
              <a:defRPr/>
            </a:pPr>
            <a:r>
              <a:rPr lang="ru-RU" b="1" dirty="0" smtClean="0"/>
              <a:t>Заемный труд позволяет реализовать меры семейной политики, связанные с привлечением на рынок труда женщин, находящимся в отпуске по уходу за детьми,</a:t>
            </a:r>
          </a:p>
          <a:p>
            <a:pPr marL="274320" indent="-274320" fontAlgn="auto">
              <a:lnSpc>
                <a:spcPct val="80000"/>
              </a:lnSpc>
              <a:spcAft>
                <a:spcPts val="0"/>
              </a:spcAft>
              <a:buFont typeface="Wingdings"/>
              <a:buChar char=""/>
              <a:defRPr/>
            </a:pPr>
            <a:r>
              <a:rPr lang="ru-RU" b="1" dirty="0" smtClean="0"/>
              <a:t>Перспективы для работодателей: расширение базы работников</a:t>
            </a:r>
          </a:p>
          <a:p>
            <a:pPr marL="274320" indent="-274320" fontAlgn="auto">
              <a:lnSpc>
                <a:spcPct val="80000"/>
              </a:lnSpc>
              <a:spcAft>
                <a:spcPts val="0"/>
              </a:spcAft>
              <a:buFont typeface="Wingdings"/>
              <a:buChar char=""/>
              <a:defRPr/>
            </a:pPr>
            <a:r>
              <a:rPr lang="ru-RU" b="1" dirty="0" smtClean="0"/>
              <a:t>Принятие законодательства о заемном труде и принятие конвенций МОТ улучшит инвестиционный климат и привлекательность для иностранного капитала</a:t>
            </a:r>
          </a:p>
          <a:p>
            <a:pPr marL="274320" indent="-274320" fontAlgn="auto">
              <a:lnSpc>
                <a:spcPct val="80000"/>
              </a:lnSpc>
              <a:spcAft>
                <a:spcPts val="0"/>
              </a:spcAft>
              <a:buFont typeface="Wingdings"/>
              <a:buChar char=""/>
              <a:defRPr/>
            </a:pPr>
            <a:r>
              <a:rPr lang="ru-RU" b="1" dirty="0" smtClean="0"/>
              <a:t>Совершенствование правовых механизмов на рынке заемного труда может поспособствовать легализации занятости.</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a:xfrm>
            <a:off x="107950" y="274638"/>
            <a:ext cx="8640763" cy="1143000"/>
          </a:xfrm>
        </p:spPr>
        <p:txBody>
          <a:bodyPr>
            <a:normAutofit fontScale="90000"/>
          </a:bodyPr>
          <a:lstStyle/>
          <a:p>
            <a:pPr algn="ctr" fontAlgn="auto">
              <a:spcAft>
                <a:spcPts val="0"/>
              </a:spcAft>
              <a:defRPr/>
            </a:pPr>
            <a:r>
              <a:rPr lang="ru-RU" sz="3400" b="1" dirty="0" smtClean="0"/>
              <a:t>Необходимо ЭФФЕКТИВНО защищать</a:t>
            </a:r>
            <a:br>
              <a:rPr lang="ru-RU" sz="3400" b="1" dirty="0" smtClean="0"/>
            </a:br>
            <a:r>
              <a:rPr lang="ru-RU" sz="3400" b="1" dirty="0" smtClean="0"/>
              <a:t> новые формы занятости</a:t>
            </a:r>
          </a:p>
        </p:txBody>
      </p:sp>
      <p:sp>
        <p:nvSpPr>
          <p:cNvPr id="97283" name="Rectangle 3"/>
          <p:cNvSpPr>
            <a:spLocks noGrp="1"/>
          </p:cNvSpPr>
          <p:nvPr>
            <p:ph sz="quarter" idx="1"/>
          </p:nvPr>
        </p:nvSpPr>
        <p:spPr>
          <a:xfrm>
            <a:off x="457200" y="1600200"/>
            <a:ext cx="7467600" cy="4873625"/>
          </a:xfrm>
        </p:spPr>
        <p:txBody>
          <a:bodyPr>
            <a:normAutofit fontScale="92500" lnSpcReduction="10000"/>
          </a:bodyPr>
          <a:lstStyle/>
          <a:p>
            <a:pPr marL="274320" indent="-274320" fontAlgn="auto">
              <a:spcAft>
                <a:spcPts val="0"/>
              </a:spcAft>
              <a:buFont typeface="Wingdings"/>
              <a:buChar char=""/>
              <a:defRPr/>
            </a:pPr>
            <a:r>
              <a:rPr lang="ru-RU" sz="2000" b="1" dirty="0" smtClean="0"/>
              <a:t>Давать оценку эффективности норм трудового законодательства и социальной защиты работников в сфере труда (выходные пособия, система защиты от безработицы и т.д.) с точки зрения защиты занятости и доходов, сохранения эффективных рабочих мест, возвращения к работе в случае ее потери и придания отдельным трудовым нормам большей гибкости;</a:t>
            </a:r>
          </a:p>
          <a:p>
            <a:pPr marL="274320" indent="-274320" fontAlgn="auto">
              <a:spcAft>
                <a:spcPts val="0"/>
              </a:spcAft>
              <a:buFont typeface="Wingdings"/>
              <a:buChar char=""/>
              <a:defRPr/>
            </a:pPr>
            <a:r>
              <a:rPr lang="ru-RU" sz="2000" b="1" dirty="0" smtClean="0"/>
              <a:t>Обеспечивать согласованность  решений по внесению изменений в </a:t>
            </a:r>
            <a:r>
              <a:rPr lang="ru-RU" sz="2000" b="1" dirty="0" err="1" smtClean="0"/>
              <a:t>колдоговоры</a:t>
            </a:r>
            <a:r>
              <a:rPr lang="ru-RU" sz="2000" b="1" dirty="0" smtClean="0"/>
              <a:t> и соглашения, направленных, прежде всего, на сохранение кадрового потенциала и конкурентоспособности предприятий (приостановка найма новых работников, расширение функциональных обязанностей работников, перемещение персонала в другие подразделения, сокращения социальных расходов, не имеющих решающего значения, сокращения поощрительных выплат).</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a:xfrm>
            <a:off x="107950" y="260350"/>
            <a:ext cx="8785225" cy="1655763"/>
          </a:xfrm>
        </p:spPr>
        <p:txBody>
          <a:bodyPr>
            <a:normAutofit fontScale="90000"/>
          </a:bodyPr>
          <a:lstStyle/>
          <a:p>
            <a:pPr algn="ctr" fontAlgn="auto">
              <a:spcAft>
                <a:spcPts val="0"/>
              </a:spcAft>
              <a:defRPr/>
            </a:pPr>
            <a:r>
              <a:rPr lang="ru-RU" sz="3200" b="1" dirty="0" smtClean="0"/>
              <a:t/>
            </a:r>
            <a:br>
              <a:rPr lang="ru-RU" sz="3200" b="1" dirty="0" smtClean="0"/>
            </a:br>
            <a:r>
              <a:rPr lang="ru-RU" sz="3200" b="1" dirty="0" smtClean="0"/>
              <a:t/>
            </a:r>
            <a:br>
              <a:rPr lang="ru-RU" sz="3200" b="1" dirty="0" smtClean="0"/>
            </a:br>
            <a:r>
              <a:rPr lang="ru-RU" sz="3200" b="1" dirty="0" smtClean="0"/>
              <a:t/>
            </a:r>
            <a:br>
              <a:rPr lang="ru-RU" sz="3200" b="1" dirty="0" smtClean="0"/>
            </a:br>
            <a:r>
              <a:rPr lang="ru-RU" sz="3200" b="1" dirty="0" smtClean="0"/>
              <a:t/>
            </a:r>
            <a:br>
              <a:rPr lang="ru-RU" sz="3200" b="1" dirty="0" smtClean="0"/>
            </a:br>
            <a:r>
              <a:rPr lang="ru-RU" sz="3200" b="1" dirty="0" smtClean="0"/>
              <a:t/>
            </a:r>
            <a:br>
              <a:rPr lang="ru-RU" sz="3200" b="1" dirty="0" smtClean="0"/>
            </a:br>
            <a:r>
              <a:rPr lang="ru-RU" sz="3200" b="1" dirty="0" smtClean="0"/>
              <a:t/>
            </a:r>
            <a:br>
              <a:rPr lang="ru-RU" sz="3200" b="1" dirty="0" smtClean="0"/>
            </a:br>
            <a:r>
              <a:rPr lang="ru-RU" sz="3100" b="1" dirty="0" smtClean="0"/>
              <a:t>Противоречия между экономической и социальной эффективностью в условиях НФЗ</a:t>
            </a:r>
            <a:r>
              <a:rPr lang="ru-RU" sz="3200" b="1" dirty="0" smtClean="0"/>
              <a:t>. </a:t>
            </a:r>
            <a:r>
              <a:rPr lang="ru-RU" sz="3400" b="1" dirty="0" smtClean="0"/>
              <a:t/>
            </a:r>
            <a:br>
              <a:rPr lang="ru-RU" sz="3400" b="1" dirty="0" smtClean="0"/>
            </a:br>
            <a:endParaRPr lang="ru-RU" sz="3400" b="1" dirty="0" smtClean="0"/>
          </a:p>
        </p:txBody>
      </p:sp>
      <p:sp>
        <p:nvSpPr>
          <p:cNvPr id="98307" name="Rectangle 3"/>
          <p:cNvSpPr>
            <a:spLocks noGrp="1"/>
          </p:cNvSpPr>
          <p:nvPr>
            <p:ph sz="quarter" idx="1"/>
          </p:nvPr>
        </p:nvSpPr>
        <p:spPr>
          <a:xfrm>
            <a:off x="457200" y="1600200"/>
            <a:ext cx="7467600" cy="4873625"/>
          </a:xfrm>
        </p:spPr>
        <p:txBody>
          <a:bodyPr>
            <a:normAutofit/>
          </a:bodyPr>
          <a:lstStyle/>
          <a:p>
            <a:pPr marL="274320" indent="-274320" fontAlgn="auto">
              <a:lnSpc>
                <a:spcPct val="80000"/>
              </a:lnSpc>
              <a:spcAft>
                <a:spcPts val="0"/>
              </a:spcAft>
              <a:buFont typeface="Wingdings"/>
              <a:buChar char=""/>
              <a:defRPr/>
            </a:pPr>
            <a:r>
              <a:rPr lang="ru-RU" sz="2000" b="1" dirty="0" smtClean="0"/>
              <a:t>Комплекс мер по сглаживанию обострившихся с появлением новых форм </a:t>
            </a:r>
            <a:r>
              <a:rPr lang="ru-RU" sz="2000" b="1" dirty="0" smtClean="0">
                <a:solidFill>
                  <a:schemeClr val="accent1">
                    <a:lumMod val="75000"/>
                  </a:schemeClr>
                </a:solidFill>
              </a:rPr>
              <a:t>занятости противоречий между экономической и социальной эффективностью. </a:t>
            </a:r>
          </a:p>
          <a:p>
            <a:pPr marL="274320" indent="-274320" fontAlgn="auto">
              <a:lnSpc>
                <a:spcPct val="80000"/>
              </a:lnSpc>
              <a:spcAft>
                <a:spcPts val="0"/>
              </a:spcAft>
              <a:buFont typeface="Wingdings"/>
              <a:buChar char=""/>
              <a:defRPr/>
            </a:pPr>
            <a:r>
              <a:rPr lang="ru-RU" sz="2000" b="1" dirty="0" smtClean="0"/>
              <a:t>К таким мерам могут быть  отнесены: </a:t>
            </a:r>
          </a:p>
          <a:p>
            <a:pPr marL="640080" lvl="1" indent="-274320" fontAlgn="auto">
              <a:lnSpc>
                <a:spcPct val="80000"/>
              </a:lnSpc>
              <a:spcAft>
                <a:spcPts val="0"/>
              </a:spcAft>
              <a:buFont typeface="Wingdings 2"/>
              <a:buChar char=""/>
              <a:defRPr/>
            </a:pPr>
            <a:r>
              <a:rPr lang="ru-RU" sz="1800" b="1" dirty="0" smtClean="0">
                <a:solidFill>
                  <a:schemeClr val="accent1">
                    <a:lumMod val="75000"/>
                  </a:schemeClr>
                </a:solidFill>
              </a:rPr>
              <a:t>совершенствование нормативно-законодательной базы трудовых отношений, устраняющее ее отставание от реальных потребностей рынка труда;</a:t>
            </a:r>
          </a:p>
          <a:p>
            <a:pPr marL="640080" lvl="1" indent="-274320" fontAlgn="auto">
              <a:lnSpc>
                <a:spcPct val="80000"/>
              </a:lnSpc>
              <a:spcAft>
                <a:spcPts val="0"/>
              </a:spcAft>
              <a:buFont typeface="Wingdings 2"/>
              <a:buChar char=""/>
              <a:defRPr/>
            </a:pPr>
            <a:r>
              <a:rPr lang="ru-RU" sz="1800" b="1" dirty="0" smtClean="0">
                <a:solidFill>
                  <a:schemeClr val="accent1">
                    <a:lumMod val="75000"/>
                  </a:schemeClr>
                </a:solidFill>
              </a:rPr>
              <a:t>усиление контроля  выполнения законов и норм, </a:t>
            </a:r>
          </a:p>
          <a:p>
            <a:pPr marL="640080" lvl="1" indent="-274320" fontAlgn="auto">
              <a:lnSpc>
                <a:spcPct val="80000"/>
              </a:lnSpc>
              <a:spcAft>
                <a:spcPts val="0"/>
              </a:spcAft>
              <a:buFont typeface="Wingdings 2"/>
              <a:buChar char=""/>
              <a:defRPr/>
            </a:pPr>
            <a:r>
              <a:rPr lang="ru-RU" sz="1800" b="1" dirty="0" smtClean="0">
                <a:solidFill>
                  <a:schemeClr val="accent1">
                    <a:lumMod val="75000"/>
                  </a:schemeClr>
                </a:solidFill>
              </a:rPr>
              <a:t>улучшение учетно-статистической работы в отношении новых видов занятости, </a:t>
            </a:r>
          </a:p>
          <a:p>
            <a:pPr marL="640080" lvl="1" indent="-274320" fontAlgn="auto">
              <a:lnSpc>
                <a:spcPct val="80000"/>
              </a:lnSpc>
              <a:spcAft>
                <a:spcPts val="0"/>
              </a:spcAft>
              <a:buFont typeface="Wingdings 2"/>
              <a:buChar char=""/>
              <a:defRPr/>
            </a:pPr>
            <a:r>
              <a:rPr lang="ru-RU" sz="1800" b="1" dirty="0" smtClean="0">
                <a:solidFill>
                  <a:schemeClr val="accent1">
                    <a:lumMod val="75000"/>
                  </a:schemeClr>
                </a:solidFill>
              </a:rPr>
              <a:t>укрепление взаимодействия субъектов трудовых отношений в рамках социального партнерства, направленного, в частности, на идентификацию новых видов занятости, формализацию статуса работников, занятых новыми видами труда, </a:t>
            </a:r>
          </a:p>
          <a:p>
            <a:pPr marL="640080" lvl="1" indent="-274320" fontAlgn="auto">
              <a:lnSpc>
                <a:spcPct val="80000"/>
              </a:lnSpc>
              <a:spcAft>
                <a:spcPts val="0"/>
              </a:spcAft>
              <a:buFont typeface="Wingdings 2"/>
              <a:buChar char=""/>
              <a:defRPr/>
            </a:pPr>
            <a:r>
              <a:rPr lang="ru-RU" sz="1800" b="1" dirty="0" smtClean="0">
                <a:solidFill>
                  <a:schemeClr val="accent1">
                    <a:lumMod val="75000"/>
                  </a:schemeClr>
                </a:solidFill>
              </a:rPr>
              <a:t>обеспечение их условиями для высокоэффективного и социально защищенного труда.</a:t>
            </a:r>
            <a:r>
              <a:rPr lang="ru-RU" sz="2000" b="1" dirty="0" smtClean="0">
                <a:solidFill>
                  <a:schemeClr val="accent1">
                    <a:lumMod val="75000"/>
                  </a:schemeClr>
                </a:solidFill>
              </a:rPr>
              <a: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a:xfrm>
            <a:off x="1476375" y="274638"/>
            <a:ext cx="7210425" cy="1143000"/>
          </a:xfrm>
        </p:spPr>
        <p:txBody>
          <a:bodyPr>
            <a:normAutofit fontScale="90000"/>
          </a:bodyPr>
          <a:lstStyle/>
          <a:p>
            <a:pPr fontAlgn="auto">
              <a:spcAft>
                <a:spcPts val="0"/>
              </a:spcAft>
              <a:defRPr/>
            </a:pPr>
            <a:r>
              <a:rPr lang="ru-RU" sz="4000" b="1" smtClean="0">
                <a:solidFill>
                  <a:schemeClr val="accent2"/>
                </a:solidFill>
                <a:effectLst>
                  <a:outerShdw blurRad="38100" dist="38100" dir="2700000" algn="tl">
                    <a:srgbClr val="C0C0C0"/>
                  </a:outerShdw>
                </a:effectLst>
              </a:rPr>
              <a:t>   </a:t>
            </a:r>
            <a:br>
              <a:rPr lang="ru-RU" sz="4000" b="1" smtClean="0">
                <a:solidFill>
                  <a:schemeClr val="accent2"/>
                </a:solidFill>
                <a:effectLst>
                  <a:outerShdw blurRad="38100" dist="38100" dir="2700000" algn="tl">
                    <a:srgbClr val="C0C0C0"/>
                  </a:outerShdw>
                </a:effectLst>
              </a:rPr>
            </a:br>
            <a:endParaRPr lang="ru-RU" sz="4000" b="1" smtClean="0">
              <a:solidFill>
                <a:schemeClr val="accent2"/>
              </a:solidFill>
              <a:effectLst>
                <a:outerShdw blurRad="38100" dist="38100" dir="2700000" algn="tl">
                  <a:srgbClr val="C0C0C0"/>
                </a:outerShdw>
              </a:effectLst>
            </a:endParaRPr>
          </a:p>
        </p:txBody>
      </p:sp>
      <p:sp>
        <p:nvSpPr>
          <p:cNvPr id="95235" name="Rectangle 3"/>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endParaRPr lang="ru-RU" dirty="0" smtClean="0"/>
          </a:p>
          <a:p>
            <a:pPr marL="274320" indent="-274320" algn="ctr" fontAlgn="auto">
              <a:spcAft>
                <a:spcPts val="0"/>
              </a:spcAft>
              <a:buFont typeface="Wingdings"/>
              <a:buChar char=""/>
              <a:defRPr/>
            </a:pPr>
            <a:r>
              <a:rPr lang="ru-RU" b="1" dirty="0" smtClean="0">
                <a:solidFill>
                  <a:srgbClr val="800000"/>
                </a:solidFill>
                <a:effectLst>
                  <a:outerShdw blurRad="38100" dist="38100" dir="2700000" algn="tl">
                    <a:srgbClr val="C0C0C0"/>
                  </a:outerShdw>
                </a:effectLst>
              </a:rPr>
              <a:t>ВОПРОСЫ?</a:t>
            </a:r>
          </a:p>
          <a:p>
            <a:pPr marL="274320" indent="-274320" algn="ctr" fontAlgn="auto">
              <a:spcAft>
                <a:spcPts val="0"/>
              </a:spcAft>
              <a:buFont typeface="Wingdings"/>
              <a:buChar char=""/>
              <a:defRPr/>
            </a:pPr>
            <a:endParaRPr lang="ru-RU" b="1" dirty="0" smtClean="0">
              <a:solidFill>
                <a:srgbClr val="800000"/>
              </a:solidFill>
              <a:effectLst>
                <a:outerShdw blurRad="38100" dist="38100" dir="2700000" algn="tl">
                  <a:srgbClr val="C0C0C0"/>
                </a:outerShdw>
              </a:effectLst>
            </a:endParaRPr>
          </a:p>
          <a:p>
            <a:pPr marL="274320" indent="-274320" algn="ctr" fontAlgn="auto">
              <a:spcAft>
                <a:spcPts val="0"/>
              </a:spcAft>
              <a:buFont typeface="Wingdings"/>
              <a:buChar char=""/>
              <a:defRPr/>
            </a:pPr>
            <a:endParaRPr lang="ru-RU" dirty="0" smtClean="0"/>
          </a:p>
          <a:p>
            <a:pPr marL="274320" indent="-274320" algn="ctr" fontAlgn="auto">
              <a:spcAft>
                <a:spcPts val="0"/>
              </a:spcAft>
              <a:buFont typeface="Wingdings"/>
              <a:buChar char=""/>
              <a:defRPr/>
            </a:pPr>
            <a:r>
              <a:rPr lang="ru-RU" b="1" dirty="0" smtClean="0">
                <a:solidFill>
                  <a:srgbClr val="006600"/>
                </a:solidFill>
                <a:effectLst>
                  <a:outerShdw blurRad="38100" dist="38100" dir="2700000" algn="tl">
                    <a:srgbClr val="C0C0C0"/>
                  </a:outerShdw>
                </a:effectLst>
              </a:rPr>
              <a:t>Спасибо за внимание!</a:t>
            </a:r>
          </a:p>
        </p:txBody>
      </p:sp>
      <p:pic>
        <p:nvPicPr>
          <p:cNvPr id="123907" name="Picture 4"/>
          <p:cNvPicPr>
            <a:picLocks noChangeAspect="1" noChangeArrowheads="1"/>
          </p:cNvPicPr>
          <p:nvPr/>
        </p:nvPicPr>
        <p:blipFill>
          <a:blip r:embed="rId2"/>
          <a:srcRect/>
          <a:stretch>
            <a:fillRect/>
          </a:stretch>
        </p:blipFill>
        <p:spPr bwMode="auto">
          <a:xfrm>
            <a:off x="323850" y="1916113"/>
            <a:ext cx="2249488" cy="2249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txBox="1">
            <a:spLocks noGrp="1" noChangeArrowheads="1"/>
          </p:cNvSpPr>
          <p:nvPr/>
        </p:nvSpPr>
        <p:spPr bwMode="auto">
          <a:xfrm>
            <a:off x="8316913" y="6597650"/>
            <a:ext cx="827087" cy="260350"/>
          </a:xfrm>
          <a:prstGeom prst="rect">
            <a:avLst/>
          </a:prstGeom>
          <a:noFill/>
          <a:ln>
            <a:miter lim="800000"/>
            <a:headEnd/>
            <a:tailEnd/>
          </a:ln>
        </p:spPr>
        <p:txBody>
          <a:bodyPr/>
          <a:lstStyle/>
          <a:p>
            <a:pPr algn="r">
              <a:defRPr/>
            </a:pPr>
            <a:fld id="{FD1D3656-4872-4119-9C3E-61F10AF76240}" type="slidenum">
              <a:rPr lang="ru-RU" sz="1200" b="1" i="1">
                <a:solidFill>
                  <a:srgbClr val="6F85AC"/>
                </a:solidFill>
                <a:latin typeface="+mn-lt"/>
              </a:rPr>
              <a:pPr algn="r">
                <a:defRPr/>
              </a:pPr>
              <a:t>7</a:t>
            </a:fld>
            <a:endParaRPr lang="ru-RU" sz="1200" b="1" i="1">
              <a:solidFill>
                <a:srgbClr val="6F85AC"/>
              </a:solidFill>
              <a:latin typeface="+mn-lt"/>
            </a:endParaRPr>
          </a:p>
        </p:txBody>
      </p:sp>
      <p:sp>
        <p:nvSpPr>
          <p:cNvPr id="21506" name="Rectangle 8"/>
          <p:cNvSpPr txBox="1">
            <a:spLocks noGrp="1" noChangeArrowheads="1"/>
          </p:cNvSpPr>
          <p:nvPr/>
        </p:nvSpPr>
        <p:spPr bwMode="auto">
          <a:xfrm>
            <a:off x="684213" y="6597650"/>
            <a:ext cx="7559675" cy="260350"/>
          </a:xfrm>
          <a:prstGeom prst="rect">
            <a:avLst/>
          </a:prstGeom>
          <a:noFill/>
          <a:ln w="9525">
            <a:noFill/>
            <a:miter lim="800000"/>
            <a:headEnd/>
            <a:tailEnd/>
          </a:ln>
        </p:spPr>
        <p:txBody>
          <a:bodyPr/>
          <a:lstStyle/>
          <a:p>
            <a:r>
              <a:rPr lang="ru-RU" sz="1200" b="1" i="1">
                <a:solidFill>
                  <a:srgbClr val="6F85AC"/>
                </a:solidFill>
              </a:rPr>
              <a:t>Федеральная служба государственной статистики</a:t>
            </a:r>
          </a:p>
        </p:txBody>
      </p:sp>
      <p:sp>
        <p:nvSpPr>
          <p:cNvPr id="79876" name="Rectangle 4"/>
          <p:cNvSpPr>
            <a:spLocks noGrp="1" noChangeArrowheads="1"/>
          </p:cNvSpPr>
          <p:nvPr>
            <p:ph type="title" idx="4294967295"/>
          </p:nvPr>
        </p:nvSpPr>
        <p:spPr>
          <a:xfrm>
            <a:off x="107950" y="333375"/>
            <a:ext cx="9036050" cy="863600"/>
          </a:xfrm>
        </p:spPr>
        <p:txBody>
          <a:bodyPr>
            <a:noAutofit/>
          </a:bodyPr>
          <a:lstStyle/>
          <a:p>
            <a:pPr algn="ctr" fontAlgn="auto">
              <a:lnSpc>
                <a:spcPct val="80000"/>
              </a:lnSpc>
              <a:spcAft>
                <a:spcPts val="0"/>
              </a:spcAft>
              <a:defRPr/>
            </a:pPr>
            <a:r>
              <a:rPr lang="ru-RU" sz="3200" b="1" dirty="0" smtClean="0"/>
              <a:t>Экономическая активность населения</a:t>
            </a:r>
            <a:br>
              <a:rPr lang="ru-RU" sz="3200" b="1" dirty="0" smtClean="0"/>
            </a:br>
            <a:r>
              <a:rPr lang="ru-RU" sz="3200" b="1" dirty="0" smtClean="0"/>
              <a:t>в 2008-2010гг. </a:t>
            </a:r>
          </a:p>
        </p:txBody>
      </p:sp>
      <p:pic>
        <p:nvPicPr>
          <p:cNvPr id="21508" name="Picture 8"/>
          <p:cNvPicPr>
            <a:picLocks noGrp="1" noChangeAspect="1" noChangeArrowheads="1"/>
          </p:cNvPicPr>
          <p:nvPr>
            <p:ph idx="4294967295"/>
          </p:nvPr>
        </p:nvPicPr>
        <p:blipFill>
          <a:blip r:embed="rId2"/>
          <a:srcRect/>
          <a:stretch>
            <a:fillRect/>
          </a:stretch>
        </p:blipFill>
        <p:spPr>
          <a:xfrm>
            <a:off x="684213" y="1916113"/>
            <a:ext cx="7416800" cy="41973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820150" cy="1143000"/>
          </a:xfrm>
        </p:spPr>
        <p:txBody>
          <a:bodyPr>
            <a:noAutofit/>
          </a:bodyPr>
          <a:lstStyle/>
          <a:p>
            <a:pPr algn="ctr" fontAlgn="auto">
              <a:spcAft>
                <a:spcPts val="0"/>
              </a:spcAft>
              <a:defRPr/>
            </a:pPr>
            <a:r>
              <a:rPr lang="ru-RU" sz="3200" b="1" dirty="0" smtClean="0">
                <a:solidFill>
                  <a:srgbClr val="4D4D4D"/>
                </a:solidFill>
              </a:rPr>
              <a:t>Структурные изменения в занятости населения (1995 – 2007гг.)</a:t>
            </a:r>
          </a:p>
        </p:txBody>
      </p:sp>
      <p:sp>
        <p:nvSpPr>
          <p:cNvPr id="3" name="Содержимое 2"/>
          <p:cNvSpPr>
            <a:spLocks noGrp="1"/>
          </p:cNvSpPr>
          <p:nvPr>
            <p:ph sz="quarter" idx="4294967295"/>
          </p:nvPr>
        </p:nvSpPr>
        <p:spPr>
          <a:xfrm>
            <a:off x="0" y="1844675"/>
            <a:ext cx="8229600" cy="4311650"/>
          </a:xfrm>
        </p:spPr>
        <p:txBody>
          <a:bodyPr>
            <a:normAutofit/>
          </a:bodyPr>
          <a:lstStyle/>
          <a:p>
            <a:pPr marL="274320" indent="-274320" fontAlgn="auto">
              <a:lnSpc>
                <a:spcPct val="90000"/>
              </a:lnSpc>
              <a:spcAft>
                <a:spcPts val="0"/>
              </a:spcAft>
              <a:buFont typeface="Wingdings"/>
              <a:buChar char=""/>
              <a:defRPr/>
            </a:pPr>
            <a:r>
              <a:rPr lang="ru-RU" sz="2200" b="1" dirty="0" smtClean="0">
                <a:solidFill>
                  <a:schemeClr val="accent1">
                    <a:lumMod val="75000"/>
                  </a:schemeClr>
                </a:solidFill>
                <a:effectLst>
                  <a:outerShdw blurRad="38100" dist="38100" dir="2700000" algn="tl">
                    <a:srgbClr val="C0C0C0"/>
                  </a:outerShdw>
                </a:effectLst>
              </a:rPr>
              <a:t>На 13 млн</a:t>
            </a:r>
            <a:r>
              <a:rPr lang="ru-RU" sz="2200" b="1" dirty="0" smtClean="0"/>
              <a:t>. сократилась численность занятых в обрабатывающих производствах, сельском хозяйстве, строительстве и других производственных видах экономической деятельности</a:t>
            </a:r>
          </a:p>
          <a:p>
            <a:pPr marL="274320" indent="-274320" fontAlgn="auto">
              <a:lnSpc>
                <a:spcPct val="90000"/>
              </a:lnSpc>
              <a:spcAft>
                <a:spcPts val="0"/>
              </a:spcAft>
              <a:buFont typeface="Arial" charset="0"/>
              <a:buNone/>
              <a:defRPr/>
            </a:pPr>
            <a:endParaRPr lang="ru-RU" sz="2200" b="1" dirty="0" smtClean="0"/>
          </a:p>
          <a:p>
            <a:pPr marL="274320" indent="-274320" fontAlgn="auto">
              <a:lnSpc>
                <a:spcPct val="90000"/>
              </a:lnSpc>
              <a:spcAft>
                <a:spcPts val="0"/>
              </a:spcAft>
              <a:buFont typeface="Wingdings"/>
              <a:buChar char=""/>
              <a:defRPr/>
            </a:pPr>
            <a:r>
              <a:rPr lang="ru-RU" sz="2200" b="1" dirty="0" smtClean="0">
                <a:solidFill>
                  <a:schemeClr val="accent1">
                    <a:lumMod val="75000"/>
                  </a:schemeClr>
                </a:solidFill>
                <a:effectLst>
                  <a:outerShdw blurRad="38100" dist="38100" dir="2700000" algn="tl">
                    <a:srgbClr val="C0C0C0"/>
                  </a:outerShdw>
                </a:effectLst>
              </a:rPr>
              <a:t>На 10 млн</a:t>
            </a:r>
            <a:r>
              <a:rPr lang="ru-RU" sz="2200" b="1" dirty="0" smtClean="0">
                <a:solidFill>
                  <a:schemeClr val="accent1">
                    <a:lumMod val="75000"/>
                  </a:schemeClr>
                </a:solidFill>
              </a:rPr>
              <a:t>. </a:t>
            </a:r>
            <a:r>
              <a:rPr lang="ru-RU" sz="2200" b="1" dirty="0" smtClean="0"/>
              <a:t>увеличилось число занятых в государственном управлении и обеспечении военной безопасности; обязательном социальном обеспечении; здравоохранении и предоставлении социальных услуг  т.д.</a:t>
            </a:r>
          </a:p>
          <a:p>
            <a:pPr marL="274320" indent="-274320" fontAlgn="auto">
              <a:lnSpc>
                <a:spcPct val="90000"/>
              </a:lnSpc>
              <a:spcAft>
                <a:spcPts val="0"/>
              </a:spcAft>
              <a:buFont typeface="Wingdings"/>
              <a:buChar char=""/>
              <a:defRPr/>
            </a:pPr>
            <a:endParaRPr lang="ru-RU" sz="3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pPr fontAlgn="auto">
              <a:spcAft>
                <a:spcPts val="0"/>
              </a:spcAft>
              <a:defRPr/>
            </a:pPr>
            <a:endParaRPr lang="ru-RU" smtClean="0"/>
          </a:p>
        </p:txBody>
      </p:sp>
      <p:sp>
        <p:nvSpPr>
          <p:cNvPr id="24578" name="Содержимое 2"/>
          <p:cNvSpPr>
            <a:spLocks noGrp="1"/>
          </p:cNvSpPr>
          <p:nvPr>
            <p:ph sz="quarter" idx="1"/>
          </p:nvPr>
        </p:nvSpPr>
        <p:spPr>
          <a:xfrm>
            <a:off x="457200" y="1600200"/>
            <a:ext cx="7467600" cy="4873625"/>
          </a:xfrm>
        </p:spPr>
        <p:txBody>
          <a:bodyPr/>
          <a:lstStyle/>
          <a:p>
            <a:endParaRPr lang="ru-RU"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249</TotalTime>
  <Words>3387</Words>
  <Application>Microsoft Office PowerPoint</Application>
  <PresentationFormat>Экран (4:3)</PresentationFormat>
  <Paragraphs>510</Paragraphs>
  <Slides>64</Slides>
  <Notes>6</Notes>
  <HiddenSlides>0</HiddenSlides>
  <MMClips>0</MMClips>
  <ScaleCrop>false</ScaleCrop>
  <HeadingPairs>
    <vt:vector size="8" baseType="variant">
      <vt:variant>
        <vt:lpstr>Использованные шрифты</vt:lpstr>
      </vt:variant>
      <vt:variant>
        <vt:i4>9</vt:i4>
      </vt:variant>
      <vt:variant>
        <vt:lpstr>Шаблон оформления</vt:lpstr>
      </vt:variant>
      <vt:variant>
        <vt:i4>8</vt:i4>
      </vt:variant>
      <vt:variant>
        <vt:lpstr>Внедренные серверы OLE</vt:lpstr>
      </vt:variant>
      <vt:variant>
        <vt:i4>1</vt:i4>
      </vt:variant>
      <vt:variant>
        <vt:lpstr>Заголовки слайдов</vt:lpstr>
      </vt:variant>
      <vt:variant>
        <vt:i4>64</vt:i4>
      </vt:variant>
    </vt:vector>
  </HeadingPairs>
  <TitlesOfParts>
    <vt:vector size="82" baseType="lpstr">
      <vt:lpstr>Arial</vt:lpstr>
      <vt:lpstr>Century Schoolbook</vt:lpstr>
      <vt:lpstr>Wingdings</vt:lpstr>
      <vt:lpstr>Wingdings 2</vt:lpstr>
      <vt:lpstr>Calibri</vt:lpstr>
      <vt:lpstr>Times New Roman</vt:lpstr>
      <vt:lpstr>Arial Narrow</vt:lpstr>
      <vt:lpstr>Verdana</vt:lpstr>
      <vt:lpstr>Arial Unicode MS</vt:lpstr>
      <vt:lpstr>Эркер</vt:lpstr>
      <vt:lpstr>Эркер</vt:lpstr>
      <vt:lpstr>Эркер</vt:lpstr>
      <vt:lpstr>Эркер</vt:lpstr>
      <vt:lpstr>Эркер</vt:lpstr>
      <vt:lpstr>Эркер</vt:lpstr>
      <vt:lpstr>Эркер</vt:lpstr>
      <vt:lpstr>Эркер</vt:lpstr>
      <vt:lpstr>Диаграмма</vt:lpstr>
      <vt:lpstr>СЦЕНАРНЫЙ ПОДХОД К ИССЛЕДОВАНИЮ РОССИЙСКОГО РЫНКА ТРУДА: ПРОБЛЕМЫ И ПЕРСПЕКТИВЫ. </vt:lpstr>
      <vt:lpstr>ЛОГИКА СООБЩЕНИЯ </vt:lpstr>
      <vt:lpstr>ОСНОВНЫЕ ТЕНДЕНЦИИ СОВРЕМЕННОГО РОССИЙСКОГО РЫНКА ТРУДА</vt:lpstr>
      <vt:lpstr>СОСТОЯНИЕ   ТРУДОВОГО ПОТЕНЦИАЛА И СОЦИАЛЬНО -  ТРУДОВЫХ ОТНОШЕНИЙ </vt:lpstr>
      <vt:lpstr>ВЫВОДЫ И ДЕЙСТВИЯ</vt:lpstr>
      <vt:lpstr>Слайд 6</vt:lpstr>
      <vt:lpstr>ЭКОНОМИЧЕСКАЯ АКТИВНОСТЬ НАСЕЛЕНИЯ В 2008-2010ГГ. </vt:lpstr>
      <vt:lpstr>СТРУКТУРНЫЕ ИЗМЕНЕНИЯ В ЗАНЯТОСТИ НАСЕЛЕНИЯ (1995 – 2007ГГ.)</vt:lpstr>
      <vt:lpstr>Слайд 9</vt:lpstr>
      <vt:lpstr>ОСНОВНЫЕ ПРЕДКРИЗИСНЫЕ ПРОБЛЕМЫ В РОССИИ:</vt:lpstr>
      <vt:lpstr>ЧИСЛЕННОСТЬ ТРУДОСПОСОБНОГО НАСЕЛЕНИЯ РЕЗКО СНИЗИТСЯ (ОЦЕНКА, 2000-2025ГГ.)</vt:lpstr>
      <vt:lpstr>ДИСБАЛАНС ПОКОЛЕНИЙ РАБОТНИКОВ</vt:lpstr>
      <vt:lpstr>ДЕФИЦИТ РАБОЧИХ</vt:lpstr>
      <vt:lpstr>Слайд 14</vt:lpstr>
      <vt:lpstr>ОТРАСЛЕВАЯ СТРУКТУРА СПРОСА НА ТРУД, 2005-2025 ГГ., (%)</vt:lpstr>
      <vt:lpstr>ВАРИАНТЫ СЦЕНАРИЕВ</vt:lpstr>
      <vt:lpstr>ВАРИАНТЫ СОЦИАЛЬНО-ЭКОНОМИЧЕСКОГО  РАЗВИТИЯ РФ </vt:lpstr>
      <vt:lpstr>ИННОВАЦИОННЫЙ ВАРИАНТ РАЗВИТИЯ ЭКОНОМИКИ И РЫНОК ТРУДА РФ: ПОСЛЕДСТВИЯ</vt:lpstr>
      <vt:lpstr>Слайд 19</vt:lpstr>
      <vt:lpstr>КРИЗИС КАК ВАРИАНТ РАЗВИТИЯ РЫНКА ТРУДА</vt:lpstr>
      <vt:lpstr>ОСНОВНЫЕ ПРЕДКРИЗИСНЫЕ ПРОБЛЕМЫ В РОССИИ:</vt:lpstr>
      <vt:lpstr>КРИЗИС  - ЧТО ПРОИЗОШЛО?</vt:lpstr>
      <vt:lpstr>КРИЗИСНЫЙ ВАРИАНТ РАЗВИТИЯ  И РЫНОК ТРУДА: СОВПАДЕНИЕ ПРОГНОЗА И ФАКТОВ</vt:lpstr>
      <vt:lpstr>В Т О  </vt:lpstr>
      <vt:lpstr>ОСНОВНЫЕ ПОДХОДЫ В ИССЛЕДОВАНИИ ПОСЛЕДСТВИЙ ВСТУПЛЕНИЯ РОССИИ В ВТО НА РЫНОК ТРУДА</vt:lpstr>
      <vt:lpstr>ОСНОВНЫЕ НАПРАВЛЕНИЯ ВОЗДЕЙСТВИЯ ВСТУПЛЕНИЯ РОССИИ В ВТО НА РЫНОК ТРУДА </vt:lpstr>
      <vt:lpstr>ОТРАСЛЕВАЯ СТРУКТУРА  И НАЦИОНАЛЬНАЯ БЕЗОПАСНОСТЬ</vt:lpstr>
      <vt:lpstr>ВОРОНЕЖСКАЯ ОБЛАСТЬ</vt:lpstr>
      <vt:lpstr>ИВАНОВСКАЯ ОБЛАСТЬ</vt:lpstr>
      <vt:lpstr>НИЖЕГОРОДСКАЯ ОБЛАСТЬ</vt:lpstr>
      <vt:lpstr>ЧИСЛЕННЫЙ ВИД</vt:lpstr>
      <vt:lpstr>ВЫВОДЫ  ПО ВОЗМОЖНЫМ ПОСЛЕДСТВИЯМ</vt:lpstr>
      <vt:lpstr>ВЫВОДЫ  ПО ВОЗМОЖНЫМ ПОСЛЕДСТВИЯМ</vt:lpstr>
      <vt:lpstr>МЕРЫ ЗАЩИТЫ ТРУДЯЩИХСЯ</vt:lpstr>
      <vt:lpstr>КЛЮЧЕВЫЕ ЗАДАЧИ ПОЛИТИКИ НА РЫНКЕ ТРУДА</vt:lpstr>
      <vt:lpstr>НОВЫЕ ФОРМЫ ЗАНЯТОСТИ:  </vt:lpstr>
      <vt:lpstr>ГИБКОСТЬ РЫНКА ТРУДА -  ОСНОВНАЯ ПРЕДПОСЫЛКА</vt:lpstr>
      <vt:lpstr>НОВЫЕ ФОРМЫ ЗАНЯТОСТИ –  ОСНОВНЫЕ ПОСЛЕДСТВИЯ</vt:lpstr>
      <vt:lpstr>НОВЫЕ ФОРМЫ ЗАНЯТОСТИ –  ОСНОВНЫЕ ПОСЛЕДСТВИЯ</vt:lpstr>
      <vt:lpstr>ИССЛЕДОВАНИЕ НОВЫХ, НЕСТАНДАРТНЫХ ВИДОВ ЗАНЯТОСТИ </vt:lpstr>
      <vt:lpstr>ВИДЫ НЕСТАНДАРТНОЙ ЗАНЯТОСТИ – ОЦЕНКИ ИМЭИ, ИЭ РАН И ДР. </vt:lpstr>
      <vt:lpstr>ТИПЫ ВТОРИЧНОЙ ЗАНЯТОСТИ</vt:lpstr>
      <vt:lpstr>ВТОРИЧНАЯ ЗАНЯТОСТЬ </vt:lpstr>
      <vt:lpstr>ЗАНЯТОСТЬ  В НЕФОРМАЛЬНОМ СЕКТОРЕ </vt:lpstr>
      <vt:lpstr>ДИСТАНЦИОННАЯ ЗАНЯТОСТЬ </vt:lpstr>
      <vt:lpstr>ДИСТАНЦИОННАЯ ЗАНЯТОСТЬ </vt:lpstr>
      <vt:lpstr>ЗАЕМНЫЙ ТРУД</vt:lpstr>
      <vt:lpstr>МЕХАНИЗМ ЗАЕМНОГО ТРУДА</vt:lpstr>
      <vt:lpstr>ФОРМЫ СНИЖЕНИЯ ГАРАНТИЙ ЗАНЯТОСТИ,   - «ДИКИЕ» ФОРМЫ ЗАНЯТОСТИ</vt:lpstr>
      <vt:lpstr>АУТСОРСИНГ – РАЗДРОБЛЕНИЕ КОЛЛЕКТИВА </vt:lpstr>
      <vt:lpstr>Слайд 51</vt:lpstr>
      <vt:lpstr>ЗАРУБЕЖНАЯ ПРАКТИКА</vt:lpstr>
      <vt:lpstr>ЗАЕМНЫЙ ТРУД В МИРЕ. СТАТИСТИКА*</vt:lpstr>
      <vt:lpstr>ВЫГОДЫ И ИЗДЕРЖКИ ЗАЕМНОГО ТРУДА. МНЕНИЕ ПРОФСОЮЗОВ (ЗАРУБЕЖНЫХ).</vt:lpstr>
      <vt:lpstr>ВЫГОДЫ И ИЗДЕРЖКИ ЗАЕМНОГО ТРУДА. МНЕНИЕ ЧАСТНЫХ АГЕНТСТВ ЗАНЯТОСТИ.</vt:lpstr>
      <vt:lpstr>ЗАЕМНЫЙ ТРУД В РОССИИ</vt:lpstr>
      <vt:lpstr>ЗАЕМНЫЙ ТРУД В РОССИИ</vt:lpstr>
      <vt:lpstr>Слайд 58</vt:lpstr>
      <vt:lpstr>ВЫВОДЫ ВЗВЕШЕННЫЕ.</vt:lpstr>
      <vt:lpstr>ВЫВОДЫ ПО ПОЗИЦИЯМ  ПРОФСОЮЗОВ</vt:lpstr>
      <vt:lpstr>ПЕРСПЕКТИВЫ РАЗВИТИЯ ЗАЕМНОГО ТРУДА</vt:lpstr>
      <vt:lpstr>НЕОБХОДИМО ЭФФЕКТИВНО ЗАЩИЩАТЬ  НОВЫЕ ФОРМЫ ЗАНЯТОСТИ</vt:lpstr>
      <vt:lpstr>      ПРОТИВОРЕЧИЯ МЕЖДУ ЭКОНОМИЧЕСКОЙ И СОЦИАЛЬНОЙ ЭФФЕКТИВНОСТЬЮ В УСЛОВИЯХ НФЗ.  </vt:lpstr>
      <vt:lpstr>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Сценарный подход к исследованию российского рынка труда: проблемы и перспективы </dc:title>
  <dc:creator>Julia Stalnoff</dc:creator>
  <cp:lastModifiedBy>Riorita</cp:lastModifiedBy>
  <cp:revision>24</cp:revision>
  <dcterms:created xsi:type="dcterms:W3CDTF">2012-04-17T16:02:59Z</dcterms:created>
  <dcterms:modified xsi:type="dcterms:W3CDTF">2012-04-17T21:26:35Z</dcterms:modified>
</cp:coreProperties>
</file>