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1" r:id="rId4"/>
    <p:sldId id="290" r:id="rId5"/>
    <p:sldId id="258" r:id="rId6"/>
    <p:sldId id="282" r:id="rId7"/>
    <p:sldId id="262" r:id="rId8"/>
    <p:sldId id="263" r:id="rId9"/>
    <p:sldId id="266" r:id="rId10"/>
    <p:sldId id="287" r:id="rId11"/>
    <p:sldId id="288" r:id="rId12"/>
    <p:sldId id="283" r:id="rId13"/>
    <p:sldId id="285" r:id="rId14"/>
    <p:sldId id="289" r:id="rId15"/>
    <p:sldId id="295" r:id="rId16"/>
    <p:sldId id="279" r:id="rId17"/>
    <p:sldId id="281" r:id="rId18"/>
    <p:sldId id="273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292" r:id="rId29"/>
    <p:sldId id="293" r:id="rId30"/>
  </p:sldIdLst>
  <p:sldSz cx="9144000" cy="67691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1998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калийных удобрений</c:v>
                </c:pt>
                <c:pt idx="1">
                  <c:v>Пр-во серы</c:v>
                </c:pt>
                <c:pt idx="2">
                  <c:v>Пр-во азотной кислоты</c:v>
                </c:pt>
                <c:pt idx="3">
                  <c:v>Пр-во синтетических моющих средств</c:v>
                </c:pt>
                <c:pt idx="4">
                  <c:v>Пр-во стальной проволоки</c:v>
                </c:pt>
                <c:pt idx="5">
                  <c:v>Пр-во полиэтилена и полипропилена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4885</c:v>
                </c:pt>
                <c:pt idx="1">
                  <c:v>9070</c:v>
                </c:pt>
                <c:pt idx="2">
                  <c:v>3283</c:v>
                </c:pt>
                <c:pt idx="3">
                  <c:v>3411</c:v>
                </c:pt>
                <c:pt idx="4">
                  <c:v>3089</c:v>
                </c:pt>
                <c:pt idx="5">
                  <c:v>2517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калийных удобрений</c:v>
                </c:pt>
                <c:pt idx="1">
                  <c:v>Пр-во серы</c:v>
                </c:pt>
                <c:pt idx="2">
                  <c:v>Пр-во азотной кислоты</c:v>
                </c:pt>
                <c:pt idx="3">
                  <c:v>Пр-во синтетических моющих средств</c:v>
                </c:pt>
                <c:pt idx="4">
                  <c:v>Пр-во стальной проволоки</c:v>
                </c:pt>
                <c:pt idx="5">
                  <c:v>Пр-во полиэтилена и полипропилена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3900</c:v>
                </c:pt>
                <c:pt idx="1">
                  <c:v>8920</c:v>
                </c:pt>
                <c:pt idx="2">
                  <c:v>5033</c:v>
                </c:pt>
                <c:pt idx="3">
                  <c:v>2622.9</c:v>
                </c:pt>
                <c:pt idx="4">
                  <c:v>2920</c:v>
                </c:pt>
                <c:pt idx="5">
                  <c:v>1826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калийных удобрений</c:v>
                </c:pt>
                <c:pt idx="1">
                  <c:v>Пр-во серы</c:v>
                </c:pt>
                <c:pt idx="2">
                  <c:v>Пр-во азотной кислоты</c:v>
                </c:pt>
                <c:pt idx="3">
                  <c:v>Пр-во синтетических моющих средств</c:v>
                </c:pt>
                <c:pt idx="4">
                  <c:v>Пр-во стальной проволоки</c:v>
                </c:pt>
                <c:pt idx="5">
                  <c:v>Пр-во полиэтилена и полипропилена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3407</c:v>
                </c:pt>
                <c:pt idx="1">
                  <c:v>8389</c:v>
                </c:pt>
                <c:pt idx="2">
                  <c:v>4086</c:v>
                </c:pt>
                <c:pt idx="3">
                  <c:v>2790</c:v>
                </c:pt>
                <c:pt idx="4">
                  <c:v>3647</c:v>
                </c:pt>
                <c:pt idx="5">
                  <c:v>1795</c:v>
                </c:pt>
              </c:numCache>
            </c:numRef>
          </c:val>
        </c:ser>
        <c:axId val="75495296"/>
        <c:axId val="75496832"/>
      </c:barChart>
      <c:catAx>
        <c:axId val="75495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5496832"/>
        <c:crosses val="autoZero"/>
        <c:auto val="1"/>
        <c:lblAlgn val="ctr"/>
        <c:lblOffset val="100"/>
      </c:catAx>
      <c:valAx>
        <c:axId val="75496832"/>
        <c:scaling>
          <c:orientation val="minMax"/>
        </c:scaling>
        <c:axPos val="l"/>
        <c:majorGridlines/>
        <c:numFmt formatCode="General" sourceLinked="1"/>
        <c:tickLblPos val="nextTo"/>
        <c:crossAx val="754952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6163726062020033E-2"/>
          <c:y val="4.3638948116560029E-2"/>
          <c:w val="0.76155511811023624"/>
          <c:h val="0.745953472233882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1998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соляной кислоты</c:v>
                </c:pt>
                <c:pt idx="1">
                  <c:v>Пр-во синтетических каучуков</c:v>
                </c:pt>
                <c:pt idx="2">
                  <c:v>Пр-во шин для грузовых автомобилей</c:v>
                </c:pt>
                <c:pt idx="3">
                  <c:v>Пр-во шин для легковых автомобилей</c:v>
                </c:pt>
                <c:pt idx="4">
                  <c:v>Пр-во проката черных металлов</c:v>
                </c:pt>
                <c:pt idx="5">
                  <c:v>Пр-во чугуна и доменных ферросплавов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1459</c:v>
                </c:pt>
                <c:pt idx="1">
                  <c:v>2489</c:v>
                </c:pt>
                <c:pt idx="2">
                  <c:v>1900</c:v>
                </c:pt>
                <c:pt idx="3">
                  <c:v>1941</c:v>
                </c:pt>
                <c:pt idx="4">
                  <c:v>1669</c:v>
                </c:pt>
                <c:pt idx="5">
                  <c:v>1513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соляной кислоты</c:v>
                </c:pt>
                <c:pt idx="1">
                  <c:v>Пр-во синтетических каучуков</c:v>
                </c:pt>
                <c:pt idx="2">
                  <c:v>Пр-во шин для грузовых автомобилей</c:v>
                </c:pt>
                <c:pt idx="3">
                  <c:v>Пр-во шин для легковых автомобилей</c:v>
                </c:pt>
                <c:pt idx="4">
                  <c:v>Пр-во проката черных металлов</c:v>
                </c:pt>
                <c:pt idx="5">
                  <c:v>Пр-во чугуна и доменных ферросплавов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1830</c:v>
                </c:pt>
                <c:pt idx="1">
                  <c:v>2695</c:v>
                </c:pt>
                <c:pt idx="2">
                  <c:v>3214</c:v>
                </c:pt>
                <c:pt idx="3">
                  <c:v>2898</c:v>
                </c:pt>
                <c:pt idx="4">
                  <c:v>1370</c:v>
                </c:pt>
                <c:pt idx="5">
                  <c:v>1540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Пр-во соляной кислоты</c:v>
                </c:pt>
                <c:pt idx="1">
                  <c:v>Пр-во синтетических каучуков</c:v>
                </c:pt>
                <c:pt idx="2">
                  <c:v>Пр-во шин для грузовых автомобилей</c:v>
                </c:pt>
                <c:pt idx="3">
                  <c:v>Пр-во шин для легковых автомобилей</c:v>
                </c:pt>
                <c:pt idx="4">
                  <c:v>Пр-во проката черных металлов</c:v>
                </c:pt>
                <c:pt idx="5">
                  <c:v>Пр-во чугуна и доменных ферросплавов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1905</c:v>
                </c:pt>
                <c:pt idx="1">
                  <c:v>3452</c:v>
                </c:pt>
                <c:pt idx="2">
                  <c:v>3161</c:v>
                </c:pt>
                <c:pt idx="3">
                  <c:v>2226</c:v>
                </c:pt>
                <c:pt idx="4">
                  <c:v>1865</c:v>
                </c:pt>
                <c:pt idx="5">
                  <c:v>2269</c:v>
                </c:pt>
              </c:numCache>
            </c:numRef>
          </c:val>
        </c:ser>
        <c:axId val="80384384"/>
        <c:axId val="80385920"/>
      </c:barChart>
      <c:catAx>
        <c:axId val="80384384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 sz="1100"/>
            </a:pPr>
            <a:endParaRPr lang="ru-RU"/>
          </a:p>
        </c:txPr>
        <c:crossAx val="80385920"/>
        <c:crosses val="autoZero"/>
        <c:auto val="1"/>
        <c:lblAlgn val="ctr"/>
        <c:lblOffset val="100"/>
      </c:catAx>
      <c:valAx>
        <c:axId val="80385920"/>
        <c:scaling>
          <c:orientation val="minMax"/>
        </c:scaling>
        <c:axPos val="l"/>
        <c:majorGridlines/>
        <c:numFmt formatCode="General" sourceLinked="1"/>
        <c:tickLblPos val="nextTo"/>
        <c:crossAx val="8038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23843200155562"/>
          <c:y val="0.2736931764126499"/>
          <c:w val="9.2502308739185427E-2"/>
          <c:h val="0.3360533664635204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163726062020033E-2"/>
          <c:y val="4.3638948116560008E-2"/>
          <c:w val="0.76155511811023624"/>
          <c:h val="0.74595347223388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1998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Пр-во оберточной бумаги</c:v>
                </c:pt>
                <c:pt idx="1">
                  <c:v>Пр-во рубероида</c:v>
                </c:pt>
                <c:pt idx="2">
                  <c:v>Пр-во дизельных масел</c:v>
                </c:pt>
                <c:pt idx="3">
                  <c:v>Пр-во мазута</c:v>
                </c:pt>
                <c:pt idx="4">
                  <c:v>Пр-во соляной кислоты</c:v>
                </c:pt>
                <c:pt idx="5">
                  <c:v>Пр-во аммиака</c:v>
                </c:pt>
                <c:pt idx="6">
                  <c:v>Пр-во соды</c:v>
                </c:pt>
                <c:pt idx="7">
                  <c:v>Пр-во труб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832</c:v>
                </c:pt>
                <c:pt idx="1">
                  <c:v>1473</c:v>
                </c:pt>
                <c:pt idx="2">
                  <c:v>1377</c:v>
                </c:pt>
                <c:pt idx="3">
                  <c:v>626</c:v>
                </c:pt>
                <c:pt idx="4">
                  <c:v>1459</c:v>
                </c:pt>
                <c:pt idx="5">
                  <c:v>1194</c:v>
                </c:pt>
                <c:pt idx="6">
                  <c:v>1032</c:v>
                </c:pt>
                <c:pt idx="7">
                  <c:v>1418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Пр-во оберточной бумаги</c:v>
                </c:pt>
                <c:pt idx="1">
                  <c:v>Пр-во рубероида</c:v>
                </c:pt>
                <c:pt idx="2">
                  <c:v>Пр-во дизельных масел</c:v>
                </c:pt>
                <c:pt idx="3">
                  <c:v>Пр-во мазута</c:v>
                </c:pt>
                <c:pt idx="4">
                  <c:v>Пр-во соляной кислоты</c:v>
                </c:pt>
                <c:pt idx="5">
                  <c:v>Пр-во аммиака</c:v>
                </c:pt>
                <c:pt idx="6">
                  <c:v>Пр-во соды</c:v>
                </c:pt>
                <c:pt idx="7">
                  <c:v>Пр-во труб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462</c:v>
                </c:pt>
                <c:pt idx="1">
                  <c:v>1242</c:v>
                </c:pt>
                <c:pt idx="2">
                  <c:v>2876</c:v>
                </c:pt>
                <c:pt idx="3">
                  <c:v>1166</c:v>
                </c:pt>
                <c:pt idx="4">
                  <c:v>1830</c:v>
                </c:pt>
                <c:pt idx="5">
                  <c:v>852</c:v>
                </c:pt>
                <c:pt idx="6">
                  <c:v>999</c:v>
                </c:pt>
                <c:pt idx="7">
                  <c:v>1678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Пр-во оберточной бумаги</c:v>
                </c:pt>
                <c:pt idx="1">
                  <c:v>Пр-во рубероида</c:v>
                </c:pt>
                <c:pt idx="2">
                  <c:v>Пр-во дизельных масел</c:v>
                </c:pt>
                <c:pt idx="3">
                  <c:v>Пр-во мазута</c:v>
                </c:pt>
                <c:pt idx="4">
                  <c:v>Пр-во соляной кислоты</c:v>
                </c:pt>
                <c:pt idx="5">
                  <c:v>Пр-во аммиака</c:v>
                </c:pt>
                <c:pt idx="6">
                  <c:v>Пр-во соды</c:v>
                </c:pt>
                <c:pt idx="7">
                  <c:v>Пр-во труб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940</c:v>
                </c:pt>
                <c:pt idx="1">
                  <c:v>1436</c:v>
                </c:pt>
                <c:pt idx="2">
                  <c:v>2208</c:v>
                </c:pt>
                <c:pt idx="3">
                  <c:v>1376</c:v>
                </c:pt>
                <c:pt idx="4">
                  <c:v>1905</c:v>
                </c:pt>
                <c:pt idx="5">
                  <c:v>1789</c:v>
                </c:pt>
                <c:pt idx="6">
                  <c:v>2434</c:v>
                </c:pt>
                <c:pt idx="7">
                  <c:v>1571</c:v>
                </c:pt>
              </c:numCache>
            </c:numRef>
          </c:val>
        </c:ser>
        <c:axId val="80426496"/>
        <c:axId val="80428032"/>
      </c:barChart>
      <c:catAx>
        <c:axId val="80426496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 sz="1100"/>
            </a:pPr>
            <a:endParaRPr lang="ru-RU"/>
          </a:p>
        </c:txPr>
        <c:crossAx val="80428032"/>
        <c:crosses val="autoZero"/>
        <c:auto val="1"/>
        <c:lblAlgn val="ctr"/>
        <c:lblOffset val="100"/>
      </c:catAx>
      <c:valAx>
        <c:axId val="80428032"/>
        <c:scaling>
          <c:orientation val="minMax"/>
        </c:scaling>
        <c:axPos val="l"/>
        <c:majorGridlines/>
        <c:numFmt formatCode="General" sourceLinked="1"/>
        <c:tickLblPos val="nextTo"/>
        <c:crossAx val="80426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23843200155562"/>
          <c:y val="0.29075074570902532"/>
          <c:w val="9.2502308739185427E-2"/>
          <c:h val="0.3189957971671453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85948284242243E-2"/>
          <c:y val="4.3638948116560036E-2"/>
          <c:w val="0.9146387430737829"/>
          <c:h val="0.65103391926755461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Croatia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18.755827644893042</c:v>
                </c:pt>
                <c:pt idx="1">
                  <c:v>18.237924693895007</c:v>
                </c:pt>
                <c:pt idx="2">
                  <c:v>18.28106218481901</c:v>
                </c:pt>
                <c:pt idx="3">
                  <c:v>17.491417326782933</c:v>
                </c:pt>
                <c:pt idx="4">
                  <c:v>16.905787183596686</c:v>
                </c:pt>
                <c:pt idx="5">
                  <c:v>17.041711833723678</c:v>
                </c:pt>
                <c:pt idx="6">
                  <c:v>16.908259509220112</c:v>
                </c:pt>
                <c:pt idx="7">
                  <c:v>16.008004529869886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>
                  <c:v>25.350098791026397</c:v>
                </c:pt>
                <c:pt idx="1">
                  <c:v>24.65563121651007</c:v>
                </c:pt>
                <c:pt idx="2">
                  <c:v>26.800011701093975</c:v>
                </c:pt>
                <c:pt idx="3">
                  <c:v>26.349775348938049</c:v>
                </c:pt>
                <c:pt idx="4">
                  <c:v>26.326049125413565</c:v>
                </c:pt>
                <c:pt idx="5">
                  <c:v>26.547327872685134</c:v>
                </c:pt>
                <c:pt idx="6">
                  <c:v>24.657543732667182</c:v>
                </c:pt>
                <c:pt idx="7">
                  <c:v>23.199988707929364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Estonia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>
                  <c:v>18.072127954375656</c:v>
                </c:pt>
                <c:pt idx="1">
                  <c:v>18.065536560978135</c:v>
                </c:pt>
                <c:pt idx="2">
                  <c:v>17.401015445019755</c:v>
                </c:pt>
                <c:pt idx="3">
                  <c:v>17.17837485300948</c:v>
                </c:pt>
                <c:pt idx="4">
                  <c:v>16.982434661586165</c:v>
                </c:pt>
                <c:pt idx="5">
                  <c:v>16.938747270317112</c:v>
                </c:pt>
                <c:pt idx="6">
                  <c:v>16.696185441571128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Лист1!$B$5:$I$5</c:f>
              <c:numCache>
                <c:formatCode>General</c:formatCode>
                <c:ptCount val="8"/>
                <c:pt idx="0">
                  <c:v>21.429061855745807</c:v>
                </c:pt>
                <c:pt idx="1">
                  <c:v>22.017046768989392</c:v>
                </c:pt>
                <c:pt idx="2">
                  <c:v>22.109628153933727</c:v>
                </c:pt>
                <c:pt idx="3">
                  <c:v>22.206318337612579</c:v>
                </c:pt>
                <c:pt idx="4">
                  <c:v>22.512734372735771</c:v>
                </c:pt>
                <c:pt idx="5">
                  <c:v>22.078589596849177</c:v>
                </c:pt>
                <c:pt idx="6">
                  <c:v>21.72181385654314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Latvia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Лист1!$B$6:$I$6</c:f>
              <c:numCache>
                <c:formatCode>General</c:formatCode>
                <c:ptCount val="8"/>
                <c:pt idx="0">
                  <c:v>13.702854279491977</c:v>
                </c:pt>
                <c:pt idx="1">
                  <c:v>13.293675094042515</c:v>
                </c:pt>
                <c:pt idx="2">
                  <c:v>13.152206544581219</c:v>
                </c:pt>
                <c:pt idx="3">
                  <c:v>12.575036739980577</c:v>
                </c:pt>
                <c:pt idx="4">
                  <c:v>11.787671440590115</c:v>
                </c:pt>
                <c:pt idx="5">
                  <c:v>11.388498564571835</c:v>
                </c:pt>
                <c:pt idx="6">
                  <c:v>10.524644659981675</c:v>
                </c:pt>
                <c:pt idx="7">
                  <c:v>9.6466765486688608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Лист1!$B$7:$I$7</c:f>
              <c:numCache>
                <c:formatCode>General</c:formatCode>
                <c:ptCount val="8"/>
                <c:pt idx="0">
                  <c:v>16.455536530286984</c:v>
                </c:pt>
                <c:pt idx="1">
                  <c:v>17.65147400353943</c:v>
                </c:pt>
                <c:pt idx="2">
                  <c:v>19.06946204929141</c:v>
                </c:pt>
                <c:pt idx="3">
                  <c:v>18.511894146511231</c:v>
                </c:pt>
                <c:pt idx="4">
                  <c:v>18.944368489370088</c:v>
                </c:pt>
                <c:pt idx="5">
                  <c:v>18.919285950752332</c:v>
                </c:pt>
                <c:pt idx="6">
                  <c:v>17.341256721639031</c:v>
                </c:pt>
                <c:pt idx="7">
                  <c:v>16.235184902396874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53975">
              <a:solidFill>
                <a:srgbClr val="FF0000"/>
              </a:solidFill>
            </a:ln>
          </c:spPr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Лист1!$B$8:$I$8</c:f>
              <c:numCache>
                <c:formatCode>General</c:formatCode>
                <c:ptCount val="8"/>
                <c:pt idx="0">
                  <c:v>17.076973444677197</c:v>
                </c:pt>
                <c:pt idx="1">
                  <c:v>16.331427971225526</c:v>
                </c:pt>
                <c:pt idx="2">
                  <c:v>17.437138056143496</c:v>
                </c:pt>
                <c:pt idx="3">
                  <c:v>18.298524267299136</c:v>
                </c:pt>
                <c:pt idx="4">
                  <c:v>17.913169578106707</c:v>
                </c:pt>
                <c:pt idx="5">
                  <c:v>17.642031427773468</c:v>
                </c:pt>
                <c:pt idx="6">
                  <c:v>17.442904021148671</c:v>
                </c:pt>
                <c:pt idx="7">
                  <c:v>15.02437681225641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Slovak Republic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Лист1!$B$9:$I$9</c:f>
              <c:numCache>
                <c:formatCode>General</c:formatCode>
                <c:ptCount val="8"/>
                <c:pt idx="0">
                  <c:v>22.833617555126828</c:v>
                </c:pt>
                <c:pt idx="1">
                  <c:v>23.436397084622719</c:v>
                </c:pt>
                <c:pt idx="2">
                  <c:v>24.031336094049969</c:v>
                </c:pt>
                <c:pt idx="3">
                  <c:v>24.12625492654983</c:v>
                </c:pt>
                <c:pt idx="4">
                  <c:v>24.122095533274916</c:v>
                </c:pt>
                <c:pt idx="5">
                  <c:v>24.186529024090753</c:v>
                </c:pt>
                <c:pt idx="6">
                  <c:v>23.866155237348892</c:v>
                </c:pt>
                <c:pt idx="7">
                  <c:v>19.325797799168523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Ukraine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Лист1!$B$10:$I$10</c:f>
              <c:numCache>
                <c:formatCode>General</c:formatCode>
                <c:ptCount val="8"/>
                <c:pt idx="0">
                  <c:v>20.07316321560285</c:v>
                </c:pt>
                <c:pt idx="1">
                  <c:v>20.690459043281699</c:v>
                </c:pt>
                <c:pt idx="2">
                  <c:v>22.844246532458492</c:v>
                </c:pt>
                <c:pt idx="3">
                  <c:v>19.606209087284746</c:v>
                </c:pt>
                <c:pt idx="4">
                  <c:v>23.077555824121593</c:v>
                </c:pt>
                <c:pt idx="5">
                  <c:v>23.074814370182015</c:v>
                </c:pt>
                <c:pt idx="6">
                  <c:v>23.286589782514064</c:v>
                </c:pt>
                <c:pt idx="7">
                  <c:v>18.186004318678851</c:v>
                </c:pt>
              </c:numCache>
            </c:numRef>
          </c:val>
        </c:ser>
        <c:marker val="1"/>
        <c:axId val="80976896"/>
        <c:axId val="80986880"/>
      </c:lineChart>
      <c:catAx>
        <c:axId val="80976896"/>
        <c:scaling>
          <c:orientation val="minMax"/>
        </c:scaling>
        <c:axPos val="b"/>
        <c:tickLblPos val="nextTo"/>
        <c:crossAx val="80986880"/>
        <c:crosses val="autoZero"/>
        <c:auto val="1"/>
        <c:lblAlgn val="ctr"/>
        <c:lblOffset val="100"/>
      </c:catAx>
      <c:valAx>
        <c:axId val="80986880"/>
        <c:scaling>
          <c:orientation val="minMax"/>
          <c:min val="10"/>
        </c:scaling>
        <c:axPos val="l"/>
        <c:majorGridlines/>
        <c:numFmt formatCode="General" sourceLinked="1"/>
        <c:tickLblPos val="nextTo"/>
        <c:crossAx val="80976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8950617283950623E-2"/>
          <c:y val="0.83970227602146763"/>
          <c:w val="0.92660493827160539"/>
          <c:h val="0.1432401546821573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процедур-2003 (левая ось)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Франция</c:v>
                </c:pt>
                <c:pt idx="1">
                  <c:v>Германия</c:v>
                </c:pt>
                <c:pt idx="3">
                  <c:v>Украина</c:v>
                </c:pt>
                <c:pt idx="4">
                  <c:v>Россия</c:v>
                </c:pt>
                <c:pt idx="5">
                  <c:v>Чехия</c:v>
                </c:pt>
                <c:pt idx="6">
                  <c:v>Казахстан</c:v>
                </c:pt>
                <c:pt idx="7">
                  <c:v>Польша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3">
                  <c:v>15</c:v>
                </c:pt>
                <c:pt idx="4">
                  <c:v>14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процедур-2010 (левая ось)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Франция</c:v>
                </c:pt>
                <c:pt idx="1">
                  <c:v>Германия</c:v>
                </c:pt>
                <c:pt idx="3">
                  <c:v>Украина</c:v>
                </c:pt>
                <c:pt idx="4">
                  <c:v>Россия</c:v>
                </c:pt>
                <c:pt idx="5">
                  <c:v>Чехия</c:v>
                </c:pt>
                <c:pt idx="6">
                  <c:v>Казахстан</c:v>
                </c:pt>
                <c:pt idx="7">
                  <c:v>Польша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6</c:v>
                </c:pt>
                <c:pt idx="7">
                  <c:v>6</c:v>
                </c:pt>
              </c:numCache>
            </c:numRef>
          </c:val>
        </c:ser>
        <c:axId val="80855040"/>
        <c:axId val="80856960"/>
      </c:barChart>
      <c:scatterChart>
        <c:scatterStyle val="lineMarker"/>
        <c:ser>
          <c:idx val="2"/>
          <c:order val="2"/>
          <c:tx>
            <c:strRef>
              <c:f>Лист1!$D$1</c:f>
              <c:strCache>
                <c:ptCount val="1"/>
                <c:pt idx="0">
                  <c:v>время получения лицензии (дней), 2009 (правая ось)</c:v>
                </c:pt>
              </c:strCache>
            </c:strRef>
          </c:tx>
          <c:spPr>
            <a:ln w="66675">
              <a:noFill/>
            </a:ln>
            <a:effectLst>
              <a:outerShdw blurRad="40000" dist="23000" rotWithShape="0">
                <a:srgbClr val="000000">
                  <a:alpha val="35000"/>
                </a:srgbClr>
              </a:outerShdw>
            </a:effectLst>
          </c:spPr>
          <c:marker>
            <c:symbol val="triangle"/>
            <c:size val="20"/>
          </c:marker>
          <c:xVal>
            <c:strRef>
              <c:f>Лист1!$A$2:$A$9</c:f>
              <c:strCache>
                <c:ptCount val="8"/>
                <c:pt idx="0">
                  <c:v>Франция</c:v>
                </c:pt>
                <c:pt idx="1">
                  <c:v>Германия</c:v>
                </c:pt>
                <c:pt idx="3">
                  <c:v>Украина</c:v>
                </c:pt>
                <c:pt idx="4">
                  <c:v>Россия</c:v>
                </c:pt>
                <c:pt idx="5">
                  <c:v>Чехия</c:v>
                </c:pt>
                <c:pt idx="6">
                  <c:v>Казахстан</c:v>
                </c:pt>
                <c:pt idx="7">
                  <c:v>Польша</c:v>
                </c:pt>
              </c:strCache>
            </c:strRef>
          </c:xVal>
          <c:yVal>
            <c:numRef>
              <c:f>Лист1!$D$2:$D$9</c:f>
              <c:numCache>
                <c:formatCode>General</c:formatCode>
                <c:ptCount val="8"/>
                <c:pt idx="3">
                  <c:v>31</c:v>
                </c:pt>
                <c:pt idx="4">
                  <c:v>57</c:v>
                </c:pt>
                <c:pt idx="5">
                  <c:v>20</c:v>
                </c:pt>
                <c:pt idx="6">
                  <c:v>31</c:v>
                </c:pt>
                <c:pt idx="7">
                  <c:v>15</c:v>
                </c:pt>
              </c:numCache>
            </c:numRef>
          </c:y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время получения лицензии на строительство (дней), 2009, правая ось</c:v>
                </c:pt>
              </c:strCache>
            </c:strRef>
          </c:tx>
          <c:spPr>
            <a:ln w="66675">
              <a:noFill/>
            </a:ln>
          </c:spPr>
          <c:marker>
            <c:symbol val="square"/>
            <c:size val="19"/>
            <c:spPr>
              <a:solidFill>
                <a:schemeClr val="bg2">
                  <a:lumMod val="10000"/>
                </a:schemeClr>
              </a:solidFill>
            </c:spPr>
          </c:marker>
          <c:xVal>
            <c:strRef>
              <c:f>Лист1!$A$2:$A$9</c:f>
              <c:strCache>
                <c:ptCount val="8"/>
                <c:pt idx="0">
                  <c:v>Франция</c:v>
                </c:pt>
                <c:pt idx="1">
                  <c:v>Германия</c:v>
                </c:pt>
                <c:pt idx="3">
                  <c:v>Украина</c:v>
                </c:pt>
                <c:pt idx="4">
                  <c:v>Россия</c:v>
                </c:pt>
                <c:pt idx="5">
                  <c:v>Чехия</c:v>
                </c:pt>
                <c:pt idx="6">
                  <c:v>Казахстан</c:v>
                </c:pt>
                <c:pt idx="7">
                  <c:v>Польша</c:v>
                </c:pt>
              </c:strCache>
            </c:strRef>
          </c:xVal>
          <c:yVal>
            <c:numRef>
              <c:f>Лист1!$E$2:$E$9</c:f>
              <c:numCache>
                <c:formatCode>General</c:formatCode>
                <c:ptCount val="8"/>
                <c:pt idx="3">
                  <c:v>135</c:v>
                </c:pt>
                <c:pt idx="4">
                  <c:v>104</c:v>
                </c:pt>
                <c:pt idx="5">
                  <c:v>59</c:v>
                </c:pt>
                <c:pt idx="6">
                  <c:v>68</c:v>
                </c:pt>
                <c:pt idx="7">
                  <c:v>123</c:v>
                </c:pt>
              </c:numCache>
            </c:numRef>
          </c:yVal>
        </c:ser>
        <c:axId val="80868480"/>
        <c:axId val="80858496"/>
      </c:scatterChart>
      <c:catAx>
        <c:axId val="80855040"/>
        <c:scaling>
          <c:orientation val="minMax"/>
        </c:scaling>
        <c:axPos val="b"/>
        <c:tickLblPos val="nextTo"/>
        <c:crossAx val="80856960"/>
        <c:crosses val="autoZero"/>
        <c:auto val="1"/>
        <c:lblAlgn val="ctr"/>
        <c:lblOffset val="100"/>
      </c:catAx>
      <c:valAx>
        <c:axId val="80856960"/>
        <c:scaling>
          <c:orientation val="minMax"/>
        </c:scaling>
        <c:axPos val="l"/>
        <c:majorGridlines/>
        <c:numFmt formatCode="General" sourceLinked="1"/>
        <c:tickLblPos val="nextTo"/>
        <c:crossAx val="80855040"/>
        <c:crosses val="autoZero"/>
        <c:crossBetween val="between"/>
      </c:valAx>
      <c:valAx>
        <c:axId val="80858496"/>
        <c:scaling>
          <c:orientation val="minMax"/>
        </c:scaling>
        <c:axPos val="r"/>
        <c:numFmt formatCode="General" sourceLinked="1"/>
        <c:tickLblPos val="nextTo"/>
        <c:crossAx val="80868480"/>
        <c:crosses val="max"/>
        <c:crossBetween val="midCat"/>
      </c:valAx>
      <c:valAx>
        <c:axId val="80868480"/>
        <c:scaling>
          <c:orientation val="minMax"/>
        </c:scaling>
        <c:delete val="1"/>
        <c:axPos val="b"/>
        <c:tickLblPos val="none"/>
        <c:crossAx val="808584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0213865447726209"/>
          <c:y val="1.8021505376344098E-2"/>
          <c:w val="0.28893026254102205"/>
          <c:h val="0.94973207885304667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4497059395353403E-2"/>
          <c:y val="4.363894811656005E-2"/>
          <c:w val="0.9285276319626713"/>
          <c:h val="0.53790462759319357"/>
        </c:manualLayout>
      </c:layout>
      <c:lineChart>
        <c:grouping val="standard"/>
        <c:ser>
          <c:idx val="0"/>
          <c:order val="0"/>
          <c:tx>
            <c:strRef>
              <c:f>Лист1!$A$2:$B$2</c:f>
              <c:strCache>
                <c:ptCount val="1"/>
                <c:pt idx="0">
                  <c:v>Austria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Лист1!$C$2:$L$2</c:f>
              <c:numCache>
                <c:formatCode>General</c:formatCode>
                <c:ptCount val="10"/>
                <c:pt idx="0">
                  <c:v>1.9400000000000002</c:v>
                </c:pt>
                <c:pt idx="1">
                  <c:v>2.0699999999999998</c:v>
                </c:pt>
                <c:pt idx="2">
                  <c:v>2.14</c:v>
                </c:pt>
                <c:pt idx="3">
                  <c:v>2.2599999999999998</c:v>
                </c:pt>
                <c:pt idx="4">
                  <c:v>2.2599999999999998</c:v>
                </c:pt>
                <c:pt idx="5">
                  <c:v>2.4499999999999997</c:v>
                </c:pt>
                <c:pt idx="6">
                  <c:v>2.4699999999999998</c:v>
                </c:pt>
                <c:pt idx="7">
                  <c:v>2.54</c:v>
                </c:pt>
                <c:pt idx="8">
                  <c:v>2.67</c:v>
                </c:pt>
                <c:pt idx="9">
                  <c:v>2.7800000000000002</c:v>
                </c:pt>
              </c:numCache>
            </c:numRef>
          </c:val>
        </c:ser>
        <c:ser>
          <c:idx val="1"/>
          <c:order val="1"/>
          <c:tx>
            <c:strRef>
              <c:f>Лист1!$A$3:$B$3</c:f>
              <c:strCache>
                <c:ptCount val="1"/>
                <c:pt idx="0">
                  <c:v>Belgium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Лист1!$C$3:$L$3</c:f>
              <c:numCache>
                <c:formatCode>General</c:formatCode>
                <c:ptCount val="10"/>
                <c:pt idx="0">
                  <c:v>1.9700000000000002</c:v>
                </c:pt>
                <c:pt idx="1">
                  <c:v>2.0699999999999998</c:v>
                </c:pt>
                <c:pt idx="2">
                  <c:v>1.9400000000000002</c:v>
                </c:pt>
                <c:pt idx="3">
                  <c:v>1.8800000000000001</c:v>
                </c:pt>
                <c:pt idx="4">
                  <c:v>1.86</c:v>
                </c:pt>
                <c:pt idx="5">
                  <c:v>1.83</c:v>
                </c:pt>
                <c:pt idx="6">
                  <c:v>1.86</c:v>
                </c:pt>
                <c:pt idx="7">
                  <c:v>1.9</c:v>
                </c:pt>
                <c:pt idx="8">
                  <c:v>1.9200000000000002</c:v>
                </c:pt>
                <c:pt idx="9">
                  <c:v>1.9400000000000002</c:v>
                </c:pt>
              </c:numCache>
            </c:numRef>
          </c:val>
        </c:ser>
        <c:ser>
          <c:idx val="2"/>
          <c:order val="2"/>
          <c:tx>
            <c:strRef>
              <c:f>Лист1!$A$4:$B$4</c:f>
              <c:strCache>
                <c:ptCount val="1"/>
                <c:pt idx="0">
                  <c:v>Denmark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Лист1!$C$4:$L$4</c:f>
              <c:numCache>
                <c:formatCode>General</c:formatCode>
                <c:ptCount val="10"/>
                <c:pt idx="0">
                  <c:v>2.2400000000000002</c:v>
                </c:pt>
                <c:pt idx="1">
                  <c:v>2.3899999999999997</c:v>
                </c:pt>
                <c:pt idx="2">
                  <c:v>2.5099999999999998</c:v>
                </c:pt>
                <c:pt idx="3">
                  <c:v>2.58</c:v>
                </c:pt>
                <c:pt idx="4">
                  <c:v>2.48</c:v>
                </c:pt>
                <c:pt idx="5">
                  <c:v>2.46</c:v>
                </c:pt>
                <c:pt idx="6">
                  <c:v>2.48</c:v>
                </c:pt>
                <c:pt idx="7">
                  <c:v>2.5499999999999998</c:v>
                </c:pt>
                <c:pt idx="8">
                  <c:v>2.72</c:v>
                </c:pt>
                <c:pt idx="9">
                  <c:v>2.8</c:v>
                </c:pt>
              </c:numCache>
            </c:numRef>
          </c:val>
        </c:ser>
        <c:ser>
          <c:idx val="3"/>
          <c:order val="3"/>
          <c:tx>
            <c:strRef>
              <c:f>Лист1!$A$5:$B$5</c:f>
              <c:strCache>
                <c:ptCount val="1"/>
                <c:pt idx="0">
                  <c:v>Finland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Лист1!$C$5:$L$5</c:f>
              <c:numCache>
                <c:formatCode>General</c:formatCode>
                <c:ptCount val="10"/>
                <c:pt idx="0">
                  <c:v>3.3499999999999988</c:v>
                </c:pt>
                <c:pt idx="1">
                  <c:v>3.32</c:v>
                </c:pt>
                <c:pt idx="2">
                  <c:v>3.3699999999999997</c:v>
                </c:pt>
                <c:pt idx="3">
                  <c:v>3.44</c:v>
                </c:pt>
                <c:pt idx="4">
                  <c:v>3.4499999999999997</c:v>
                </c:pt>
                <c:pt idx="5">
                  <c:v>3.48</c:v>
                </c:pt>
                <c:pt idx="6">
                  <c:v>3.48</c:v>
                </c:pt>
                <c:pt idx="7">
                  <c:v>3.48</c:v>
                </c:pt>
                <c:pt idx="8">
                  <c:v>3.73</c:v>
                </c:pt>
                <c:pt idx="9">
                  <c:v>3.9099999999999997</c:v>
                </c:pt>
              </c:numCache>
            </c:numRef>
          </c:val>
        </c:ser>
        <c:ser>
          <c:idx val="4"/>
          <c:order val="4"/>
          <c:tx>
            <c:strRef>
              <c:f>Лист1!$A$6:$B$6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Лист1!$C$6:$L$6</c:f>
              <c:numCache>
                <c:formatCode>General</c:formatCode>
                <c:ptCount val="10"/>
                <c:pt idx="0">
                  <c:v>2.15</c:v>
                </c:pt>
                <c:pt idx="1">
                  <c:v>2.2000000000000002</c:v>
                </c:pt>
                <c:pt idx="2">
                  <c:v>2.23</c:v>
                </c:pt>
                <c:pt idx="3">
                  <c:v>2.17</c:v>
                </c:pt>
                <c:pt idx="4">
                  <c:v>2.15</c:v>
                </c:pt>
                <c:pt idx="5">
                  <c:v>2.1</c:v>
                </c:pt>
                <c:pt idx="6">
                  <c:v>2.1</c:v>
                </c:pt>
                <c:pt idx="7">
                  <c:v>2.04</c:v>
                </c:pt>
                <c:pt idx="8">
                  <c:v>2.02</c:v>
                </c:pt>
                <c:pt idx="9">
                  <c:v>2.0099999999999998</c:v>
                </c:pt>
              </c:numCache>
            </c:numRef>
          </c:val>
        </c:ser>
        <c:ser>
          <c:idx val="5"/>
          <c:order val="5"/>
          <c:tx>
            <c:strRef>
              <c:f>Лист1!$A$7:$B$7</c:f>
              <c:strCache>
                <c:ptCount val="1"/>
                <c:pt idx="0">
                  <c:v>Germany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Лист1!$C$7:$L$7</c:f>
              <c:numCache>
                <c:formatCode>General</c:formatCode>
                <c:ptCount val="10"/>
                <c:pt idx="0">
                  <c:v>2.4499999999999997</c:v>
                </c:pt>
                <c:pt idx="1">
                  <c:v>2.46</c:v>
                </c:pt>
                <c:pt idx="2">
                  <c:v>2.4899999999999998</c:v>
                </c:pt>
                <c:pt idx="3">
                  <c:v>2.52</c:v>
                </c:pt>
                <c:pt idx="4">
                  <c:v>2.4899999999999998</c:v>
                </c:pt>
                <c:pt idx="5">
                  <c:v>2.4899999999999998</c:v>
                </c:pt>
                <c:pt idx="6">
                  <c:v>2.5299999999999998</c:v>
                </c:pt>
                <c:pt idx="7">
                  <c:v>2.5299999999999998</c:v>
                </c:pt>
                <c:pt idx="8">
                  <c:v>2.63</c:v>
                </c:pt>
                <c:pt idx="9">
                  <c:v>2.64</c:v>
                </c:pt>
              </c:numCache>
            </c:numRef>
          </c:val>
        </c:ser>
        <c:ser>
          <c:idx val="6"/>
          <c:order val="6"/>
          <c:tx>
            <c:strRef>
              <c:f>Лист1!$A$8:$B$8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Лист1!$C$8:$L$8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1.1000000000000001</c:v>
                </c:pt>
                <c:pt idx="2">
                  <c:v>1.1000000000000001</c:v>
                </c:pt>
                <c:pt idx="3">
                  <c:v>1.1700000000000008</c:v>
                </c:pt>
                <c:pt idx="4">
                  <c:v>1.23</c:v>
                </c:pt>
                <c:pt idx="5">
                  <c:v>1.25</c:v>
                </c:pt>
                <c:pt idx="6">
                  <c:v>1.25</c:v>
                </c:pt>
                <c:pt idx="7">
                  <c:v>1.28</c:v>
                </c:pt>
                <c:pt idx="8">
                  <c:v>1.43</c:v>
                </c:pt>
                <c:pt idx="9">
                  <c:v>1.47</c:v>
                </c:pt>
              </c:numCache>
            </c:numRef>
          </c:val>
        </c:ser>
        <c:ser>
          <c:idx val="7"/>
          <c:order val="7"/>
          <c:tx>
            <c:strRef>
              <c:f>Лист1!$A$9:$B$9</c:f>
              <c:strCache>
                <c:ptCount val="1"/>
                <c:pt idx="0">
                  <c:v>Italy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Лист1!$C$9:$L$9</c:f>
              <c:numCache>
                <c:formatCode>General</c:formatCode>
                <c:ptCount val="10"/>
                <c:pt idx="0">
                  <c:v>1.05</c:v>
                </c:pt>
                <c:pt idx="1">
                  <c:v>1.0900000000000001</c:v>
                </c:pt>
                <c:pt idx="2">
                  <c:v>1.129999999999999</c:v>
                </c:pt>
                <c:pt idx="3">
                  <c:v>1.1100000000000001</c:v>
                </c:pt>
                <c:pt idx="4">
                  <c:v>1.1000000000000001</c:v>
                </c:pt>
                <c:pt idx="5">
                  <c:v>1.0900000000000001</c:v>
                </c:pt>
                <c:pt idx="6">
                  <c:v>1.129999999999999</c:v>
                </c:pt>
                <c:pt idx="7">
                  <c:v>1.1800000000000008</c:v>
                </c:pt>
                <c:pt idx="8">
                  <c:v>1.1800000000000008</c:v>
                </c:pt>
                <c:pt idx="9">
                  <c:v>1.1800000000000008</c:v>
                </c:pt>
              </c:numCache>
            </c:numRef>
          </c:val>
        </c:ser>
        <c:ser>
          <c:idx val="8"/>
          <c:order val="8"/>
          <c:tx>
            <c:strRef>
              <c:f>Лист1!$A$10:$B$10</c:f>
              <c:strCache>
                <c:ptCount val="1"/>
                <c:pt idx="0">
                  <c:v>Netherlands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Лист1!$C$10:$L$10</c:f>
              <c:numCache>
                <c:formatCode>General</c:formatCode>
                <c:ptCount val="10"/>
                <c:pt idx="0">
                  <c:v>1.82</c:v>
                </c:pt>
                <c:pt idx="1">
                  <c:v>1.8</c:v>
                </c:pt>
                <c:pt idx="2">
                  <c:v>1.7200000000000006</c:v>
                </c:pt>
                <c:pt idx="3">
                  <c:v>1.7600000000000007</c:v>
                </c:pt>
                <c:pt idx="4">
                  <c:v>1.81</c:v>
                </c:pt>
                <c:pt idx="5">
                  <c:v>1.7900000000000007</c:v>
                </c:pt>
                <c:pt idx="6">
                  <c:v>1.7800000000000007</c:v>
                </c:pt>
                <c:pt idx="7">
                  <c:v>1.7100000000000006</c:v>
                </c:pt>
                <c:pt idx="8">
                  <c:v>1.6300000000000001</c:v>
                </c:pt>
                <c:pt idx="9">
                  <c:v>1.6400000000000001</c:v>
                </c:pt>
              </c:numCache>
            </c:numRef>
          </c:val>
        </c:ser>
        <c:ser>
          <c:idx val="9"/>
          <c:order val="9"/>
          <c:tx>
            <c:strRef>
              <c:f>Лист1!$A$11:$B$11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Лист1!$C$11:$L$11</c:f>
              <c:numCache>
                <c:formatCode>General</c:formatCode>
                <c:ptCount val="10"/>
                <c:pt idx="0">
                  <c:v>1.6</c:v>
                </c:pt>
                <c:pt idx="1">
                  <c:v>1.59</c:v>
                </c:pt>
                <c:pt idx="2">
                  <c:v>1.6600000000000001</c:v>
                </c:pt>
                <c:pt idx="3">
                  <c:v>1.7100000000000006</c:v>
                </c:pt>
                <c:pt idx="4">
                  <c:v>1.59</c:v>
                </c:pt>
                <c:pt idx="5">
                  <c:v>1.52</c:v>
                </c:pt>
                <c:pt idx="6">
                  <c:v>1.52</c:v>
                </c:pt>
                <c:pt idx="7">
                  <c:v>1.6500000000000001</c:v>
                </c:pt>
                <c:pt idx="8">
                  <c:v>1.62</c:v>
                </c:pt>
                <c:pt idx="9">
                  <c:v>1.61</c:v>
                </c:pt>
              </c:numCache>
            </c:numRef>
          </c:val>
        </c:ser>
        <c:ser>
          <c:idx val="10"/>
          <c:order val="10"/>
          <c:tx>
            <c:strRef>
              <c:f>Лист1!$A$12:$B$12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Лист1!$C$12:$L$12</c:f>
              <c:numCache>
                <c:formatCode>General</c:formatCode>
                <c:ptCount val="10"/>
                <c:pt idx="0">
                  <c:v>1.05</c:v>
                </c:pt>
                <c:pt idx="1">
                  <c:v>1.1800000000000008</c:v>
                </c:pt>
                <c:pt idx="2">
                  <c:v>1.25</c:v>
                </c:pt>
                <c:pt idx="3">
                  <c:v>1.28</c:v>
                </c:pt>
                <c:pt idx="4">
                  <c:v>1.149999999999999</c:v>
                </c:pt>
                <c:pt idx="5">
                  <c:v>1.07</c:v>
                </c:pt>
                <c:pt idx="6">
                  <c:v>1.07</c:v>
                </c:pt>
                <c:pt idx="7">
                  <c:v>1.1200000000000001</c:v>
                </c:pt>
                <c:pt idx="8">
                  <c:v>1.03</c:v>
                </c:pt>
                <c:pt idx="9">
                  <c:v>1.02</c:v>
                </c:pt>
              </c:numCache>
            </c:numRef>
          </c:val>
        </c:ser>
        <c:ser>
          <c:idx val="11"/>
          <c:order val="11"/>
          <c:tx>
            <c:strRef>
              <c:f>Лист1!$A$13:$B$13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Лист1!$C$13:$L$13</c:f>
              <c:numCache>
                <c:formatCode>General</c:formatCode>
                <c:ptCount val="10"/>
                <c:pt idx="0">
                  <c:v>0.91</c:v>
                </c:pt>
                <c:pt idx="1">
                  <c:v>0.91</c:v>
                </c:pt>
                <c:pt idx="2">
                  <c:v>0.99</c:v>
                </c:pt>
                <c:pt idx="3">
                  <c:v>1.05</c:v>
                </c:pt>
                <c:pt idx="4">
                  <c:v>1.06</c:v>
                </c:pt>
                <c:pt idx="5">
                  <c:v>1.1200000000000001</c:v>
                </c:pt>
                <c:pt idx="6">
                  <c:v>1.2</c:v>
                </c:pt>
                <c:pt idx="7">
                  <c:v>1.27</c:v>
                </c:pt>
                <c:pt idx="8">
                  <c:v>1.35</c:v>
                </c:pt>
                <c:pt idx="9">
                  <c:v>1.44</c:v>
                </c:pt>
              </c:numCache>
            </c:numRef>
          </c:val>
        </c:ser>
        <c:ser>
          <c:idx val="12"/>
          <c:order val="12"/>
          <c:tx>
            <c:strRef>
              <c:f>Лист1!$A$14:$B$14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Лист1!$C$14:$L$14</c:f>
              <c:numCache>
                <c:formatCode>General</c:formatCode>
                <c:ptCount val="10"/>
                <c:pt idx="0">
                  <c:v>3.8899999999999997</c:v>
                </c:pt>
                <c:pt idx="1">
                  <c:v>4.17</c:v>
                </c:pt>
                <c:pt idx="2">
                  <c:v>4.01</c:v>
                </c:pt>
                <c:pt idx="3">
                  <c:v>3.8499999999999988</c:v>
                </c:pt>
                <c:pt idx="4">
                  <c:v>3.62</c:v>
                </c:pt>
                <c:pt idx="5">
                  <c:v>3.6</c:v>
                </c:pt>
                <c:pt idx="6">
                  <c:v>3.74</c:v>
                </c:pt>
                <c:pt idx="7">
                  <c:v>3.61</c:v>
                </c:pt>
                <c:pt idx="8">
                  <c:v>3.75</c:v>
                </c:pt>
                <c:pt idx="9">
                  <c:v>3.8</c:v>
                </c:pt>
              </c:numCache>
            </c:numRef>
          </c:val>
        </c:ser>
        <c:ser>
          <c:idx val="13"/>
          <c:order val="13"/>
          <c:tx>
            <c:strRef>
              <c:f>Лист1!$A$15:$B$15</c:f>
              <c:strCache>
                <c:ptCount val="1"/>
                <c:pt idx="0">
                  <c:v>United Kingdom</c:v>
                </c:pt>
              </c:strCache>
            </c:strRef>
          </c:tx>
          <c:marker>
            <c:symbol val="none"/>
          </c:marker>
          <c:cat>
            <c:strRef>
              <c:f>Лист1!$C$1:$L$1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Лист1!$C$15:$L$15</c:f>
              <c:numCache>
                <c:formatCode>General</c:formatCode>
                <c:ptCount val="10"/>
                <c:pt idx="0">
                  <c:v>1.81</c:v>
                </c:pt>
                <c:pt idx="1">
                  <c:v>1.7900000000000007</c:v>
                </c:pt>
                <c:pt idx="2">
                  <c:v>1.7900000000000007</c:v>
                </c:pt>
                <c:pt idx="3">
                  <c:v>1.7500000000000007</c:v>
                </c:pt>
                <c:pt idx="4">
                  <c:v>1.6800000000000008</c:v>
                </c:pt>
                <c:pt idx="5">
                  <c:v>1.7300000000000006</c:v>
                </c:pt>
                <c:pt idx="6">
                  <c:v>1.7500000000000007</c:v>
                </c:pt>
                <c:pt idx="7">
                  <c:v>1.82</c:v>
                </c:pt>
                <c:pt idx="8">
                  <c:v>1.8800000000000001</c:v>
                </c:pt>
                <c:pt idx="9">
                  <c:v>1.86</c:v>
                </c:pt>
              </c:numCache>
            </c:numRef>
          </c:val>
        </c:ser>
        <c:marker val="1"/>
        <c:axId val="57791232"/>
        <c:axId val="57792768"/>
      </c:lineChart>
      <c:catAx>
        <c:axId val="57791232"/>
        <c:scaling>
          <c:orientation val="minMax"/>
        </c:scaling>
        <c:axPos val="b"/>
        <c:tickLblPos val="nextTo"/>
        <c:crossAx val="57792768"/>
        <c:crosses val="autoZero"/>
        <c:auto val="1"/>
        <c:lblAlgn val="ctr"/>
        <c:lblOffset val="100"/>
      </c:catAx>
      <c:valAx>
        <c:axId val="57792768"/>
        <c:scaling>
          <c:orientation val="minMax"/>
        </c:scaling>
        <c:axPos val="l"/>
        <c:majorGridlines/>
        <c:numFmt formatCode="General" sourceLinked="1"/>
        <c:tickLblPos val="nextTo"/>
        <c:crossAx val="57791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425148245358228"/>
          <c:y val="0.70967927516523166"/>
          <c:w val="0.77149691358024708"/>
          <c:h val="0.2874777966187063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85948284242243E-2"/>
          <c:y val="4.3638948116560043E-2"/>
          <c:w val="0.91463874307378279"/>
          <c:h val="0.68230612964424198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Austria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2.7141858816598243</c:v>
                </c:pt>
                <c:pt idx="1">
                  <c:v>2.5353698273480645</c:v>
                </c:pt>
                <c:pt idx="2">
                  <c:v>1.9893518686554612</c:v>
                </c:pt>
                <c:pt idx="3">
                  <c:v>1.6241851071707247</c:v>
                </c:pt>
                <c:pt idx="4">
                  <c:v>1.9420481632824942</c:v>
                </c:pt>
                <c:pt idx="5">
                  <c:v>1.4880820084607282</c:v>
                </c:pt>
                <c:pt idx="6">
                  <c:v>1.3866422706799189</c:v>
                </c:pt>
                <c:pt idx="7">
                  <c:v>2.0126810044986025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Belgium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>
                  <c:v>3.1728744184659434</c:v>
                </c:pt>
                <c:pt idx="1">
                  <c:v>2.3361792569165383</c:v>
                </c:pt>
                <c:pt idx="2">
                  <c:v>1.8775465314192383</c:v>
                </c:pt>
                <c:pt idx="3">
                  <c:v>1.5320617477587546</c:v>
                </c:pt>
                <c:pt idx="4">
                  <c:v>1.8039966053748222</c:v>
                </c:pt>
                <c:pt idx="5">
                  <c:v>1.3606043600877389</c:v>
                </c:pt>
                <c:pt idx="6">
                  <c:v>1.1971338904250939</c:v>
                </c:pt>
                <c:pt idx="7">
                  <c:v>1.5005484134425437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Croatia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>
                  <c:v>0.45240516003665598</c:v>
                </c:pt>
                <c:pt idx="1">
                  <c:v>0.38074698330143963</c:v>
                </c:pt>
                <c:pt idx="2">
                  <c:v>0.21949314249779117</c:v>
                </c:pt>
                <c:pt idx="3">
                  <c:v>0.2677292015800658</c:v>
                </c:pt>
                <c:pt idx="4">
                  <c:v>0.28081391720515197</c:v>
                </c:pt>
                <c:pt idx="5">
                  <c:v>0.26972595381488346</c:v>
                </c:pt>
                <c:pt idx="6">
                  <c:v>0.24519526798425731</c:v>
                </c:pt>
                <c:pt idx="7">
                  <c:v>0.28556189599777776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Лист1!$B$5:$I$5</c:f>
              <c:numCache>
                <c:formatCode>General</c:formatCode>
                <c:ptCount val="8"/>
                <c:pt idx="0">
                  <c:v>0.41181744245056562</c:v>
                </c:pt>
                <c:pt idx="1">
                  <c:v>0.48162321359972998</c:v>
                </c:pt>
                <c:pt idx="2">
                  <c:v>0.29217106099911838</c:v>
                </c:pt>
                <c:pt idx="3">
                  <c:v>0.22481189366889875</c:v>
                </c:pt>
                <c:pt idx="4">
                  <c:v>0.25944781101522885</c:v>
                </c:pt>
                <c:pt idx="5">
                  <c:v>0.23534146428847588</c:v>
                </c:pt>
                <c:pt idx="6">
                  <c:v>0.25915791676538369</c:v>
                </c:pt>
                <c:pt idx="7">
                  <c:v>0.26277932106083285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Denmark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Лист1!$B$6:$I$6</c:f>
              <c:numCache>
                <c:formatCode>General</c:formatCode>
                <c:ptCount val="8"/>
                <c:pt idx="0">
                  <c:v>3.214845451095147</c:v>
                </c:pt>
                <c:pt idx="1">
                  <c:v>2.8736462555213897</c:v>
                </c:pt>
                <c:pt idx="2">
                  <c:v>2.1656698359000939</c:v>
                </c:pt>
                <c:pt idx="3">
                  <c:v>1.8356418576327427</c:v>
                </c:pt>
                <c:pt idx="4">
                  <c:v>1.9899635156610542</c:v>
                </c:pt>
                <c:pt idx="5">
                  <c:v>1.6445620737440523</c:v>
                </c:pt>
                <c:pt idx="6">
                  <c:v>1.6607930597059595</c:v>
                </c:pt>
                <c:pt idx="7">
                  <c:v>1.7345173931511926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Estonia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Лист1!$B$7:$I$7</c:f>
              <c:numCache>
                <c:formatCode>General</c:formatCode>
                <c:ptCount val="8"/>
                <c:pt idx="0">
                  <c:v>0.81917109623970874</c:v>
                </c:pt>
                <c:pt idx="1">
                  <c:v>0.30471237186092404</c:v>
                </c:pt>
                <c:pt idx="2">
                  <c:v>0.16623289141510378</c:v>
                </c:pt>
                <c:pt idx="3">
                  <c:v>0.35962713184059031</c:v>
                </c:pt>
                <c:pt idx="4">
                  <c:v>0.12044684174390335</c:v>
                </c:pt>
                <c:pt idx="5">
                  <c:v>0.46764122323230467</c:v>
                </c:pt>
                <c:pt idx="6">
                  <c:v>0.12756627625124856</c:v>
                </c:pt>
                <c:pt idx="7">
                  <c:v>0.20960010173713747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Finland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Лист1!$B$8:$I$8</c:f>
              <c:numCache>
                <c:formatCode>General</c:formatCode>
                <c:ptCount val="8"/>
                <c:pt idx="0">
                  <c:v>6.3367651054402589</c:v>
                </c:pt>
                <c:pt idx="1">
                  <c:v>5.7516641910106214</c:v>
                </c:pt>
                <c:pt idx="2">
                  <c:v>5.0498081473302312</c:v>
                </c:pt>
                <c:pt idx="3">
                  <c:v>3.8389526213073797</c:v>
                </c:pt>
                <c:pt idx="4">
                  <c:v>4.8364658029617908</c:v>
                </c:pt>
                <c:pt idx="5">
                  <c:v>3.8340788305082838</c:v>
                </c:pt>
                <c:pt idx="6">
                  <c:v>3.3570119524069999</c:v>
                </c:pt>
                <c:pt idx="7">
                  <c:v>4.1892623004407108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France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Лист1!$B$9:$I$9</c:f>
              <c:numCache>
                <c:formatCode>General</c:formatCode>
                <c:ptCount val="8"/>
                <c:pt idx="0">
                  <c:v>3.0336375524279102</c:v>
                </c:pt>
                <c:pt idx="1">
                  <c:v>2.2922021000568074</c:v>
                </c:pt>
                <c:pt idx="2">
                  <c:v>1.7880948434184298</c:v>
                </c:pt>
                <c:pt idx="3">
                  <c:v>1.44698628327505</c:v>
                </c:pt>
                <c:pt idx="4">
                  <c:v>1.7015743844877718</c:v>
                </c:pt>
                <c:pt idx="5">
                  <c:v>1.4340718119289775</c:v>
                </c:pt>
                <c:pt idx="6">
                  <c:v>1.3359122812239708</c:v>
                </c:pt>
                <c:pt idx="7">
                  <c:v>1.4361795553486421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Germany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Лист1!$B$10:$I$10</c:f>
              <c:numCache>
                <c:formatCode>General</c:formatCode>
                <c:ptCount val="8"/>
                <c:pt idx="0">
                  <c:v>5.9283439561772697</c:v>
                </c:pt>
                <c:pt idx="1">
                  <c:v>4.9709030409464825</c:v>
                </c:pt>
                <c:pt idx="2">
                  <c:v>4.1406594395947369</c:v>
                </c:pt>
                <c:pt idx="3">
                  <c:v>3.4338814557131387</c:v>
                </c:pt>
                <c:pt idx="4">
                  <c:v>3.7309556625832787</c:v>
                </c:pt>
                <c:pt idx="5">
                  <c:v>3.0073785791810566</c:v>
                </c:pt>
                <c:pt idx="6">
                  <c:v>2.7747772751088191</c:v>
                </c:pt>
                <c:pt idx="7">
                  <c:v>3.108979424721539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Greece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Лист1!$B$11:$I$11</c:f>
              <c:numCache>
                <c:formatCode>General</c:formatCode>
                <c:ptCount val="8"/>
                <c:pt idx="0">
                  <c:v>0.14926576983069909</c:v>
                </c:pt>
                <c:pt idx="1">
                  <c:v>0.11818051318653157</c:v>
                </c:pt>
                <c:pt idx="2">
                  <c:v>6.5014278611209189E-2</c:v>
                </c:pt>
                <c:pt idx="3">
                  <c:v>6.9971385145013582E-2</c:v>
                </c:pt>
                <c:pt idx="4">
                  <c:v>8.71152945630769E-2</c:v>
                </c:pt>
                <c:pt idx="5">
                  <c:v>8.0666814469967513E-2</c:v>
                </c:pt>
                <c:pt idx="6">
                  <c:v>7.1367335656741096E-2</c:v>
                </c:pt>
                <c:pt idx="7">
                  <c:v>0.11820902243778009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Лист1!$B$12:$I$12</c:f>
              <c:numCache>
                <c:formatCode>General</c:formatCode>
                <c:ptCount val="8"/>
                <c:pt idx="0">
                  <c:v>0.72178189409432902</c:v>
                </c:pt>
                <c:pt idx="1">
                  <c:v>0.85382647709662784</c:v>
                </c:pt>
                <c:pt idx="2">
                  <c:v>0.50942313654513449</c:v>
                </c:pt>
                <c:pt idx="3">
                  <c:v>0.43558970043398187</c:v>
                </c:pt>
                <c:pt idx="4">
                  <c:v>0.43360645046750051</c:v>
                </c:pt>
                <c:pt idx="5">
                  <c:v>0.39637585074429094</c:v>
                </c:pt>
                <c:pt idx="6">
                  <c:v>0.46551184755930991</c:v>
                </c:pt>
                <c:pt idx="7">
                  <c:v>0.37219641718986129</c:v>
                </c:pt>
              </c:numCache>
            </c:numRef>
          </c:val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Ireland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Лист1!$B$13:$I$13</c:f>
              <c:numCache>
                <c:formatCode>General</c:formatCode>
                <c:ptCount val="8"/>
                <c:pt idx="0">
                  <c:v>1.1583868166077291</c:v>
                </c:pt>
                <c:pt idx="1">
                  <c:v>1.1537515047416138</c:v>
                </c:pt>
                <c:pt idx="2">
                  <c:v>1.0641117651856657</c:v>
                </c:pt>
                <c:pt idx="3">
                  <c:v>0.83839483704226869</c:v>
                </c:pt>
                <c:pt idx="4">
                  <c:v>0.89293377199033619</c:v>
                </c:pt>
                <c:pt idx="5">
                  <c:v>0.61993144728468208</c:v>
                </c:pt>
                <c:pt idx="6">
                  <c:v>0.70589323386521763</c:v>
                </c:pt>
                <c:pt idx="7">
                  <c:v>0.8318933943473934</c:v>
                </c:pt>
              </c:numCache>
            </c:numRef>
          </c:val>
        </c:ser>
        <c:ser>
          <c:idx val="12"/>
          <c:order val="12"/>
          <c:tx>
            <c:strRef>
              <c:f>Лист1!$A$14</c:f>
              <c:strCache>
                <c:ptCount val="1"/>
                <c:pt idx="0">
                  <c:v>Italy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Лист1!$B$14:$I$14</c:f>
              <c:numCache>
                <c:formatCode>General</c:formatCode>
                <c:ptCount val="8"/>
                <c:pt idx="0">
                  <c:v>1.6096199843987351</c:v>
                </c:pt>
                <c:pt idx="1">
                  <c:v>1.3415861059770948</c:v>
                </c:pt>
                <c:pt idx="2">
                  <c:v>1.1262711601935085</c:v>
                </c:pt>
                <c:pt idx="3">
                  <c:v>0.89497969925778464</c:v>
                </c:pt>
                <c:pt idx="4">
                  <c:v>1.0191152882018879</c:v>
                </c:pt>
                <c:pt idx="5">
                  <c:v>0.86759215012503554</c:v>
                </c:pt>
                <c:pt idx="6">
                  <c:v>0.83426624022882634</c:v>
                </c:pt>
                <c:pt idx="7">
                  <c:v>0.86947049280450583</c:v>
                </c:pt>
              </c:numCache>
            </c:numRef>
          </c:val>
        </c:ser>
        <c:ser>
          <c:idx val="13"/>
          <c:order val="13"/>
          <c:tx>
            <c:strRef>
              <c:f>Лист1!$A$15</c:f>
              <c:strCache>
                <c:ptCount val="1"/>
                <c:pt idx="0">
                  <c:v>Latvia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Лист1!$B$15:$I$15</c:f>
              <c:numCache>
                <c:formatCode>General</c:formatCode>
                <c:ptCount val="8"/>
                <c:pt idx="0">
                  <c:v>0</c:v>
                </c:pt>
                <c:pt idx="1">
                  <c:v>0.35757537646387855</c:v>
                </c:pt>
                <c:pt idx="2">
                  <c:v>0.14533225977321271</c:v>
                </c:pt>
                <c:pt idx="3">
                  <c:v>0.1246739742358513</c:v>
                </c:pt>
                <c:pt idx="4">
                  <c:v>0.10032582619317501</c:v>
                </c:pt>
                <c:pt idx="5">
                  <c:v>0.10429092118176206</c:v>
                </c:pt>
                <c:pt idx="6">
                  <c:v>2.9543150327198994E-2</c:v>
                </c:pt>
                <c:pt idx="7">
                  <c:v>0.19087312373531451</c:v>
                </c:pt>
              </c:numCache>
            </c:numRef>
          </c:val>
        </c:ser>
        <c:ser>
          <c:idx val="14"/>
          <c:order val="14"/>
          <c:tx>
            <c:strRef>
              <c:f>Лист1!$A$16</c:f>
              <c:strCache>
                <c:ptCount val="1"/>
                <c:pt idx="0">
                  <c:v>Lithuania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Лист1!$B$16:$I$16</c:f>
              <c:numCache>
                <c:formatCode>General</c:formatCode>
                <c:ptCount val="8"/>
                <c:pt idx="0">
                  <c:v>0.35300889249940681</c:v>
                </c:pt>
                <c:pt idx="1">
                  <c:v>5.3738276737465659E-2</c:v>
                </c:pt>
                <c:pt idx="2">
                  <c:v>0.13302859111483975</c:v>
                </c:pt>
                <c:pt idx="3">
                  <c:v>0.19258728326052388</c:v>
                </c:pt>
                <c:pt idx="4">
                  <c:v>0.36558805032965902</c:v>
                </c:pt>
                <c:pt idx="5">
                  <c:v>0.15343709428787744</c:v>
                </c:pt>
                <c:pt idx="6">
                  <c:v>0.27583957715583896</c:v>
                </c:pt>
                <c:pt idx="7">
                  <c:v>8.0632329621785556E-2</c:v>
                </c:pt>
              </c:numCache>
            </c:numRef>
          </c:val>
        </c:ser>
        <c:ser>
          <c:idx val="15"/>
          <c:order val="15"/>
          <c:tx>
            <c:strRef>
              <c:f>Лист1!$A$17</c:f>
              <c:strCache>
                <c:ptCount val="1"/>
                <c:pt idx="0">
                  <c:v>Norway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Лист1!$B$17:$I$17</c:f>
              <c:numCache>
                <c:formatCode>General</c:formatCode>
                <c:ptCount val="8"/>
                <c:pt idx="0">
                  <c:v>1.3598918493487271</c:v>
                </c:pt>
                <c:pt idx="1">
                  <c:v>1.2393923803476656</c:v>
                </c:pt>
                <c:pt idx="2">
                  <c:v>0.98615675133287151</c:v>
                </c:pt>
                <c:pt idx="3">
                  <c:v>0.80129114423687764</c:v>
                </c:pt>
                <c:pt idx="4">
                  <c:v>0.80776420153428485</c:v>
                </c:pt>
                <c:pt idx="5">
                  <c:v>0.73799632594898679</c:v>
                </c:pt>
                <c:pt idx="6">
                  <c:v>0.65865362686517914</c:v>
                </c:pt>
                <c:pt idx="7">
                  <c:v>0.76486598752349388</c:v>
                </c:pt>
              </c:numCache>
            </c:numRef>
          </c:val>
        </c:ser>
        <c:ser>
          <c:idx val="16"/>
          <c:order val="16"/>
          <c:tx>
            <c:strRef>
              <c:f>Лист1!$A$18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Лист1!$B$18:$I$18</c:f>
              <c:numCache>
                <c:formatCode>General</c:formatCode>
                <c:ptCount val="8"/>
                <c:pt idx="0">
                  <c:v>6.5597089904949252E-2</c:v>
                </c:pt>
                <c:pt idx="1">
                  <c:v>8.7637996375997743E-2</c:v>
                </c:pt>
                <c:pt idx="2">
                  <c:v>7.5167478315646713E-2</c:v>
                </c:pt>
                <c:pt idx="3">
                  <c:v>8.2260562189267777E-2</c:v>
                </c:pt>
                <c:pt idx="4">
                  <c:v>9.0730802879990219E-2</c:v>
                </c:pt>
                <c:pt idx="5">
                  <c:v>9.1695363967147531E-2</c:v>
                </c:pt>
                <c:pt idx="6">
                  <c:v>0.12870893683389986</c:v>
                </c:pt>
                <c:pt idx="7">
                  <c:v>9.9982278604776209E-2</c:v>
                </c:pt>
              </c:numCache>
            </c:numRef>
          </c:val>
        </c:ser>
        <c:ser>
          <c:idx val="17"/>
          <c:order val="17"/>
          <c:tx>
            <c:strRef>
              <c:f>Лист1!$A$19</c:f>
              <c:strCache>
                <c:ptCount val="1"/>
                <c:pt idx="0">
                  <c:v>Portugal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Лист1!$B$19:$I$19</c:f>
              <c:numCache>
                <c:formatCode>General</c:formatCode>
                <c:ptCount val="8"/>
                <c:pt idx="0">
                  <c:v>9.0987712463073175E-2</c:v>
                </c:pt>
                <c:pt idx="1">
                  <c:v>7.4342164145708434E-2</c:v>
                </c:pt>
                <c:pt idx="2">
                  <c:v>9.1993846563200074E-2</c:v>
                </c:pt>
                <c:pt idx="3">
                  <c:v>6.800014310944294E-2</c:v>
                </c:pt>
                <c:pt idx="4">
                  <c:v>8.4551806196041482E-2</c:v>
                </c:pt>
                <c:pt idx="5">
                  <c:v>6.0620563361918262E-2</c:v>
                </c:pt>
                <c:pt idx="6">
                  <c:v>0.12309744468506012</c:v>
                </c:pt>
                <c:pt idx="7">
                  <c:v>8.1589292052555454E-2</c:v>
                </c:pt>
              </c:numCache>
            </c:numRef>
          </c:val>
        </c:ser>
        <c:ser>
          <c:idx val="18"/>
          <c:order val="18"/>
          <c:tx>
            <c:strRef>
              <c:f>Лист1!$A$20</c:f>
              <c:strCache>
                <c:ptCount val="1"/>
                <c:pt idx="0">
                  <c:v>Romania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Лист1!$B$20:$I$20</c:f>
              <c:numCache>
                <c:formatCode>General</c:formatCode>
                <c:ptCount val="8"/>
                <c:pt idx="0">
                  <c:v>8.7289493443119759E-2</c:v>
                </c:pt>
                <c:pt idx="1">
                  <c:v>0.11763253634503586</c:v>
                </c:pt>
                <c:pt idx="2">
                  <c:v>0.11922197272664492</c:v>
                </c:pt>
                <c:pt idx="3">
                  <c:v>7.0768981075882614E-2</c:v>
                </c:pt>
                <c:pt idx="4">
                  <c:v>7.3384615783248522E-2</c:v>
                </c:pt>
                <c:pt idx="5">
                  <c:v>7.088742530492792E-2</c:v>
                </c:pt>
                <c:pt idx="6">
                  <c:v>5.9978688742536611E-2</c:v>
                </c:pt>
                <c:pt idx="7">
                  <c:v>4.9655416115293796E-2</c:v>
                </c:pt>
              </c:numCache>
            </c:numRef>
          </c:val>
        </c:ser>
        <c:ser>
          <c:idx val="19"/>
          <c:order val="19"/>
          <c:tx>
            <c:strRef>
              <c:f>Лист1!$A$21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Лист1!$B$21:$I$21</c:f>
              <c:numCache>
                <c:formatCode>General</c:formatCode>
                <c:ptCount val="8"/>
                <c:pt idx="0">
                  <c:v>0.58821750152925945</c:v>
                </c:pt>
                <c:pt idx="1">
                  <c:v>0.47171151753420931</c:v>
                </c:pt>
                <c:pt idx="2">
                  <c:v>0.29271592953243031</c:v>
                </c:pt>
                <c:pt idx="3">
                  <c:v>0.20157044286997783</c:v>
                </c:pt>
                <c:pt idx="4">
                  <c:v>0.17779025141993512</c:v>
                </c:pt>
                <c:pt idx="5">
                  <c:v>0.14849514807381323</c:v>
                </c:pt>
                <c:pt idx="6">
                  <c:v>0.1085814904655209</c:v>
                </c:pt>
                <c:pt idx="7">
                  <c:v>0.16559880030047594</c:v>
                </c:pt>
              </c:numCache>
            </c:numRef>
          </c:val>
        </c:ser>
        <c:ser>
          <c:idx val="20"/>
          <c:order val="20"/>
          <c:tx>
            <c:strRef>
              <c:f>Лист1!$A$22</c:f>
              <c:strCache>
                <c:ptCount val="1"/>
                <c:pt idx="0">
                  <c:v>Slovakia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Лист1!$B$22:$I$22</c:f>
              <c:numCache>
                <c:formatCode>General</c:formatCode>
                <c:ptCount val="8"/>
                <c:pt idx="0">
                  <c:v>0.26001426307405429</c:v>
                </c:pt>
                <c:pt idx="1">
                  <c:v>0.13099226145227452</c:v>
                </c:pt>
                <c:pt idx="2">
                  <c:v>8.9234609910470719E-2</c:v>
                </c:pt>
                <c:pt idx="3">
                  <c:v>0</c:v>
                </c:pt>
                <c:pt idx="4">
                  <c:v>5.7922948889228824E-2</c:v>
                </c:pt>
                <c:pt idx="5">
                  <c:v>0.10683530507626117</c:v>
                </c:pt>
                <c:pt idx="6">
                  <c:v>0.12187255656859819</c:v>
                </c:pt>
                <c:pt idx="7">
                  <c:v>0.18256188836114418</c:v>
                </c:pt>
              </c:numCache>
            </c:numRef>
          </c:val>
        </c:ser>
        <c:ser>
          <c:idx val="21"/>
          <c:order val="21"/>
          <c:tx>
            <c:strRef>
              <c:f>Лист1!$A$23</c:f>
              <c:strCache>
                <c:ptCount val="1"/>
                <c:pt idx="0">
                  <c:v>Slovenia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Лист1!$B$23:$I$23</c:f>
              <c:numCache>
                <c:formatCode>General</c:formatCode>
                <c:ptCount val="8"/>
                <c:pt idx="0">
                  <c:v>0.69353408445024201</c:v>
                </c:pt>
                <c:pt idx="1">
                  <c:v>0.65386276395613552</c:v>
                </c:pt>
                <c:pt idx="2">
                  <c:v>0.71165857061775062</c:v>
                </c:pt>
                <c:pt idx="3">
                  <c:v>0.39158946469615341</c:v>
                </c:pt>
                <c:pt idx="4">
                  <c:v>0.61614423568206012</c:v>
                </c:pt>
                <c:pt idx="5">
                  <c:v>0.46497017178130751</c:v>
                </c:pt>
                <c:pt idx="6">
                  <c:v>0.27576081173873784</c:v>
                </c:pt>
                <c:pt idx="7">
                  <c:v>0.55696267829047519</c:v>
                </c:pt>
              </c:numCache>
            </c:numRef>
          </c:val>
        </c:ser>
        <c:ser>
          <c:idx val="22"/>
          <c:order val="22"/>
          <c:tx>
            <c:strRef>
              <c:f>Лист1!$A$24</c:f>
              <c:strCache>
                <c:ptCount val="1"/>
                <c:pt idx="0">
                  <c:v>Spain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Лист1!$B$24:$I$24</c:f>
              <c:numCache>
                <c:formatCode>General</c:formatCode>
                <c:ptCount val="8"/>
                <c:pt idx="0">
                  <c:v>0.52167809919282071</c:v>
                </c:pt>
                <c:pt idx="1">
                  <c:v>0.4051299670851381</c:v>
                </c:pt>
                <c:pt idx="2">
                  <c:v>0.29876496060838825</c:v>
                </c:pt>
                <c:pt idx="3">
                  <c:v>0.28137369166982124</c:v>
                </c:pt>
                <c:pt idx="4">
                  <c:v>0.30856005075770826</c:v>
                </c:pt>
                <c:pt idx="5">
                  <c:v>0.25193695819440881</c:v>
                </c:pt>
                <c:pt idx="6">
                  <c:v>0.26215675304225455</c:v>
                </c:pt>
                <c:pt idx="7">
                  <c:v>0.27598007232072286</c:v>
                </c:pt>
              </c:numCache>
            </c:numRef>
          </c:val>
        </c:ser>
        <c:ser>
          <c:idx val="23"/>
          <c:order val="23"/>
          <c:tx>
            <c:strRef>
              <c:f>Лист1!$A$25</c:f>
              <c:strCache>
                <c:ptCount val="1"/>
                <c:pt idx="0">
                  <c:v>Sweden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Лист1!$B$25:$I$25</c:f>
              <c:numCache>
                <c:formatCode>General</c:formatCode>
                <c:ptCount val="8"/>
                <c:pt idx="0">
                  <c:v>7.2680685701190422</c:v>
                </c:pt>
                <c:pt idx="1">
                  <c:v>5.1761379671314813</c:v>
                </c:pt>
                <c:pt idx="2">
                  <c:v>3.8333048298037133</c:v>
                </c:pt>
                <c:pt idx="3">
                  <c:v>3.2084871171293177</c:v>
                </c:pt>
                <c:pt idx="4">
                  <c:v>3.4078750747160793</c:v>
                </c:pt>
                <c:pt idx="5">
                  <c:v>2.7631664500972182</c:v>
                </c:pt>
                <c:pt idx="6">
                  <c:v>2.5842150645105781</c:v>
                </c:pt>
                <c:pt idx="7">
                  <c:v>3.0314820968583667</c:v>
                </c:pt>
              </c:numCache>
            </c:numRef>
          </c:val>
        </c:ser>
        <c:ser>
          <c:idx val="24"/>
          <c:order val="24"/>
          <c:tx>
            <c:strRef>
              <c:f>Лист1!$A$26</c:f>
              <c:strCache>
                <c:ptCount val="1"/>
                <c:pt idx="0">
                  <c:v>Switzerland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Лист1!$B$26:$I$26</c:f>
              <c:numCache>
                <c:formatCode>General</c:formatCode>
                <c:ptCount val="8"/>
                <c:pt idx="0">
                  <c:v>5.4985127736317141</c:v>
                </c:pt>
                <c:pt idx="1">
                  <c:v>4.4086911819545156</c:v>
                </c:pt>
                <c:pt idx="2">
                  <c:v>3.8706234463459319</c:v>
                </c:pt>
                <c:pt idx="3">
                  <c:v>2.9693207785662916</c:v>
                </c:pt>
                <c:pt idx="4">
                  <c:v>3.5477516033025602</c:v>
                </c:pt>
                <c:pt idx="5">
                  <c:v>2.9485163819173494</c:v>
                </c:pt>
                <c:pt idx="6">
                  <c:v>2.7923327694918512</c:v>
                </c:pt>
                <c:pt idx="7">
                  <c:v>2.9557421321845299</c:v>
                </c:pt>
              </c:numCache>
            </c:numRef>
          </c:val>
        </c:ser>
        <c:ser>
          <c:idx val="25"/>
          <c:order val="25"/>
          <c:tx>
            <c:strRef>
              <c:f>Лист1!$A$27</c:f>
              <c:strCache>
                <c:ptCount val="1"/>
                <c:pt idx="0">
                  <c:v>Ukraine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Лист1!$B$27:$I$27</c:f>
              <c:numCache>
                <c:formatCode>General</c:formatCode>
                <c:ptCount val="8"/>
                <c:pt idx="0">
                  <c:v>0.66048802090252867</c:v>
                </c:pt>
                <c:pt idx="1">
                  <c:v>0.29920439583458036</c:v>
                </c:pt>
                <c:pt idx="2">
                  <c:v>0.32365920727413933</c:v>
                </c:pt>
                <c:pt idx="3">
                  <c:v>0.22056599585005843</c:v>
                </c:pt>
                <c:pt idx="4">
                  <c:v>0.23201195252070655</c:v>
                </c:pt>
                <c:pt idx="5">
                  <c:v>8.4081300790447525E-2</c:v>
                </c:pt>
                <c:pt idx="6">
                  <c:v>0.11643725446437972</c:v>
                </c:pt>
                <c:pt idx="7">
                  <c:v>0.14091306629351058</c:v>
                </c:pt>
              </c:numCache>
            </c:numRef>
          </c:val>
        </c:ser>
        <c:ser>
          <c:idx val="26"/>
          <c:order val="26"/>
          <c:tx>
            <c:strRef>
              <c:f>Лист1!$A$28</c:f>
              <c:strCache>
                <c:ptCount val="1"/>
                <c:pt idx="0">
                  <c:v>United Kingdom</c:v>
                </c:pt>
              </c:strCache>
            </c:strRef>
          </c:tx>
          <c:cat>
            <c:strRef>
              <c:f>Лист1!$B$1:$I$1</c:f>
              <c:strCach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strCache>
            </c:strRef>
          </c:cat>
          <c:val>
            <c:numRef>
              <c:f>Лист1!$B$28:$I$28</c:f>
              <c:numCache>
                <c:formatCode>General</c:formatCode>
                <c:ptCount val="8"/>
                <c:pt idx="0">
                  <c:v>2.6066086258000438</c:v>
                </c:pt>
                <c:pt idx="1">
                  <c:v>2.1694855695918207</c:v>
                </c:pt>
                <c:pt idx="2">
                  <c:v>1.7729932765620684</c:v>
                </c:pt>
                <c:pt idx="3">
                  <c:v>1.5613256165185339</c:v>
                </c:pt>
                <c:pt idx="4">
                  <c:v>1.7745995595095774</c:v>
                </c:pt>
                <c:pt idx="5">
                  <c:v>1.4401364318076864</c:v>
                </c:pt>
                <c:pt idx="6">
                  <c:v>1.4432980422427073</c:v>
                </c:pt>
                <c:pt idx="7">
                  <c:v>1.8445366831629257</c:v>
                </c:pt>
              </c:numCache>
            </c:numRef>
          </c:val>
        </c:ser>
        <c:marker val="1"/>
        <c:axId val="82953728"/>
        <c:axId val="82955264"/>
      </c:lineChart>
      <c:catAx>
        <c:axId val="82953728"/>
        <c:scaling>
          <c:orientation val="minMax"/>
        </c:scaling>
        <c:axPos val="b"/>
        <c:tickLblPos val="nextTo"/>
        <c:crossAx val="82955264"/>
        <c:crosses val="autoZero"/>
        <c:auto val="1"/>
        <c:lblAlgn val="ctr"/>
        <c:lblOffset val="100"/>
      </c:catAx>
      <c:valAx>
        <c:axId val="82955264"/>
        <c:scaling>
          <c:orientation val="minMax"/>
          <c:max val="7"/>
        </c:scaling>
        <c:axPos val="l"/>
        <c:majorGridlines/>
        <c:numFmt formatCode="General" sourceLinked="1"/>
        <c:tickLblPos val="nextTo"/>
        <c:crossAx val="82953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391691710178041"/>
          <c:w val="1"/>
          <c:h val="0.1290255136018445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Злоупотребление доминирующим положением (возбуждено дел, левая шкала)</c:v>
                </c:pt>
              </c:strCache>
            </c:strRef>
          </c:tx>
          <c:cat>
            <c:numRef>
              <c:f>Лист1!$A$2:$A$11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1537</c:v>
                </c:pt>
                <c:pt idx="1">
                  <c:v>1420</c:v>
                </c:pt>
                <c:pt idx="2">
                  <c:v>1378</c:v>
                </c:pt>
                <c:pt idx="3">
                  <c:v>1422</c:v>
                </c:pt>
                <c:pt idx="4">
                  <c:v>1432</c:v>
                </c:pt>
                <c:pt idx="5">
                  <c:v>1166</c:v>
                </c:pt>
                <c:pt idx="6">
                  <c:v>1331</c:v>
                </c:pt>
                <c:pt idx="7">
                  <c:v>1639</c:v>
                </c:pt>
                <c:pt idx="8">
                  <c:v>2411</c:v>
                </c:pt>
                <c:pt idx="9">
                  <c:v>2742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Ограничивающие конкуренцию соглашения и согласованные действия хозяйствующих субъектов (возбуждено дел, левая шкала)</c:v>
                </c:pt>
              </c:strCache>
            </c:strRef>
          </c:tx>
          <c:cat>
            <c:numRef>
              <c:f>Лист1!$A$2:$A$11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55</c:v>
                </c:pt>
                <c:pt idx="1">
                  <c:v>70</c:v>
                </c:pt>
                <c:pt idx="2">
                  <c:v>87</c:v>
                </c:pt>
                <c:pt idx="3">
                  <c:v>78</c:v>
                </c:pt>
                <c:pt idx="4">
                  <c:v>76</c:v>
                </c:pt>
                <c:pt idx="5">
                  <c:v>124</c:v>
                </c:pt>
                <c:pt idx="6">
                  <c:v>232</c:v>
                </c:pt>
                <c:pt idx="7">
                  <c:v>359</c:v>
                </c:pt>
                <c:pt idx="8">
                  <c:v>488</c:v>
                </c:pt>
                <c:pt idx="9">
                  <c:v>607</c:v>
                </c:pt>
              </c:numCache>
            </c:numRef>
          </c:val>
        </c:ser>
        <c:axId val="83257984"/>
        <c:axId val="83263872"/>
      </c:barChart>
      <c:lineChart>
        <c:grouping val="standard"/>
        <c:ser>
          <c:idx val="2"/>
          <c:order val="2"/>
          <c:tx>
            <c:strRef>
              <c:f>Лист1!$D$1</c:f>
              <c:strCache>
                <c:ptCount val="1"/>
                <c:pt idx="0">
                  <c:v>Штрафы взысканные ФАС, млн.руб. (правая шкала)</c:v>
                </c:pt>
              </c:strCache>
            </c:strRef>
          </c:tx>
          <c:spPr>
            <a:ln w="63500"/>
          </c:spPr>
          <c:cat>
            <c:numRef>
              <c:f>Лист1!$A$2:$A$11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19</c:v>
                </c:pt>
                <c:pt idx="1">
                  <c:v>20</c:v>
                </c:pt>
                <c:pt idx="2">
                  <c:v>28.5</c:v>
                </c:pt>
                <c:pt idx="3">
                  <c:v>29</c:v>
                </c:pt>
                <c:pt idx="4">
                  <c:v>81</c:v>
                </c:pt>
                <c:pt idx="5">
                  <c:v>85</c:v>
                </c:pt>
                <c:pt idx="6">
                  <c:v>350</c:v>
                </c:pt>
                <c:pt idx="7">
                  <c:v>1401</c:v>
                </c:pt>
                <c:pt idx="8">
                  <c:v>1528</c:v>
                </c:pt>
                <c:pt idx="9">
                  <c:v>903</c:v>
                </c:pt>
              </c:numCache>
            </c:numRef>
          </c:val>
        </c:ser>
        <c:marker val="1"/>
        <c:axId val="83266944"/>
        <c:axId val="83265408"/>
      </c:lineChart>
      <c:catAx>
        <c:axId val="83257984"/>
        <c:scaling>
          <c:orientation val="minMax"/>
        </c:scaling>
        <c:axPos val="b"/>
        <c:numFmt formatCode="General" sourceLinked="1"/>
        <c:tickLblPos val="nextTo"/>
        <c:crossAx val="83263872"/>
        <c:crosses val="autoZero"/>
        <c:auto val="1"/>
        <c:lblAlgn val="ctr"/>
        <c:lblOffset val="100"/>
      </c:catAx>
      <c:valAx>
        <c:axId val="83263872"/>
        <c:scaling>
          <c:orientation val="minMax"/>
        </c:scaling>
        <c:axPos val="l"/>
        <c:majorGridlines/>
        <c:numFmt formatCode="General" sourceLinked="1"/>
        <c:tickLblPos val="nextTo"/>
        <c:crossAx val="83257984"/>
        <c:crosses val="autoZero"/>
        <c:crossBetween val="between"/>
      </c:valAx>
      <c:valAx>
        <c:axId val="83265408"/>
        <c:scaling>
          <c:orientation val="minMax"/>
        </c:scaling>
        <c:axPos val="r"/>
        <c:numFmt formatCode="General" sourceLinked="1"/>
        <c:tickLblPos val="nextTo"/>
        <c:crossAx val="83266944"/>
        <c:crosses val="max"/>
        <c:crossBetween val="between"/>
      </c:valAx>
      <c:catAx>
        <c:axId val="83266944"/>
        <c:scaling>
          <c:orientation val="minMax"/>
        </c:scaling>
        <c:delete val="1"/>
        <c:axPos val="b"/>
        <c:numFmt formatCode="General" sourceLinked="1"/>
        <c:tickLblPos val="none"/>
        <c:crossAx val="83265408"/>
        <c:crosses val="autoZero"/>
        <c:auto val="1"/>
        <c:lblAlgn val="ctr"/>
        <c:lblOffset val="100"/>
      </c:cat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7D32B-D759-4A10-9B4F-F605388706D3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BF606-55BE-4C33-BB7E-613E185749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EB247-9F84-467F-90DE-053F0D66AFE5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685800"/>
            <a:ext cx="46291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D0F40-F460-4FD3-BA7A-67E3B3B0F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D0F40-F460-4FD3-BA7A-67E3B3B0FBCD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02812"/>
            <a:ext cx="7772400" cy="14509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35823"/>
            <a:ext cx="6400800" cy="17298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0FF9-BD38-4842-9C86-6C5423A6B5DF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83141-B5C9-47C4-B9E5-678D448B7DB7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67944"/>
            <a:ext cx="2057400" cy="57004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7944"/>
            <a:ext cx="6019800" cy="57004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230-5895-405F-8FA3-FF14D14F4546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DA72-6123-4947-87F6-B15592DD4BF1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349774"/>
            <a:ext cx="7772400" cy="13444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869037"/>
            <a:ext cx="7772400" cy="14807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5CFD-647E-4138-8734-259DAFA52ED7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9090"/>
            <a:ext cx="4038600" cy="4409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9090"/>
            <a:ext cx="4038600" cy="4409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E0F7-E4C9-4D10-8660-8922B1CCAFC1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8"/>
            <a:ext cx="8229600" cy="112818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15213"/>
            <a:ext cx="4040188" cy="6314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46682"/>
            <a:ext cx="4040188" cy="39000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15213"/>
            <a:ext cx="4041775" cy="6314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2146682"/>
            <a:ext cx="4041775" cy="39000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4E53-2E88-4B00-8E3E-C35A26659633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F56F-53EE-4B75-9E90-7854623CEDB2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1570-0FD2-40CB-8B5D-03FC4132B793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69511"/>
            <a:ext cx="3008313" cy="11469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69514"/>
            <a:ext cx="5111750" cy="5777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416500"/>
            <a:ext cx="3008313" cy="46302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47A3-0346-486A-99C5-C7217868A88A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738370"/>
            <a:ext cx="5486400" cy="5593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04832"/>
            <a:ext cx="5486400" cy="40614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297761"/>
            <a:ext cx="5486400" cy="794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6893-769D-4EB2-8467-2AFC75B55AB9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>
                <a:tint val="80000"/>
                <a:satMod val="300000"/>
                <a:alpha val="19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8"/>
            <a:ext cx="8229600" cy="1128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9460"/>
            <a:ext cx="8229600" cy="4467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273953"/>
            <a:ext cx="2133600" cy="36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4C31D-66AE-412D-9DDB-70B60DD1D1E3}" type="datetime1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273953"/>
            <a:ext cx="2895600" cy="36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273953"/>
            <a:ext cx="2133600" cy="3603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81E1D-B27D-4353-A7F0-FD91B91C0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36278"/>
            <a:ext cx="7772400" cy="1450969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Антимонопольное законодательство: уроки последнего десятилетия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808486"/>
            <a:ext cx="6400800" cy="2304256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Авдашева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 Светлана Борисовна </a:t>
            </a:r>
          </a:p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профессор, зам.директора Института анализа предприятий и рынков НИУ ВШЭ</a:t>
            </a:r>
          </a:p>
          <a:p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*Использованы материалы доклада «Развитие и применение антимонопольного законодательства в России: по пути достижений и заблуждений» (НИУ ВШЭ, 2011)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Интернет-адрес: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http://www.hse.ru/data/2011/04/05/1211687919/A_D_K_Yu.pdf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536" y="5832822"/>
            <a:ext cx="5267332" cy="661007"/>
          </a:xfrm>
        </p:spPr>
        <p:txBody>
          <a:bodyPr/>
          <a:lstStyle/>
          <a:p>
            <a:r>
              <a:rPr lang="ru-RU" sz="1600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Факторы конкуренции: особенности продукта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более однороден продукт, тем при прочих равных условиях выше стимулы к отказу от ценовой конкуренции</a:t>
            </a:r>
          </a:p>
          <a:p>
            <a:r>
              <a:rPr lang="ru-RU" dirty="0" smtClean="0"/>
              <a:t>Сама структура экономики может влиять на интенсивность конкуренции</a:t>
            </a:r>
          </a:p>
          <a:p>
            <a:r>
              <a:rPr lang="ru-RU" dirty="0" smtClean="0"/>
              <a:t>Чем выше вклад добывающих отраслей и продуктов с низкой степенью переработки в ВВП, тем ниже стимулы к конкуренции 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Доля обрабатывающей промышленности в ВВП (</a:t>
            </a:r>
            <a:r>
              <a:rPr lang="en-US" sz="3200" dirty="0" smtClean="0"/>
              <a:t>World Bank), 2002-2009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79563"/>
          <a:ext cx="82296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Факторы конкуренции: издержки входа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Издержки входа остаются сравнительно высокими </a:t>
            </a:r>
          </a:p>
          <a:p>
            <a:r>
              <a:rPr lang="ru-RU" dirty="0" smtClean="0"/>
              <a:t>В том числе благодаря мутации политики снижения административных барьеров в политику «феодального пути» создания административных барьеров</a:t>
            </a:r>
          </a:p>
          <a:p>
            <a:r>
              <a:rPr lang="ru-RU" dirty="0" smtClean="0"/>
              <a:t>Чем выше </a:t>
            </a:r>
            <a:r>
              <a:rPr lang="ru-RU" i="1" dirty="0" smtClean="0"/>
              <a:t>экзогенные издержки входа</a:t>
            </a:r>
            <a:r>
              <a:rPr lang="ru-RU" dirty="0" smtClean="0"/>
              <a:t>, тем выше возможности для </a:t>
            </a:r>
            <a:r>
              <a:rPr lang="ru-RU" i="1" dirty="0" smtClean="0"/>
              <a:t>создания стратегических ограничений входа </a:t>
            </a:r>
            <a:r>
              <a:rPr lang="ru-RU" dirty="0" smtClean="0"/>
              <a:t>со стороны крупных компаний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Число процедур для создания бизнеса(время-деньги) </a:t>
            </a:r>
            <a:r>
              <a:rPr lang="en-US" sz="3200" dirty="0" smtClean="0"/>
              <a:t>[Doing business]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79563"/>
          <a:ext cx="85320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Показатели издержек входа для отдельных групп конкурентов: международная торговля (</a:t>
            </a:r>
            <a:r>
              <a:rPr lang="en-US" sz="3600" dirty="0" smtClean="0"/>
              <a:t>WTO, 2010)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Тарифные ограничения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</a:t>
            </a:r>
            <a:r>
              <a:rPr lang="ru-RU" dirty="0" smtClean="0">
                <a:solidFill>
                  <a:srgbClr val="FF0000"/>
                </a:solidFill>
              </a:rPr>
              <a:t>11.5% </a:t>
            </a:r>
            <a:r>
              <a:rPr lang="ru-RU" dirty="0" smtClean="0"/>
              <a:t>позиций ввозимой в Россию номенклатуры ввозные пошлины не взимаются</a:t>
            </a:r>
            <a:r>
              <a:rPr lang="en-US" dirty="0" smtClean="0"/>
              <a:t> (70 </a:t>
            </a:r>
            <a:r>
              <a:rPr lang="ru-RU" dirty="0" smtClean="0"/>
              <a:t>место в рейтинге ВТО из 147 участников),  по </a:t>
            </a:r>
            <a:r>
              <a:rPr lang="ru-RU" dirty="0" smtClean="0">
                <a:solidFill>
                  <a:srgbClr val="FF0000"/>
                </a:solidFill>
              </a:rPr>
              <a:t>17% </a:t>
            </a:r>
            <a:r>
              <a:rPr lang="ru-RU" dirty="0" smtClean="0"/>
              <a:t>позиций номенклатуры взимаются  импортные пошлины, превышающие 15% (77 место в рейтинге ВТО из 147 участников). </a:t>
            </a:r>
            <a:endParaRPr lang="en-US" dirty="0" smtClean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Нетарифные ограничения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лишь в отношении </a:t>
            </a:r>
            <a:r>
              <a:rPr lang="ru-RU" dirty="0" smtClean="0">
                <a:solidFill>
                  <a:srgbClr val="FF0000"/>
                </a:solidFill>
              </a:rPr>
              <a:t>12% </a:t>
            </a:r>
            <a:r>
              <a:rPr lang="ru-RU" dirty="0" smtClean="0"/>
              <a:t>ввозимой номенклатуры нетарифные ограничения не применяются (145 место в рейтинге ВТО из 147 участников).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Фактор конкуренции: инновации</a:t>
            </a:r>
            <a:endParaRPr lang="ru-RU" i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440334"/>
            <a:ext cx="8229600" cy="4606419"/>
          </a:xfrm>
        </p:spPr>
        <p:txBody>
          <a:bodyPr/>
          <a:lstStyle/>
          <a:p>
            <a:r>
              <a:rPr lang="ru-RU" dirty="0" smtClean="0"/>
              <a:t>Вклад инноваций в </a:t>
            </a:r>
            <a:r>
              <a:rPr lang="ru-RU" i="1" dirty="0" smtClean="0"/>
              <a:t>истории </a:t>
            </a:r>
            <a:r>
              <a:rPr lang="ru-RU" i="1" dirty="0" err="1" smtClean="0"/>
              <a:t>бизнес-успеха</a:t>
            </a:r>
            <a:r>
              <a:rPr lang="ru-RU" i="1" dirty="0" smtClean="0"/>
              <a:t> </a:t>
            </a:r>
            <a:r>
              <a:rPr lang="ru-RU" dirty="0" smtClean="0"/>
              <a:t> остается скромным</a:t>
            </a:r>
          </a:p>
          <a:p>
            <a:r>
              <a:rPr lang="ru-RU" dirty="0" smtClean="0"/>
              <a:t>Защищенность прав собственности и контрактных прав (?)</a:t>
            </a:r>
          </a:p>
          <a:p>
            <a:r>
              <a:rPr lang="ru-RU" dirty="0" smtClean="0"/>
              <a:t>Взаимодействие спроса на инновации и предложения инноваций (?) </a:t>
            </a:r>
          </a:p>
          <a:p>
            <a:r>
              <a:rPr lang="ru-RU" dirty="0" smtClean="0"/>
              <a:t>Инновационная политика – блестящее поле для имитации деятельности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9"/>
            <a:ext cx="8229600" cy="809216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Инновации: доля расходов на </a:t>
            </a:r>
            <a:r>
              <a:rPr lang="en-US" sz="3200" dirty="0" smtClean="0"/>
              <a:t>R&amp;D </a:t>
            </a:r>
            <a:r>
              <a:rPr lang="ru-RU" sz="3200" dirty="0" smtClean="0"/>
              <a:t>в ВВП (2000-2009), </a:t>
            </a:r>
            <a:r>
              <a:rPr lang="en-US" sz="3200" dirty="0" err="1" smtClean="0"/>
              <a:t>Eurostat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24311"/>
          <a:ext cx="8229600" cy="4822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8206"/>
            <a:ext cx="8686800" cy="112818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/>
              <a:t>Число патентов </a:t>
            </a:r>
            <a:r>
              <a:rPr lang="en-US" sz="3100" dirty="0" smtClean="0"/>
              <a:t>(</a:t>
            </a:r>
            <a:r>
              <a:rPr lang="ru-RU" sz="3100" dirty="0" smtClean="0"/>
              <a:t>по данным </a:t>
            </a:r>
            <a:r>
              <a:rPr lang="en-US" sz="3100" dirty="0" smtClean="0"/>
              <a:t>US Patent &amp; Trademark organization)</a:t>
            </a:r>
            <a:r>
              <a:rPr lang="ru-RU" sz="3100" dirty="0" smtClean="0"/>
              <a:t> на 1 млрд. ВВП (2000-2009)</a:t>
            </a:r>
            <a:endParaRPr lang="ru-RU" sz="31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368326"/>
          <a:ext cx="8229600" cy="4683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Промежуточные выводы 1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68326"/>
            <a:ext cx="8229600" cy="467842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Структура российской экономики объективно ограничивает стимулы для конкуренции</a:t>
            </a:r>
          </a:p>
          <a:p>
            <a:r>
              <a:rPr lang="ru-RU" dirty="0" smtClean="0"/>
              <a:t>Возможности антимонопольной политики как </a:t>
            </a:r>
            <a:r>
              <a:rPr lang="ru-RU" i="1" dirty="0" smtClean="0"/>
              <a:t>инструмента защиты конкуренции </a:t>
            </a:r>
            <a:r>
              <a:rPr lang="ru-RU" dirty="0" smtClean="0"/>
              <a:t>воздействовать на факторы конкуренции весьма ограничены</a:t>
            </a:r>
          </a:p>
          <a:p>
            <a:r>
              <a:rPr lang="ru-RU" dirty="0" smtClean="0"/>
              <a:t>Необходимо применение инструментов активной конкурентной политики (включая защиту прав собственности, либерализацию условий входа на рынки, либерализацию внешней торговли…)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536032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8"/>
            <a:ext cx="8435280" cy="1128183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2. Краткая история антимонопольной политики в России и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её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особенности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антимонопольную политику возлагается ответственность гораздо большая, чем в подавляющем большинстве зарубежных стран</a:t>
            </a:r>
          </a:p>
          <a:p>
            <a:r>
              <a:rPr lang="ru-RU" dirty="0" smtClean="0"/>
              <a:t>Российские антимонопольные органы (ФАС и его территориальные управления) по размеру гораздо больше, чем за рубежом</a:t>
            </a:r>
          </a:p>
          <a:p>
            <a:r>
              <a:rPr lang="ru-RU" dirty="0" smtClean="0"/>
              <a:t>До недавнего времени антимонопольная политика не обладала достаточным потенциалом сдерживания: низкие санкции за ограничения конкуренции</a:t>
            </a:r>
          </a:p>
          <a:p>
            <a:r>
              <a:rPr lang="ru-RU" dirty="0" smtClean="0"/>
              <a:t>Ситуация существенно изменилась с приходом в ФАС нового руководства (2004 г.)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376626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Почему антимонопольное законодательство?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Главный источник преимуществ рыночной экономики – конкуренция</a:t>
            </a:r>
          </a:p>
          <a:p>
            <a:r>
              <a:rPr lang="ru-RU" dirty="0" smtClean="0"/>
              <a:t>Результаты конкуренции: </a:t>
            </a:r>
          </a:p>
          <a:p>
            <a:pPr lvl="1"/>
            <a:r>
              <a:rPr lang="ru-RU" dirty="0" smtClean="0"/>
              <a:t>Стимулы</a:t>
            </a:r>
          </a:p>
          <a:p>
            <a:pPr lvl="1"/>
            <a:r>
              <a:rPr lang="ru-RU" dirty="0" smtClean="0"/>
              <a:t>Отбор					Эффективность </a:t>
            </a:r>
          </a:p>
          <a:p>
            <a:pPr lvl="1"/>
            <a:r>
              <a:rPr lang="ru-RU" dirty="0" smtClean="0"/>
              <a:t>Инновации  </a:t>
            </a:r>
          </a:p>
          <a:p>
            <a:pPr marL="514350" indent="-514350"/>
            <a:r>
              <a:rPr lang="ru-RU" dirty="0" smtClean="0"/>
              <a:t>Хорошие институты должны способствовать поддержанию конкуренции</a:t>
            </a:r>
          </a:p>
          <a:p>
            <a:pPr marL="514350" indent="-514350"/>
            <a:r>
              <a:rPr lang="ru-RU" dirty="0" smtClean="0"/>
              <a:t>В том числе и антимонопольное законодательство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31840" y="6120854"/>
            <a:ext cx="3312368" cy="467737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275856" y="2880494"/>
            <a:ext cx="333751" cy="1152128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995936" y="3384550"/>
            <a:ext cx="1512168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Сферы ответственности ФАС</a:t>
            </a:r>
            <a:endParaRPr lang="ru-RU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152302"/>
          <a:ext cx="8229600" cy="507215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74640"/>
                <a:gridCol w="617200"/>
                <a:gridCol w="1645920"/>
                <a:gridCol w="1645920"/>
                <a:gridCol w="1645920"/>
              </a:tblGrid>
              <a:tr h="63513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Сфера ответственности/ Страна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Велико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0" dirty="0" err="1">
                          <a:latin typeface="Times New Roman"/>
                          <a:ea typeface="Times New Roman"/>
                          <a:cs typeface="Times New Roman"/>
                        </a:rPr>
                        <a:t>британия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Европейский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Союз</a:t>
                      </a:r>
                      <a:endParaRPr lang="ru-RU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Ограничение конкуренции со стороны крупных продавцов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Ограничивающие конкуренцию соглашения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Предварительный контроль слияний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Ограничение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конкуренции со стороны органов власти 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Недобросовестная конкуренция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закупки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помощь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Защита прав потребителей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Законодательство о рекламе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Отраслевое регулирование (энергетика и/или транспорт)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8085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Контроль за инвестициями в стратегические предприятия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464024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Нарастание активности ФАС: возбуждается гораздо больше дел, чем в зарубежной практике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162312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224310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3. Развитие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правоприменения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24310"/>
            <a:ext cx="8435280" cy="482244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</a:pPr>
            <a:r>
              <a:rPr lang="ru-RU" dirty="0" smtClean="0"/>
              <a:t>Введены оборотные штрафы за нарушения антимонопольного законодательства для компаний (до 15% оборота на рынке, где совершено нарушение), по сравнению с 500 тыс. руб. до 2007 г.</a:t>
            </a:r>
          </a:p>
          <a:p>
            <a:pPr>
              <a:lnSpc>
                <a:spcPct val="115000"/>
              </a:lnSpc>
            </a:pPr>
            <a:r>
              <a:rPr lang="ru-RU" dirty="0" smtClean="0"/>
              <a:t>Изменено содержание </a:t>
            </a:r>
            <a:r>
              <a:rPr lang="ru-RU" dirty="0" err="1" smtClean="0"/>
              <a:t>ст.178</a:t>
            </a:r>
            <a:r>
              <a:rPr lang="ru-RU" dirty="0" smtClean="0"/>
              <a:t> Уголовного кодекса, появились первые приговоры отдельным лицам  </a:t>
            </a:r>
          </a:p>
          <a:p>
            <a:pPr>
              <a:lnSpc>
                <a:spcPct val="115000"/>
              </a:lnSpc>
            </a:pPr>
            <a:r>
              <a:rPr lang="ru-RU" dirty="0" smtClean="0"/>
              <a:t>Появились стимулы экономического анализа в делах о нарушении антимонопольного законодательства</a:t>
            </a:r>
          </a:p>
          <a:p>
            <a:pPr>
              <a:lnSpc>
                <a:spcPct val="115000"/>
              </a:lnSpc>
            </a:pPr>
            <a:r>
              <a:rPr lang="ru-RU" dirty="0" smtClean="0"/>
              <a:t>Исследования БЭА (2010) в рамках проекта АНЦЭА: в половине дел компании, обвиняемые в нарушении АМЗ, оспаривают квалификацию продуктовых и географических границ рынка</a:t>
            </a:r>
          </a:p>
          <a:p>
            <a:pPr>
              <a:lnSpc>
                <a:spcPct val="115000"/>
              </a:lnSpc>
            </a:pPr>
            <a:r>
              <a:rPr lang="ru-RU" dirty="0" smtClean="0"/>
              <a:t>Первое дело, где сговор доказывался на основе прослушивания: результат сотрудничества ФАС со следственным комитетом МВД (Русский уголь, СУЭК, </a:t>
            </a:r>
            <a:r>
              <a:rPr lang="ru-RU" dirty="0" err="1" smtClean="0"/>
              <a:t>Стройсервис</a:t>
            </a:r>
            <a:r>
              <a:rPr lang="ru-RU" dirty="0" smtClean="0"/>
              <a:t>; 2010)</a:t>
            </a:r>
          </a:p>
          <a:p>
            <a:r>
              <a:rPr lang="ru-RU" dirty="0" smtClean="0"/>
              <a:t>Международное признание деятельности ФАС: рейтинг в </a:t>
            </a:r>
            <a:r>
              <a:rPr lang="en-US" dirty="0" smtClean="0"/>
              <a:t>Global Competition Review </a:t>
            </a:r>
            <a:r>
              <a:rPr lang="ru-RU" dirty="0" smtClean="0"/>
              <a:t> </a:t>
            </a:r>
            <a:r>
              <a:rPr lang="en-US" dirty="0" smtClean="0"/>
              <a:t>		(2006)  </a:t>
            </a:r>
            <a:r>
              <a:rPr lang="ru-RU" dirty="0" smtClean="0"/>
              <a:t>и 		(2010)	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320008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3203848" y="5544790"/>
            <a:ext cx="287337" cy="36036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563888" y="5544790"/>
            <a:ext cx="287337" cy="36036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436096" y="5544790"/>
            <a:ext cx="287337" cy="36036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868144" y="5544790"/>
            <a:ext cx="287337" cy="36036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6228184" y="5544790"/>
            <a:ext cx="287337" cy="36036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4. Изменение содержания антимонопольных запретов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2342"/>
            <a:ext cx="8229600" cy="46085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В руках правительства появился мощный инструмент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Может быть, использовать чаще: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для решения хозяйственных споров (например, Пикалево)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для ограничения роста цен на нефтепродукты (например, дела против «Большой четверки» нефтяных компаний)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для поддержки </a:t>
            </a:r>
            <a:r>
              <a:rPr lang="en-US" dirty="0" smtClean="0"/>
              <a:t>[</a:t>
            </a:r>
            <a:r>
              <a:rPr lang="ru-RU" dirty="0" smtClean="0"/>
              <a:t>или по крайней мере имитации поддержки</a:t>
            </a:r>
            <a:r>
              <a:rPr lang="en-US" dirty="0" smtClean="0"/>
              <a:t>]</a:t>
            </a:r>
            <a:r>
              <a:rPr lang="ru-RU" dirty="0" smtClean="0"/>
              <a:t> одной группы участников рынка против другой (новый закон «Об основах государственного регулирования торговой деятельности в Российской Федерации»)?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Проблема: </a:t>
            </a:r>
            <a:r>
              <a:rPr lang="ru-RU" b="1" dirty="0" smtClean="0"/>
              <a:t>стремление к решению текущих проблем приводит к созданию норм, не только не развивающих, но даже способных ограничить конкуренцию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248000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1. Новые отраслевые нормы: Закон о торговле (2009)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Ст.9</a:t>
            </a:r>
            <a:r>
              <a:rPr lang="ru-RU" dirty="0" smtClean="0"/>
              <a:t> и ст. 13 содержат ряд запретов на поведение </a:t>
            </a:r>
            <a:r>
              <a:rPr lang="ru-RU" dirty="0" err="1" smtClean="0"/>
              <a:t>ритейлеров</a:t>
            </a:r>
            <a:r>
              <a:rPr lang="ru-RU" dirty="0" smtClean="0"/>
              <a:t> и их поставщиков: </a:t>
            </a:r>
          </a:p>
          <a:p>
            <a:pPr lvl="1"/>
            <a:r>
              <a:rPr lang="ru-RU" dirty="0" smtClean="0"/>
              <a:t>Нельзя дискриминировать (в смысле, предлагать поставщикам разные оптовые цены и/или назначать разную маржу на одинаковые товары…)</a:t>
            </a:r>
          </a:p>
          <a:p>
            <a:pPr lvl="1"/>
            <a:r>
              <a:rPr lang="ru-RU" dirty="0" smtClean="0"/>
              <a:t>Нельзя требовать оптовую скидку (в виде </a:t>
            </a:r>
            <a:r>
              <a:rPr lang="ru-RU" dirty="0" err="1" smtClean="0"/>
              <a:t>ретробонуса</a:t>
            </a:r>
            <a:r>
              <a:rPr lang="ru-RU" dirty="0" smtClean="0"/>
              <a:t>) свыше 10%</a:t>
            </a:r>
          </a:p>
          <a:p>
            <a:pPr lvl="1"/>
            <a:r>
              <a:rPr lang="ru-RU" dirty="0" smtClean="0"/>
              <a:t>Нельзя требовать в договоре «лучшие условия поставки», а также информацию об условиях поставки другим </a:t>
            </a:r>
            <a:r>
              <a:rPr lang="ru-RU" dirty="0" err="1" smtClean="0"/>
              <a:t>ритейлерам</a:t>
            </a:r>
            <a:endParaRPr lang="ru-RU" dirty="0" smtClean="0"/>
          </a:p>
          <a:p>
            <a:pPr lvl="1"/>
            <a:r>
              <a:rPr lang="ru-RU" dirty="0" smtClean="0"/>
              <a:t>Нельзя возвращать продукцию (весь риск – на </a:t>
            </a:r>
            <a:r>
              <a:rPr lang="ru-RU" dirty="0" err="1" smtClean="0"/>
              <a:t>ритейлерах</a:t>
            </a:r>
            <a:r>
              <a:rPr lang="ru-RU" dirty="0" smtClean="0"/>
              <a:t>..)</a:t>
            </a:r>
          </a:p>
          <a:p>
            <a:r>
              <a:rPr lang="ru-RU" dirty="0" smtClean="0"/>
              <a:t>Ну и каким же образом эти требования могут стимулировать конкуренцию?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248000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1. Новые отраслевые нормы: Закон о торговле (2009)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9460"/>
            <a:ext cx="8435280" cy="454139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Непосредственная цель – не защита конкуренции, а поддержка отдельной группы</a:t>
            </a:r>
          </a:p>
          <a:p>
            <a:r>
              <a:rPr lang="ru-RU" dirty="0" smtClean="0"/>
              <a:t>Какой? На самом деле – укоренившихся поставщиков против новичков </a:t>
            </a:r>
            <a:r>
              <a:rPr lang="en-US" dirty="0" smtClean="0"/>
              <a:t>[</a:t>
            </a:r>
            <a:r>
              <a:rPr lang="ru-RU" dirty="0" smtClean="0"/>
              <a:t>нельзя дискриминировать – приобретение у новичка повышает риск антимонопольного преследования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ФАС утверждает, что цель политики – повысить открытость</a:t>
            </a:r>
            <a:r>
              <a:rPr lang="en-US" dirty="0" smtClean="0"/>
              <a:t> [</a:t>
            </a:r>
            <a:r>
              <a:rPr lang="ru-RU" dirty="0" smtClean="0"/>
              <a:t>прозрачность</a:t>
            </a:r>
            <a:r>
              <a:rPr lang="en-US" dirty="0" smtClean="0"/>
              <a:t>]</a:t>
            </a:r>
            <a:r>
              <a:rPr lang="ru-RU" dirty="0" smtClean="0"/>
              <a:t> деятельности </a:t>
            </a:r>
            <a:r>
              <a:rPr lang="ru-RU" dirty="0" err="1" smtClean="0"/>
              <a:t>ритейлеров</a:t>
            </a:r>
            <a:endParaRPr lang="ru-RU" dirty="0" smtClean="0"/>
          </a:p>
          <a:p>
            <a:r>
              <a:rPr lang="ru-RU" dirty="0" smtClean="0"/>
              <a:t>Однако как же можно повысить прозрачность, запрещая гибкость условий контрактов? </a:t>
            </a:r>
          </a:p>
          <a:p>
            <a:r>
              <a:rPr lang="ru-RU" dirty="0" smtClean="0"/>
              <a:t>Фактический результат: резкое повышение неопределенности, в том числе благодаря перемещению контрактных условий в серую зону</a:t>
            </a:r>
          </a:p>
          <a:p>
            <a:r>
              <a:rPr lang="ru-RU" dirty="0" smtClean="0"/>
              <a:t>С точки зрения норм причина – несоответствие целей и средств, «свидание вслепую»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248000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8"/>
            <a:ext cx="8363272" cy="1128183"/>
          </a:xfrm>
        </p:spPr>
        <p:txBody>
          <a:bodyPr>
            <a:noAutofit/>
          </a:bodyPr>
          <a:lstStyle/>
          <a:p>
            <a:r>
              <a:rPr lang="ru-RU" sz="3500" dirty="0" smtClean="0"/>
              <a:t>Пример 2. Наказание </a:t>
            </a:r>
            <a:r>
              <a:rPr lang="en-US" sz="3500" dirty="0" smtClean="0"/>
              <a:t>[</a:t>
            </a:r>
            <a:r>
              <a:rPr lang="ru-RU" sz="3500" dirty="0" smtClean="0"/>
              <a:t>доминирующего продавца</a:t>
            </a:r>
            <a:r>
              <a:rPr lang="en-US" sz="3500" dirty="0" smtClean="0"/>
              <a:t>]</a:t>
            </a:r>
            <a:r>
              <a:rPr lang="ru-RU" sz="3500" dirty="0" smtClean="0"/>
              <a:t> за причинение ущерба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0334"/>
            <a:ext cx="8363272" cy="475252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Традиция применения запретов на причинение ущерба как форму злоупотребления доминирующим положением в регулируемых отраслях (около 40% дел) переносится на нерегулируемые отрасли</a:t>
            </a:r>
          </a:p>
          <a:p>
            <a:r>
              <a:rPr lang="ru-RU" sz="2000" dirty="0" smtClean="0"/>
              <a:t>Мотив: ФАС защищает слабых</a:t>
            </a:r>
          </a:p>
          <a:p>
            <a:r>
              <a:rPr lang="ru-RU" sz="2000" dirty="0" smtClean="0"/>
              <a:t>Пример дел 2010-2011: импортер лекарственных средств обвинен в злоупотреблении доминирующим положением по иску дистрибьюторов, которых просили обещать не подкупать организаторов торгов, а также подвергаться проверкам соблюдения правил хранения. Обвинение – дискриминация</a:t>
            </a:r>
          </a:p>
          <a:p>
            <a:r>
              <a:rPr lang="ru-RU" sz="2000" dirty="0" smtClean="0"/>
              <a:t>Инициаторы иска многократно крупнее обвиняемого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000" dirty="0" smtClean="0"/>
              <a:t>Защищаем слабых? </a:t>
            </a:r>
            <a:r>
              <a:rPr lang="ru-RU" sz="2000" i="1" dirty="0" smtClean="0"/>
              <a:t>«Это новая партия старушек? -…Это сироты» </a:t>
            </a:r>
            <a:r>
              <a:rPr lang="ru-RU" sz="2000" dirty="0" smtClean="0"/>
              <a:t>(И.Ильф, Е.Петров. «Двенадцать стульев»)</a:t>
            </a:r>
          </a:p>
          <a:p>
            <a:r>
              <a:rPr lang="ru-RU" sz="2000" dirty="0" smtClean="0"/>
              <a:t>Непосредственная причина: забвение принципа, согласно которому антимонопольные запреты должны защищать конкуренцию, а не конкурентов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43808" y="6273953"/>
            <a:ext cx="3384376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078"/>
            <a:ext cx="8363272" cy="1128183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Пример 3. Запрет на монопольно высокую цену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0334"/>
            <a:ext cx="8363272" cy="475252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Монопольно высокая цена – превышающая цену на сопоставимом рынке</a:t>
            </a:r>
            <a:r>
              <a:rPr lang="en-US" sz="2000" dirty="0" smtClean="0"/>
              <a:t> </a:t>
            </a:r>
            <a:r>
              <a:rPr lang="ru-RU" sz="2000" i="1" dirty="0" smtClean="0"/>
              <a:t>или </a:t>
            </a:r>
            <a:r>
              <a:rPr lang="ru-RU" sz="2000" dirty="0" smtClean="0"/>
              <a:t>превышающая сумму издержек и прибыли, необходимых для производства и реализации товара</a:t>
            </a:r>
          </a:p>
          <a:p>
            <a:r>
              <a:rPr lang="ru-RU" sz="2000" dirty="0" smtClean="0"/>
              <a:t>Однако сопоставимые рынки определены так, что их найти практически невозможно, и тогда используется второй критерий</a:t>
            </a:r>
          </a:p>
          <a:p>
            <a:r>
              <a:rPr lang="ru-RU" sz="2000" b="1" dirty="0" smtClean="0"/>
              <a:t>Свойственный регулируемым отраслям, </a:t>
            </a:r>
            <a:r>
              <a:rPr lang="ru-RU" sz="2000" dirty="0" smtClean="0"/>
              <a:t>и порождающий все те же источники неэффективности, что при тарифном регулировании (нет стимулов к снижению затрат, нет стимулов к повышению качества – вдруг издержки признают «необоснованными»?, эффект храповика…)</a:t>
            </a:r>
            <a:endParaRPr lang="ru-RU" sz="2000" b="1" dirty="0" smtClean="0"/>
          </a:p>
          <a:p>
            <a:r>
              <a:rPr lang="ru-RU" sz="2000" dirty="0" smtClean="0"/>
              <a:t>К счастью, по данным ФАС, ежегодно возбуждается всего около 120 дел по факту монопольной цены. Но разве этого мало? 120 дел + демонстрационный эффект для других предпринимателей</a:t>
            </a:r>
          </a:p>
          <a:p>
            <a:r>
              <a:rPr lang="ru-RU" sz="2000" dirty="0" smtClean="0"/>
              <a:t>Непосредственная причина формулировки и использования нормы таким образом – стремление прямо сдерживать цены («заплатили – получили, распишитесь»)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43808" y="6273953"/>
            <a:ext cx="3384376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28183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Основные выводы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31032" y="1098534"/>
            <a:ext cx="8712968" cy="4968552"/>
          </a:xfrm>
        </p:spPr>
        <p:txBody>
          <a:bodyPr>
            <a:noAutofit/>
          </a:bodyPr>
          <a:lstStyle/>
          <a:p>
            <a:r>
              <a:rPr lang="ru-RU" sz="2000" dirty="0" smtClean="0"/>
              <a:t>Большая часть препятствий для конкуренции в России находится вне зоны </a:t>
            </a:r>
            <a:r>
              <a:rPr lang="ru-RU" sz="2000" dirty="0" smtClean="0"/>
              <a:t>прямого воздействия </a:t>
            </a:r>
            <a:r>
              <a:rPr lang="ru-RU" sz="2000" dirty="0" smtClean="0"/>
              <a:t>антимонопольного законодательства и требует применения активных мер конкурентной политики</a:t>
            </a:r>
          </a:p>
          <a:p>
            <a:r>
              <a:rPr lang="ru-RU" sz="2000" dirty="0" smtClean="0"/>
              <a:t>В развитии антимонопольного законодательства может быть выделено два объекта оценки: </a:t>
            </a:r>
            <a:r>
              <a:rPr lang="ru-RU" sz="2000" i="1" dirty="0" err="1" smtClean="0"/>
              <a:t>правоприменение</a:t>
            </a:r>
            <a:r>
              <a:rPr lang="ru-RU" sz="2000" i="1" dirty="0" smtClean="0"/>
              <a:t> </a:t>
            </a:r>
            <a:r>
              <a:rPr lang="ru-RU" sz="2000" dirty="0" smtClean="0"/>
              <a:t>и </a:t>
            </a:r>
            <a:r>
              <a:rPr lang="ru-RU" sz="2000" i="1" dirty="0" smtClean="0"/>
              <a:t>содержание антимонопольных запретов</a:t>
            </a:r>
          </a:p>
          <a:p>
            <a:r>
              <a:rPr lang="ru-RU" sz="2000" dirty="0" smtClean="0"/>
              <a:t>Развитие </a:t>
            </a:r>
            <a:r>
              <a:rPr lang="ru-RU" sz="2000" i="1" dirty="0" smtClean="0"/>
              <a:t>механизма </a:t>
            </a:r>
            <a:r>
              <a:rPr lang="ru-RU" sz="2000" i="1" dirty="0" err="1" smtClean="0"/>
              <a:t>правоприменения</a:t>
            </a:r>
            <a:r>
              <a:rPr lang="ru-RU" sz="2000" i="1" dirty="0" smtClean="0"/>
              <a:t> </a:t>
            </a:r>
            <a:r>
              <a:rPr lang="ru-RU" sz="2000" dirty="0" smtClean="0"/>
              <a:t>должно в целом оцениваться положительно</a:t>
            </a:r>
          </a:p>
          <a:p>
            <a:r>
              <a:rPr lang="ru-RU" sz="2000" dirty="0" smtClean="0"/>
              <a:t>Но не развитие </a:t>
            </a:r>
            <a:r>
              <a:rPr lang="ru-RU" sz="2000" i="1" dirty="0" smtClean="0"/>
              <a:t>содержания антимонопольных запретов</a:t>
            </a:r>
          </a:p>
          <a:p>
            <a:r>
              <a:rPr lang="ru-RU" sz="2000" dirty="0" smtClean="0"/>
              <a:t>Содержание антимонопольных запретов – создание </a:t>
            </a:r>
            <a:r>
              <a:rPr lang="ru-RU" sz="2000" i="1" dirty="0" smtClean="0"/>
              <a:t>отраслевых норм</a:t>
            </a:r>
            <a:r>
              <a:rPr lang="ru-RU" sz="2000" dirty="0" smtClean="0"/>
              <a:t>, преследование за </a:t>
            </a:r>
            <a:r>
              <a:rPr lang="ru-RU" sz="2000" i="1" dirty="0" smtClean="0"/>
              <a:t>факт причинения ущерба </a:t>
            </a:r>
            <a:r>
              <a:rPr lang="ru-RU" sz="2000" dirty="0" smtClean="0"/>
              <a:t> и </a:t>
            </a:r>
            <a:r>
              <a:rPr lang="ru-RU" sz="2000" i="1" dirty="0" smtClean="0"/>
              <a:t>подмена антимонопольными  запретами регулирования, - </a:t>
            </a:r>
            <a:r>
              <a:rPr lang="ru-RU" sz="2000" dirty="0" smtClean="0"/>
              <a:t>может прямо ограничивать конкуренцию</a:t>
            </a:r>
          </a:p>
          <a:p>
            <a:r>
              <a:rPr lang="ru-RU" sz="2000" dirty="0" smtClean="0"/>
              <a:t>Главный урок для экономической политики: </a:t>
            </a:r>
            <a:r>
              <a:rPr lang="ru-RU" sz="2000" b="1" i="1" dirty="0" smtClean="0"/>
              <a:t>нельзя подменять антимонопольными запретами методы активной конкурентной политики </a:t>
            </a:r>
            <a:endParaRPr lang="ru-RU" sz="2000" i="1" dirty="0" smtClean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483768" y="6273953"/>
            <a:ext cx="3536032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Спасибо за внимание!</a:t>
            </a:r>
            <a:endParaRPr lang="ru-RU" i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8596" y="3527426"/>
            <a:ext cx="8001056" cy="1729881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*В презентации использованы материалы </a:t>
            </a:r>
            <a:r>
              <a:rPr lang="ru-RU" sz="1800" i="1" dirty="0" err="1" smtClean="0"/>
              <a:t>Н.Дзагуровой</a:t>
            </a:r>
            <a:r>
              <a:rPr lang="ru-RU" sz="1800" i="1" dirty="0" smtClean="0"/>
              <a:t>, П.Крючковой, Г.Юсуповой. За обсуждение доклада авторы благодарят </a:t>
            </a:r>
            <a:r>
              <a:rPr lang="ru-RU" sz="1800" i="1" dirty="0" err="1" smtClean="0"/>
              <a:t>Ю.Симачева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А.Шаститко</a:t>
            </a:r>
            <a:r>
              <a:rPr lang="ru-RU" sz="1800" i="1" dirty="0" smtClean="0"/>
              <a:t>, И.Артемьева, А.Цыганова, </a:t>
            </a:r>
            <a:r>
              <a:rPr lang="ru-RU" sz="1800" i="1" dirty="0" err="1" smtClean="0"/>
              <a:t>А.Сушкевича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А.Кинева</a:t>
            </a:r>
            <a:r>
              <a:rPr lang="ru-RU" sz="1800" i="1" dirty="0" smtClean="0"/>
              <a:t>, В.Новикова, В.Тамбовцева, А.Яковлева, Н.Вознесенского, Н.Смирнова  и многих других коллег </a:t>
            </a:r>
            <a:endParaRPr lang="ru-RU" sz="1800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3953"/>
            <a:ext cx="3464024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Постановка проблемы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6318"/>
            <a:ext cx="8229600" cy="475043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России существуют очевидные проблемы с конкуренцией</a:t>
            </a:r>
          </a:p>
          <a:p>
            <a:r>
              <a:rPr lang="ru-RU" dirty="0" smtClean="0"/>
              <a:t>Роль применения антимонопольного законодательства?</a:t>
            </a:r>
          </a:p>
          <a:p>
            <a:r>
              <a:rPr lang="ru-RU" dirty="0" smtClean="0"/>
              <a:t>Способно ли применение </a:t>
            </a:r>
            <a:r>
              <a:rPr lang="ru-RU" i="1" dirty="0" smtClean="0"/>
              <a:t>сколь угодно хорошего </a:t>
            </a:r>
            <a:r>
              <a:rPr lang="ru-RU" dirty="0" smtClean="0"/>
              <a:t> антимонопольного законодательства содействовать конкуренции? </a:t>
            </a:r>
          </a:p>
          <a:p>
            <a:r>
              <a:rPr lang="ru-RU" dirty="0" smtClean="0"/>
              <a:t>Как развивалось содержание и применение антимонопольного законодательства в России? </a:t>
            </a:r>
          </a:p>
          <a:p>
            <a:r>
              <a:rPr lang="ru-RU" dirty="0" smtClean="0"/>
              <a:t>Если в развитии антимонопольного законодательства есть недостатки, они </a:t>
            </a:r>
            <a:r>
              <a:rPr lang="ru-RU" i="1" dirty="0" smtClean="0"/>
              <a:t>недостаточно содействуют </a:t>
            </a:r>
            <a:r>
              <a:rPr lang="ru-RU" dirty="0" smtClean="0"/>
              <a:t>конкуренции или </a:t>
            </a:r>
            <a:r>
              <a:rPr lang="ru-RU" i="1" dirty="0" smtClean="0"/>
              <a:t>могут прямо её ограничивать? 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7784" y="6264870"/>
            <a:ext cx="3536032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План презентации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6318"/>
            <a:ext cx="8363272" cy="4750435"/>
          </a:xfrm>
        </p:spPr>
        <p:txBody>
          <a:bodyPr/>
          <a:lstStyle/>
          <a:p>
            <a:r>
              <a:rPr lang="ru-RU" dirty="0" smtClean="0"/>
              <a:t>Факторы конкуренции в экономике России</a:t>
            </a:r>
          </a:p>
          <a:p>
            <a:r>
              <a:rPr lang="ru-RU" dirty="0" smtClean="0"/>
              <a:t>Краткая история антимонопольной политики в России (2000-2010) и её особенности</a:t>
            </a:r>
          </a:p>
          <a:p>
            <a:r>
              <a:rPr lang="ru-RU" dirty="0" smtClean="0"/>
              <a:t>Развитие применения антимонопольного законодательства</a:t>
            </a:r>
          </a:p>
          <a:p>
            <a:r>
              <a:rPr lang="ru-RU" dirty="0" smtClean="0"/>
              <a:t>Изменение содержания антимонопольных запретов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7784" y="6273953"/>
            <a:ext cx="3456384" cy="360392"/>
          </a:xfrm>
        </p:spPr>
        <p:txBody>
          <a:bodyPr/>
          <a:lstStyle/>
          <a:p>
            <a:r>
              <a:rPr lang="ru-RU" dirty="0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1. Факторы конкуренции в экономике России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9460"/>
            <a:ext cx="8219256" cy="446729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Экономическая теория говорит о том, что стимулы к конкуренции (в противоположность отказу от неё) тем выше, чем: </a:t>
            </a:r>
          </a:p>
          <a:p>
            <a:r>
              <a:rPr lang="ru-RU" dirty="0" smtClean="0"/>
              <a:t>ниже показатели концентрации рынков</a:t>
            </a:r>
          </a:p>
          <a:p>
            <a:r>
              <a:rPr lang="ru-RU" dirty="0" smtClean="0"/>
              <a:t>ниже издержки входа на рынок</a:t>
            </a:r>
          </a:p>
          <a:p>
            <a:r>
              <a:rPr lang="ru-RU" dirty="0" smtClean="0"/>
              <a:t>выше дифференциация продукции (в противоположность однородности)</a:t>
            </a:r>
          </a:p>
          <a:p>
            <a:r>
              <a:rPr lang="ru-RU" dirty="0" smtClean="0"/>
              <a:t>выше вероятность инноваций на рынке</a:t>
            </a:r>
          </a:p>
          <a:p>
            <a:pPr>
              <a:buNone/>
            </a:pPr>
            <a:r>
              <a:rPr lang="ru-RU" dirty="0" smtClean="0"/>
              <a:t>Обобщение опыта переходной экономики также свидетельствует о том, что для сохранения стимулов к конкуренции необходимо, чтобы государство не создавало неравных условий конкуренции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Факторы конкуренции: концентрация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9460"/>
            <a:ext cx="8229600" cy="46854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Показатели концентрации в отраслях и на рынках РФ</a:t>
            </a:r>
          </a:p>
          <a:p>
            <a:pPr lvl="1"/>
            <a:r>
              <a:rPr lang="ru-RU" dirty="0" smtClean="0"/>
              <a:t>Отраслевая концентрация не выглядит </a:t>
            </a:r>
            <a:r>
              <a:rPr lang="ru-RU" i="1" dirty="0" smtClean="0"/>
              <a:t>очень высокой</a:t>
            </a:r>
          </a:p>
          <a:p>
            <a:pPr lvl="1"/>
            <a:r>
              <a:rPr lang="ru-RU" dirty="0" smtClean="0"/>
              <a:t>К середине 2000-х </a:t>
            </a:r>
            <a:r>
              <a:rPr lang="ru-RU" dirty="0" smtClean="0"/>
              <a:t>годов </a:t>
            </a:r>
            <a:r>
              <a:rPr lang="en-US" dirty="0" smtClean="0"/>
              <a:t>CR4 </a:t>
            </a:r>
            <a:r>
              <a:rPr lang="ru-RU" dirty="0" smtClean="0"/>
              <a:t>на 10 п.п. выше, чем в США, но практически на столько же ниже, чем в Японии </a:t>
            </a:r>
          </a:p>
          <a:p>
            <a:r>
              <a:rPr lang="ru-RU" dirty="0" smtClean="0"/>
              <a:t>Слабо выраженные тенденции «конвергенции» показателей концентрации: </a:t>
            </a:r>
          </a:p>
          <a:p>
            <a:pPr lvl="1"/>
            <a:r>
              <a:rPr lang="ru-RU" dirty="0" smtClean="0"/>
              <a:t>На десяти-, пятнадцатилетнем интервале приближаются к показателям концентрации в аналогичных отраслях стран с рыночной экономикой</a:t>
            </a:r>
          </a:p>
          <a:p>
            <a:pPr lvl="1"/>
            <a:r>
              <a:rPr lang="ru-RU" dirty="0" smtClean="0"/>
              <a:t>На высококонцентрированных рынках скорее </a:t>
            </a:r>
            <a:r>
              <a:rPr lang="ru-RU" dirty="0" smtClean="0"/>
              <a:t>снижаются</a:t>
            </a:r>
            <a:r>
              <a:rPr lang="ru-RU" dirty="0" smtClean="0"/>
              <a:t>, в то время как на средне- и </a:t>
            </a:r>
            <a:r>
              <a:rPr lang="ru-RU" dirty="0" err="1" smtClean="0"/>
              <a:t>низкоконцентрированных</a:t>
            </a:r>
            <a:r>
              <a:rPr lang="ru-RU" dirty="0" smtClean="0"/>
              <a:t> скорее </a:t>
            </a:r>
            <a:r>
              <a:rPr lang="ru-RU" dirty="0" smtClean="0"/>
              <a:t>растут</a:t>
            </a:r>
            <a:endParaRPr lang="ru-RU" dirty="0" smtClean="0"/>
          </a:p>
          <a:p>
            <a:r>
              <a:rPr lang="ru-RU" dirty="0" smtClean="0"/>
              <a:t>Однако в целом показатели концентрации устойчивы </a:t>
            </a:r>
            <a:r>
              <a:rPr lang="en-US" dirty="0" smtClean="0"/>
              <a:t>[</a:t>
            </a:r>
            <a:r>
              <a:rPr lang="ru-RU" dirty="0" smtClean="0"/>
              <a:t>что соответствует мировой практике</a:t>
            </a:r>
            <a:r>
              <a:rPr lang="en-US" dirty="0" smtClean="0"/>
              <a:t>]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Показатели концентрации: высококонцентрированные отрасли (</a:t>
            </a:r>
            <a:r>
              <a:rPr lang="en-US" sz="3200" dirty="0" smtClean="0"/>
              <a:t>HHI&gt;2500)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584350"/>
          <a:ext cx="82296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8206"/>
            <a:ext cx="8229600" cy="1128183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Показатели концентрации: отрасли со средней концентрацией (</a:t>
            </a:r>
            <a:r>
              <a:rPr lang="en-US" sz="3200" dirty="0" smtClean="0"/>
              <a:t>1500≤ HHI≤2500)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584350"/>
          <a:ext cx="82296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8206"/>
            <a:ext cx="8229600" cy="1128183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Показатели концентрации: отрасли с низкой концентрацией (</a:t>
            </a:r>
            <a:r>
              <a:rPr lang="en-US" sz="3200" dirty="0" smtClean="0"/>
              <a:t>1500&gt; HHI)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584350"/>
          <a:ext cx="82296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Инновационное развитие экономики  России: институциональная среда, экономический факультет МГУ, 20 апреля 2011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2073</Words>
  <Application>Microsoft Office PowerPoint</Application>
  <PresentationFormat>Произвольный</PresentationFormat>
  <Paragraphs>197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Антимонопольное законодательство: уроки последнего десятилетия</vt:lpstr>
      <vt:lpstr>Почему антимонопольное законодательство? </vt:lpstr>
      <vt:lpstr>Постановка проблемы</vt:lpstr>
      <vt:lpstr>План презентации </vt:lpstr>
      <vt:lpstr>1. Факторы конкуренции в экономике России </vt:lpstr>
      <vt:lpstr>Факторы конкуренции: концентрация </vt:lpstr>
      <vt:lpstr>Показатели концентрации: высококонцентрированные отрасли (HHI&gt;2500)</vt:lpstr>
      <vt:lpstr>Показатели концентрации: отрасли со средней концентрацией (1500≤ HHI≤2500)</vt:lpstr>
      <vt:lpstr>Показатели концентрации: отрасли с низкой концентрацией (1500&gt; HHI)</vt:lpstr>
      <vt:lpstr>Факторы конкуренции: особенности продукта</vt:lpstr>
      <vt:lpstr>Доля обрабатывающей промышленности в ВВП (World Bank), 2002-2009</vt:lpstr>
      <vt:lpstr>Факторы конкуренции: издержки входа</vt:lpstr>
      <vt:lpstr>Число процедур для создания бизнеса(время-деньги) [Doing business]</vt:lpstr>
      <vt:lpstr>Показатели издержек входа для отдельных групп конкурентов: международная торговля (WTO, 2010) </vt:lpstr>
      <vt:lpstr>Фактор конкуренции: инновации</vt:lpstr>
      <vt:lpstr>Инновации: доля расходов на R&amp;D в ВВП (2000-2009), Eurostat</vt:lpstr>
      <vt:lpstr> Число патентов (по данным US Patent &amp; Trademark organization) на 1 млрд. ВВП (2000-2009)</vt:lpstr>
      <vt:lpstr>Промежуточные выводы 1</vt:lpstr>
      <vt:lpstr>2. Краткая история антимонопольной политики в России и её особенности</vt:lpstr>
      <vt:lpstr>Сферы ответственности ФАС</vt:lpstr>
      <vt:lpstr>Нарастание активности ФАС: возбуждается гораздо больше дел, чем в зарубежной практике</vt:lpstr>
      <vt:lpstr>3. Развитие правоприменения</vt:lpstr>
      <vt:lpstr>4. Изменение содержания антимонопольных запретов</vt:lpstr>
      <vt:lpstr>Пример 1. Новые отраслевые нормы: Закон о торговле (2009)</vt:lpstr>
      <vt:lpstr>Пример 1. Новые отраслевые нормы: Закон о торговле (2009)</vt:lpstr>
      <vt:lpstr>Пример 2. Наказание [доминирующего продавца] за причинение ущерба</vt:lpstr>
      <vt:lpstr>Пример 3. Запрет на монопольно высокую цену</vt:lpstr>
      <vt:lpstr>Основные выводы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Конкуренция на рынках Российской Федерации: факторы и оценки </dc:title>
  <dc:creator>Svetlana</dc:creator>
  <cp:lastModifiedBy>Svetlana</cp:lastModifiedBy>
  <cp:revision>231</cp:revision>
  <dcterms:created xsi:type="dcterms:W3CDTF">2011-04-16T10:29:23Z</dcterms:created>
  <dcterms:modified xsi:type="dcterms:W3CDTF">2011-04-19T04:46:51Z</dcterms:modified>
</cp:coreProperties>
</file>