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5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F80D-5931-4BC1-9248-7D0A0BCF840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07E1-B978-482E-835C-7D31FEF62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ФАКТОРЫ ИННОВАЦИОННОГО РАЗВИТИЯ СОВРЕМЕННОЙ ЭКОНОМИКИ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8001056" cy="25431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Абишев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А.А.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д.э.н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профессор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Ректор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КазЭУ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им.Т.Рыскулова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Москва, МГУ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им.М.В.Ломоносова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20.04.2011г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Рыскуловские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чтения, 18 мая 2011 г.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Доклад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Э.Фэлпса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Казахстан,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Алматы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КазЭУ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Фото\Рыск.чт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4399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Встречи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А.Тоффлером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Фото\мои фото\CIMG1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Рыскуловские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чтения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Казахстан,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Алматы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КазЭУ</a:t>
            </a:r>
            <a:endParaRPr lang="ru-RU" sz="2400" dirty="0"/>
          </a:p>
        </p:txBody>
      </p:sp>
      <p:pic>
        <p:nvPicPr>
          <p:cNvPr id="1026" name="Picture 2" descr="G:\Фото\Р.Чт.2 слайды\МГУ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92961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5"/>
          <p:cNvGrpSpPr>
            <a:grpSpLocks noChangeAspect="1"/>
          </p:cNvGrpSpPr>
          <p:nvPr/>
        </p:nvGrpSpPr>
        <p:grpSpPr bwMode="auto">
          <a:xfrm>
            <a:off x="1" y="117475"/>
            <a:ext cx="9144001" cy="6597650"/>
            <a:chOff x="0" y="74"/>
            <a:chExt cx="5760" cy="4156"/>
          </a:xfrm>
        </p:grpSpPr>
        <p:sp>
          <p:nvSpPr>
            <p:cNvPr id="51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225"/>
              <a:ext cx="5760" cy="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59" y="360"/>
              <a:ext cx="5631" cy="3796"/>
            </a:xfrm>
            <a:prstGeom prst="rect">
              <a:avLst/>
            </a:prstGeom>
            <a:solidFill>
              <a:srgbClr val="FFFFFF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727" y="630"/>
              <a:ext cx="4857" cy="291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727" y="387"/>
              <a:ext cx="4857" cy="3158"/>
            </a:xfrm>
            <a:prstGeom prst="rect">
              <a:avLst/>
            </a:prstGeom>
            <a:noFill/>
            <a:ln w="1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727" y="387"/>
              <a:ext cx="1" cy="31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680" y="3545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680" y="3024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680" y="2487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680" y="1966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680" y="1445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680" y="909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680" y="387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727" y="3545"/>
              <a:ext cx="48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727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V="1">
              <a:off x="1337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1947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V="1">
              <a:off x="2546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V="1">
              <a:off x="3156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V="1">
              <a:off x="3766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V="1">
              <a:off x="4376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4974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 flipV="1">
              <a:off x="5584" y="348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032" y="760"/>
              <a:ext cx="4247" cy="2427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52" y="147"/>
                </a:cxn>
                <a:cxn ang="0">
                  <a:pos x="103" y="132"/>
                </a:cxn>
                <a:cxn ang="0">
                  <a:pos x="155" y="116"/>
                </a:cxn>
                <a:cxn ang="0">
                  <a:pos x="207" y="85"/>
                </a:cxn>
                <a:cxn ang="0">
                  <a:pos x="259" y="35"/>
                </a:cxn>
                <a:cxn ang="0">
                  <a:pos x="310" y="33"/>
                </a:cxn>
                <a:cxn ang="0">
                  <a:pos x="362" y="0"/>
                </a:cxn>
              </a:cxnLst>
              <a:rect l="0" t="0" r="r" b="b"/>
              <a:pathLst>
                <a:path w="362" h="163">
                  <a:moveTo>
                    <a:pt x="0" y="163"/>
                  </a:moveTo>
                  <a:lnTo>
                    <a:pt x="52" y="147"/>
                  </a:lnTo>
                  <a:lnTo>
                    <a:pt x="103" y="132"/>
                  </a:lnTo>
                  <a:lnTo>
                    <a:pt x="155" y="116"/>
                  </a:lnTo>
                  <a:lnTo>
                    <a:pt x="207" y="85"/>
                  </a:lnTo>
                  <a:lnTo>
                    <a:pt x="259" y="35"/>
                  </a:lnTo>
                  <a:lnTo>
                    <a:pt x="310" y="33"/>
                  </a:lnTo>
                  <a:lnTo>
                    <a:pt x="362" y="0"/>
                  </a:lnTo>
                </a:path>
              </a:pathLst>
            </a:custGeom>
            <a:noFill/>
            <a:ln w="12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997" y="3143"/>
              <a:ext cx="59" cy="74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1607" y="2904"/>
              <a:ext cx="59" cy="75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2205" y="2681"/>
              <a:ext cx="59" cy="74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2815" y="2443"/>
              <a:ext cx="59" cy="74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425" y="1981"/>
              <a:ext cx="59" cy="74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4035" y="1236"/>
              <a:ext cx="59" cy="75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4634" y="1206"/>
              <a:ext cx="58" cy="75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5244" y="715"/>
              <a:ext cx="58" cy="74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1138" y="3068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6678,4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748" y="2830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11316,7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2346" y="2607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15598,5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2956" y="2368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20150,9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3566" y="1906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28839,1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4176" y="1162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43083,4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4775" y="1132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43624,7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5138" y="640"/>
              <a:ext cx="62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52886,5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528" y="3426"/>
              <a:ext cx="1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199" y="2904"/>
              <a:ext cx="49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199" y="2368"/>
              <a:ext cx="49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199" y="1847"/>
              <a:ext cx="49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199" y="1326"/>
              <a:ext cx="49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199" y="789"/>
              <a:ext cx="49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199" y="135"/>
              <a:ext cx="40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Динамика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объемов услуг по исследованиям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и разработкам в РК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868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1478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2076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2686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296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3906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4505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5115" y="3709"/>
              <a:ext cx="41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59" y="74"/>
              <a:ext cx="5631" cy="4082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0" y="-214338"/>
            <a:ext cx="9144003" cy="6857999"/>
            <a:chOff x="0" y="0"/>
            <a:chExt cx="5760" cy="4320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2" y="544"/>
              <a:ext cx="5646" cy="3727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878" y="1809"/>
              <a:ext cx="1235" cy="162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36" y="166"/>
                </a:cxn>
                <a:cxn ang="0">
                  <a:pos x="119" y="83"/>
                </a:cxn>
                <a:cxn ang="0">
                  <a:pos x="36" y="0"/>
                </a:cxn>
                <a:cxn ang="0">
                  <a:pos x="36" y="83"/>
                </a:cxn>
                <a:cxn ang="0">
                  <a:pos x="0" y="158"/>
                </a:cxn>
              </a:cxnLst>
              <a:rect l="0" t="0" r="r" b="b"/>
              <a:pathLst>
                <a:path w="119" h="166">
                  <a:moveTo>
                    <a:pt x="0" y="158"/>
                  </a:moveTo>
                  <a:cubicBezTo>
                    <a:pt x="11" y="163"/>
                    <a:pt x="23" y="166"/>
                    <a:pt x="36" y="166"/>
                  </a:cubicBezTo>
                  <a:cubicBezTo>
                    <a:pt x="81" y="166"/>
                    <a:pt x="119" y="128"/>
                    <a:pt x="119" y="83"/>
                  </a:cubicBezTo>
                  <a:cubicBezTo>
                    <a:pt x="119" y="37"/>
                    <a:pt x="81" y="0"/>
                    <a:pt x="36" y="0"/>
                  </a:cubicBezTo>
                  <a:lnTo>
                    <a:pt x="36" y="8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9999FF"/>
            </a:solidFill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944" y="1799"/>
              <a:ext cx="872" cy="151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" y="78"/>
                </a:cxn>
                <a:cxn ang="0">
                  <a:pos x="48" y="154"/>
                </a:cxn>
                <a:cxn ang="0">
                  <a:pos x="84" y="79"/>
                </a:cxn>
                <a:cxn ang="0">
                  <a:pos x="56" y="0"/>
                </a:cxn>
              </a:cxnLst>
              <a:rect l="0" t="0" r="r" b="b"/>
              <a:pathLst>
                <a:path w="84" h="154">
                  <a:moveTo>
                    <a:pt x="56" y="0"/>
                  </a:moveTo>
                  <a:cubicBezTo>
                    <a:pt x="23" y="12"/>
                    <a:pt x="1" y="43"/>
                    <a:pt x="1" y="78"/>
                  </a:cubicBezTo>
                  <a:cubicBezTo>
                    <a:pt x="0" y="111"/>
                    <a:pt x="19" y="140"/>
                    <a:pt x="48" y="154"/>
                  </a:cubicBezTo>
                  <a:lnTo>
                    <a:pt x="84" y="7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93366"/>
            </a:solidFill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702" y="1564"/>
              <a:ext cx="291" cy="81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4"/>
                </a:cxn>
                <a:cxn ang="0">
                  <a:pos x="28" y="83"/>
                </a:cxn>
                <a:cxn ang="0">
                  <a:pos x="27" y="0"/>
                </a:cxn>
              </a:cxnLst>
              <a:rect l="0" t="0" r="r" b="b"/>
              <a:pathLst>
                <a:path w="28" h="83">
                  <a:moveTo>
                    <a:pt x="27" y="0"/>
                  </a:moveTo>
                  <a:cubicBezTo>
                    <a:pt x="18" y="0"/>
                    <a:pt x="9" y="1"/>
                    <a:pt x="0" y="4"/>
                  </a:cubicBezTo>
                  <a:lnTo>
                    <a:pt x="28" y="8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CC"/>
            </a:solidFill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80" y="630"/>
              <a:ext cx="41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Удельный вес отраслей промышленности РК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 укрупненном разрезе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134" y="2741"/>
              <a:ext cx="51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56,90%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57" y="2457"/>
              <a:ext cx="51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37,80%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536" y="1358"/>
              <a:ext cx="44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5,30%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4037" y="1574"/>
              <a:ext cx="1619" cy="203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4089" y="1652"/>
              <a:ext cx="73" cy="69"/>
            </a:xfrm>
            <a:prstGeom prst="rect">
              <a:avLst/>
            </a:prstGeom>
            <a:solidFill>
              <a:srgbClr val="9999FF"/>
            </a:solidFill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203" y="1603"/>
              <a:ext cx="12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Горнодобывающая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4203" y="1760"/>
              <a:ext cx="109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промышленость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4089" y="2329"/>
              <a:ext cx="73" cy="69"/>
            </a:xfrm>
            <a:prstGeom prst="rect">
              <a:avLst/>
            </a:prstGeom>
            <a:solidFill>
              <a:srgbClr val="993366"/>
            </a:solidFill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203" y="2280"/>
              <a:ext cx="121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Обрабатывающая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4203" y="2437"/>
              <a:ext cx="116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промышленность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089" y="3006"/>
              <a:ext cx="73" cy="69"/>
            </a:xfrm>
            <a:prstGeom prst="rect">
              <a:avLst/>
            </a:prstGeom>
            <a:solidFill>
              <a:srgbClr val="FFFFCC"/>
            </a:solidFill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203" y="2957"/>
              <a:ext cx="106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Производство 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203" y="3114"/>
              <a:ext cx="10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распределение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4203" y="3271"/>
              <a:ext cx="150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электроэнергии, газа 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4203" y="3428"/>
              <a:ext cx="38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воды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2" y="180"/>
              <a:ext cx="5646" cy="4091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Производственная структура экономики Южной Кореи </a:t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отраслевом разрезе к 2020г.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 numCol="2">
            <a:normAutofit/>
          </a:bodyPr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500040"/>
          <a:ext cx="8643997" cy="6585800"/>
        </p:xfrm>
        <a:graphic>
          <a:graphicData uri="http://schemas.openxmlformats.org/drawingml/2006/table">
            <a:tbl>
              <a:tblPr/>
              <a:tblGrid>
                <a:gridCol w="4321997"/>
                <a:gridCol w="4322000"/>
              </a:tblGrid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 производства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Продукт соответствующих отраслей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полупроводников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Новое поколение плат памяти, типовые полупроводники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биологически совместимых искусственных органов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Инновационные биомедикаменты и биоорганы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Сети коммуникаций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Усилители дециметровых частот, интегрированные средства обработки и передачи данных, домашние ИКТ – сети, мобильные телефоны нового поколения.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Визуальные технологии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Цифровые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LCD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OLED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телевизоры, голографические навигаторы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компьютеров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Портативные компьютеры, интеллектуальные компьютеры с высоким разрешением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транспортных средств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Автотранспорт с топливным элементом, автомобили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Культура и отдых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Тематический культурный продукт, электронные и автоматизированные игры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Медицинское обслуживание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Услуги по профилактике трудноизлечимых болезней, услуги по лечению старческих заболеваний и медицинскому уходу за престарелыми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источников энергии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Вторичные батареи, солнечные батареи, водородная энергия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Мехатроника (роботостроение)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Промышленные роботы и роботы для сферы обслуживания</a:t>
                      </a:r>
                      <a:endParaRPr lang="ru-RU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Инновационные морские и воздушные перевозки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Морские перевозки с высокой добавленной стоимостью, аэрокосмическая продукция нового поколения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Примечание - 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курсивом и подчеркиванием выделены те товары, которые, несмотря на сравнительно низкую рентабельность, характеризуются стратегически важным для реализации интересов государства мультипликативным эффектом.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Источник</a:t>
                      </a:r>
                      <a:r>
                        <a:rPr lang="en-US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B.J. Song; 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D.Lim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Korean Industry vision 2020 and megatrends // KIET Industrial Economic Review. </a:t>
                      </a: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1. 2006. P. 10.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61" y="91"/>
              <a:ext cx="5626" cy="41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778" y="540"/>
              <a:ext cx="2770" cy="301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778" y="324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778" y="293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778" y="262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778" y="231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778" y="200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778" y="169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778" y="138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778" y="107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778" y="766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778" y="456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778" y="456"/>
              <a:ext cx="2770" cy="3099"/>
            </a:xfrm>
            <a:prstGeom prst="rect">
              <a:avLst/>
            </a:prstGeom>
            <a:noFill/>
            <a:ln w="12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778" y="456"/>
              <a:ext cx="1" cy="3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741" y="355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741" y="324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741" y="293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741" y="262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741" y="231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741" y="200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741" y="169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41" y="138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741" y="107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741" y="76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741" y="456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778" y="3555"/>
              <a:ext cx="27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 flipV="1">
              <a:off x="778" y="3555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V="1">
              <a:off x="1701" y="3555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V="1">
              <a:off x="2625" y="3555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V="1">
              <a:off x="3548" y="3555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239" y="693"/>
              <a:ext cx="1847" cy="175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76" y="14"/>
                </a:cxn>
                <a:cxn ang="0">
                  <a:pos x="152" y="0"/>
                </a:cxn>
              </a:cxnLst>
              <a:rect l="0" t="0" r="r" b="b"/>
              <a:pathLst>
                <a:path w="152" h="96">
                  <a:moveTo>
                    <a:pt x="0" y="96"/>
                  </a:moveTo>
                  <a:lnTo>
                    <a:pt x="76" y="14"/>
                  </a:lnTo>
                  <a:lnTo>
                    <a:pt x="152" y="0"/>
                  </a:lnTo>
                </a:path>
              </a:pathLst>
            </a:custGeom>
            <a:noFill/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V="1">
              <a:off x="2163" y="2169"/>
              <a:ext cx="923" cy="219"/>
            </a:xfrm>
            <a:prstGeom prst="line">
              <a:avLst/>
            </a:prstGeom>
            <a:noFill/>
            <a:ln w="12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2163" y="2917"/>
              <a:ext cx="923" cy="127"/>
            </a:xfrm>
            <a:prstGeom prst="line">
              <a:avLst/>
            </a:prstGeom>
            <a:noFill/>
            <a:ln w="12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203" y="2388"/>
              <a:ext cx="73" cy="10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55"/>
                </a:cxn>
                <a:cxn ang="0">
                  <a:pos x="36" y="109"/>
                </a:cxn>
                <a:cxn ang="0">
                  <a:pos x="0" y="55"/>
                </a:cxn>
                <a:cxn ang="0">
                  <a:pos x="36" y="0"/>
                </a:cxn>
              </a:cxnLst>
              <a:rect l="0" t="0" r="r" b="b"/>
              <a:pathLst>
                <a:path w="73" h="109">
                  <a:moveTo>
                    <a:pt x="36" y="0"/>
                  </a:moveTo>
                  <a:lnTo>
                    <a:pt x="73" y="55"/>
                  </a:lnTo>
                  <a:lnTo>
                    <a:pt x="36" y="109"/>
                  </a:lnTo>
                  <a:lnTo>
                    <a:pt x="0" y="5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2127" y="893"/>
              <a:ext cx="72" cy="11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55"/>
                </a:cxn>
                <a:cxn ang="0">
                  <a:pos x="36" y="110"/>
                </a:cxn>
                <a:cxn ang="0">
                  <a:pos x="0" y="55"/>
                </a:cxn>
                <a:cxn ang="0">
                  <a:pos x="36" y="0"/>
                </a:cxn>
              </a:cxnLst>
              <a:rect l="0" t="0" r="r" b="b"/>
              <a:pathLst>
                <a:path w="72" h="110">
                  <a:moveTo>
                    <a:pt x="36" y="0"/>
                  </a:moveTo>
                  <a:lnTo>
                    <a:pt x="72" y="55"/>
                  </a:lnTo>
                  <a:lnTo>
                    <a:pt x="36" y="110"/>
                  </a:lnTo>
                  <a:lnTo>
                    <a:pt x="0" y="5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3050" y="638"/>
              <a:ext cx="73" cy="10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55"/>
                </a:cxn>
                <a:cxn ang="0">
                  <a:pos x="36" y="109"/>
                </a:cxn>
                <a:cxn ang="0">
                  <a:pos x="0" y="55"/>
                </a:cxn>
                <a:cxn ang="0">
                  <a:pos x="36" y="0"/>
                </a:cxn>
              </a:cxnLst>
              <a:rect l="0" t="0" r="r" b="b"/>
              <a:pathLst>
                <a:path w="73" h="109">
                  <a:moveTo>
                    <a:pt x="36" y="0"/>
                  </a:moveTo>
                  <a:lnTo>
                    <a:pt x="73" y="55"/>
                  </a:lnTo>
                  <a:lnTo>
                    <a:pt x="36" y="109"/>
                  </a:lnTo>
                  <a:lnTo>
                    <a:pt x="0" y="5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127" y="2333"/>
              <a:ext cx="60" cy="91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3050" y="2115"/>
              <a:ext cx="61" cy="91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127" y="2989"/>
              <a:ext cx="72" cy="11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110"/>
                </a:cxn>
                <a:cxn ang="0">
                  <a:pos x="0" y="110"/>
                </a:cxn>
                <a:cxn ang="0">
                  <a:pos x="36" y="0"/>
                </a:cxn>
              </a:cxnLst>
              <a:rect l="0" t="0" r="r" b="b"/>
              <a:pathLst>
                <a:path w="72" h="110">
                  <a:moveTo>
                    <a:pt x="36" y="0"/>
                  </a:moveTo>
                  <a:lnTo>
                    <a:pt x="72" y="110"/>
                  </a:lnTo>
                  <a:lnTo>
                    <a:pt x="0" y="1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12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3050" y="2862"/>
              <a:ext cx="73" cy="10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109"/>
                </a:cxn>
                <a:cxn ang="0">
                  <a:pos x="0" y="109"/>
                </a:cxn>
                <a:cxn ang="0">
                  <a:pos x="36" y="0"/>
                </a:cxn>
              </a:cxnLst>
              <a:rect l="0" t="0" r="r" b="b"/>
              <a:pathLst>
                <a:path w="73" h="109">
                  <a:moveTo>
                    <a:pt x="36" y="0"/>
                  </a:moveTo>
                  <a:lnTo>
                    <a:pt x="73" y="109"/>
                  </a:lnTo>
                  <a:lnTo>
                    <a:pt x="0" y="10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12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1349" y="2315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179 195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72" y="820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420 414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060" y="405"/>
              <a:ext cx="68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460452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2272" y="2260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187 167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105" y="1890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222 541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2272" y="2917"/>
              <a:ext cx="47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81 622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105" y="2610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104 245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608" y="3427"/>
              <a:ext cx="13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279" y="3117"/>
              <a:ext cx="47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07" y="2807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207" y="2497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207" y="2187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207" y="1878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07" y="1568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07" y="1258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07" y="948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07" y="638"/>
              <a:ext cx="54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450 000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135" y="135"/>
              <a:ext cx="36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Динамика численности специалистов,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использующих ИКТ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1094" y="3719"/>
              <a:ext cx="3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017" y="3719"/>
              <a:ext cx="3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941" y="3719"/>
              <a:ext cx="3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816" y="91"/>
              <a:ext cx="1822" cy="421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3925" y="273"/>
              <a:ext cx="328" cy="1"/>
            </a:xfrm>
            <a:prstGeom prst="line">
              <a:avLst/>
            </a:prstGeom>
            <a:noFill/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4046" y="219"/>
              <a:ext cx="73" cy="10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54"/>
                </a:cxn>
                <a:cxn ang="0">
                  <a:pos x="37" y="109"/>
                </a:cxn>
                <a:cxn ang="0">
                  <a:pos x="0" y="54"/>
                </a:cxn>
                <a:cxn ang="0">
                  <a:pos x="37" y="0"/>
                </a:cxn>
              </a:cxnLst>
              <a:rect l="0" t="0" r="r" b="b"/>
              <a:pathLst>
                <a:path w="73" h="109">
                  <a:moveTo>
                    <a:pt x="37" y="0"/>
                  </a:moveTo>
                  <a:lnTo>
                    <a:pt x="73" y="54"/>
                  </a:lnTo>
                  <a:lnTo>
                    <a:pt x="37" y="109"/>
                  </a:lnTo>
                  <a:lnTo>
                    <a:pt x="0" y="5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80"/>
            </a:solidFill>
            <a:ln w="12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289" y="109"/>
              <a:ext cx="8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Численность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4289" y="401"/>
              <a:ext cx="9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специалистов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4289" y="693"/>
              <a:ext cx="10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высш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 и 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средн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4289" y="984"/>
              <a:ext cx="4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уровня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289" y="1276"/>
              <a:ext cx="10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квалификации,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3925" y="1659"/>
              <a:ext cx="328" cy="1"/>
            </a:xfrm>
            <a:prstGeom prst="line">
              <a:avLst/>
            </a:prstGeom>
            <a:noFill/>
            <a:ln w="12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046" y="1604"/>
              <a:ext cx="61" cy="91"/>
            </a:xfrm>
            <a:prstGeom prst="rect">
              <a:avLst/>
            </a:prstGeom>
            <a:solidFill>
              <a:srgbClr val="FF00FF"/>
            </a:solidFill>
            <a:ln w="12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289" y="1495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использующих</a:t>
              </a:r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4289" y="1786"/>
              <a:ext cx="11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компьютеры, чел.</a:t>
              </a:r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3925" y="3044"/>
              <a:ext cx="328" cy="1"/>
            </a:xfrm>
            <a:prstGeom prst="line">
              <a:avLst/>
            </a:prstGeom>
            <a:noFill/>
            <a:ln w="12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046" y="2989"/>
              <a:ext cx="73" cy="1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110"/>
                </a:cxn>
                <a:cxn ang="0">
                  <a:pos x="0" y="110"/>
                </a:cxn>
                <a:cxn ang="0">
                  <a:pos x="37" y="0"/>
                </a:cxn>
              </a:cxnLst>
              <a:rect l="0" t="0" r="r" b="b"/>
              <a:pathLst>
                <a:path w="73" h="110">
                  <a:moveTo>
                    <a:pt x="37" y="0"/>
                  </a:moveTo>
                  <a:lnTo>
                    <a:pt x="73" y="110"/>
                  </a:lnTo>
                  <a:lnTo>
                    <a:pt x="0" y="1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2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4289" y="2880"/>
              <a:ext cx="9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itchFamily="34" charset="0"/>
                  <a:cs typeface="Arial" pitchFamily="34" charset="0"/>
                </a:rPr>
                <a:t>использующих</a:t>
              </a: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289" y="3172"/>
              <a:ext cx="9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itchFamily="34" charset="0"/>
                  <a:cs typeface="Arial" pitchFamily="34" charset="0"/>
                </a:rPr>
                <a:t>Интернет, чел.</a:t>
              </a: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61" y="91"/>
              <a:ext cx="5626" cy="41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4" name="Group 6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34" y="48"/>
              <a:ext cx="5685" cy="4224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14" y="495"/>
              <a:ext cx="4728" cy="33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14" y="3443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14" y="3042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14" y="2651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14" y="2251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14" y="1850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14" y="1450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14" y="1059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14" y="658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14" y="257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414" y="630"/>
              <a:ext cx="4728" cy="3213"/>
            </a:xfrm>
            <a:prstGeom prst="rect">
              <a:avLst/>
            </a:prstGeom>
            <a:noFill/>
            <a:ln w="7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414" y="257"/>
              <a:ext cx="1" cy="35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380" y="384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380" y="344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380" y="304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380" y="265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380" y="225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380" y="1850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380" y="1450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380" y="105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80" y="658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380" y="25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414" y="3843"/>
              <a:ext cx="47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V="1">
              <a:off x="414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V="1">
              <a:off x="1005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1596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 flipV="1">
              <a:off x="2187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V="1">
              <a:off x="2778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V="1">
              <a:off x="3369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V="1">
              <a:off x="3960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V="1">
              <a:off x="4551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 flipV="1">
              <a:off x="5142" y="3843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713" y="658"/>
              <a:ext cx="4137" cy="2956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87" y="305"/>
                </a:cxn>
                <a:cxn ang="0">
                  <a:pos x="174" y="300"/>
                </a:cxn>
                <a:cxn ang="0">
                  <a:pos x="261" y="278"/>
                </a:cxn>
                <a:cxn ang="0">
                  <a:pos x="348" y="246"/>
                </a:cxn>
                <a:cxn ang="0">
                  <a:pos x="435" y="208"/>
                </a:cxn>
                <a:cxn ang="0">
                  <a:pos x="522" y="186"/>
                </a:cxn>
                <a:cxn ang="0">
                  <a:pos x="609" y="0"/>
                </a:cxn>
              </a:cxnLst>
              <a:rect l="0" t="0" r="r" b="b"/>
              <a:pathLst>
                <a:path w="609" h="310">
                  <a:moveTo>
                    <a:pt x="0" y="310"/>
                  </a:moveTo>
                  <a:lnTo>
                    <a:pt x="87" y="305"/>
                  </a:lnTo>
                  <a:lnTo>
                    <a:pt x="174" y="300"/>
                  </a:lnTo>
                  <a:lnTo>
                    <a:pt x="261" y="278"/>
                  </a:lnTo>
                  <a:lnTo>
                    <a:pt x="348" y="246"/>
                  </a:lnTo>
                  <a:lnTo>
                    <a:pt x="435" y="208"/>
                  </a:lnTo>
                  <a:lnTo>
                    <a:pt x="522" y="186"/>
                  </a:lnTo>
                  <a:lnTo>
                    <a:pt x="609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713" y="1249"/>
              <a:ext cx="4137" cy="234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87" y="243"/>
                </a:cxn>
                <a:cxn ang="0">
                  <a:pos x="174" y="238"/>
                </a:cxn>
                <a:cxn ang="0">
                  <a:pos x="261" y="230"/>
                </a:cxn>
                <a:cxn ang="0">
                  <a:pos x="348" y="216"/>
                </a:cxn>
                <a:cxn ang="0">
                  <a:pos x="435" y="188"/>
                </a:cxn>
                <a:cxn ang="0">
                  <a:pos x="522" y="45"/>
                </a:cxn>
                <a:cxn ang="0">
                  <a:pos x="609" y="0"/>
                </a:cxn>
              </a:cxnLst>
              <a:rect l="0" t="0" r="r" b="b"/>
              <a:pathLst>
                <a:path w="609" h="246">
                  <a:moveTo>
                    <a:pt x="0" y="246"/>
                  </a:moveTo>
                  <a:lnTo>
                    <a:pt x="87" y="243"/>
                  </a:lnTo>
                  <a:lnTo>
                    <a:pt x="174" y="238"/>
                  </a:lnTo>
                  <a:lnTo>
                    <a:pt x="261" y="230"/>
                  </a:lnTo>
                  <a:lnTo>
                    <a:pt x="348" y="216"/>
                  </a:lnTo>
                  <a:lnTo>
                    <a:pt x="435" y="188"/>
                  </a:lnTo>
                  <a:lnTo>
                    <a:pt x="522" y="45"/>
                  </a:lnTo>
                  <a:lnTo>
                    <a:pt x="609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774" y="3538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1365" y="3490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1956" y="3443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2547" y="3233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3138" y="2928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3729" y="2565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6" name="Rectangle 48"/>
            <p:cNvSpPr>
              <a:spLocks noChangeArrowheads="1"/>
            </p:cNvSpPr>
            <p:nvPr/>
          </p:nvSpPr>
          <p:spPr bwMode="auto">
            <a:xfrm>
              <a:off x="4320" y="2355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710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7" name="Rectangle 49"/>
            <p:cNvSpPr>
              <a:spLocks noChangeArrowheads="1"/>
            </p:cNvSpPr>
            <p:nvPr/>
          </p:nvSpPr>
          <p:spPr bwMode="auto">
            <a:xfrm>
              <a:off x="4911" y="582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774" y="3519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>
              <a:off x="1365" y="3490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>
              <a:off x="1956" y="3443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>
              <a:off x="2547" y="3366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>
              <a:off x="3138" y="3233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>
              <a:off x="3729" y="2966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4" name="Rectangle 56"/>
            <p:cNvSpPr>
              <a:spLocks noChangeArrowheads="1"/>
            </p:cNvSpPr>
            <p:nvPr/>
          </p:nvSpPr>
          <p:spPr bwMode="auto">
            <a:xfrm>
              <a:off x="4320" y="1602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1085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4911" y="1173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>
              <a:off x="278" y="3767"/>
              <a:ext cx="10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>
              <a:off x="170" y="3366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>
              <a:off x="170" y="2966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>
              <a:off x="170" y="2575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>
              <a:off x="170" y="2174"/>
              <a:ext cx="2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1" name="Rectangle 63"/>
            <p:cNvSpPr>
              <a:spLocks noChangeArrowheads="1"/>
            </p:cNvSpPr>
            <p:nvPr/>
          </p:nvSpPr>
          <p:spPr bwMode="auto">
            <a:xfrm>
              <a:off x="115" y="1774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2" name="Rectangle 64"/>
            <p:cNvSpPr>
              <a:spLocks noChangeArrowheads="1"/>
            </p:cNvSpPr>
            <p:nvPr/>
          </p:nvSpPr>
          <p:spPr bwMode="auto">
            <a:xfrm>
              <a:off x="115" y="1373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3" name="Rectangle 65"/>
            <p:cNvSpPr>
              <a:spLocks noChangeArrowheads="1"/>
            </p:cNvSpPr>
            <p:nvPr/>
          </p:nvSpPr>
          <p:spPr bwMode="auto">
            <a:xfrm>
              <a:off x="115" y="982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4" name="Rectangle 66"/>
            <p:cNvSpPr>
              <a:spLocks noChangeArrowheads="1"/>
            </p:cNvSpPr>
            <p:nvPr/>
          </p:nvSpPr>
          <p:spPr bwMode="auto">
            <a:xfrm>
              <a:off x="115" y="582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5" name="Rectangle 67"/>
            <p:cNvSpPr>
              <a:spLocks noChangeArrowheads="1"/>
            </p:cNvSpPr>
            <p:nvPr/>
          </p:nvSpPr>
          <p:spPr bwMode="auto">
            <a:xfrm>
              <a:off x="115" y="0"/>
              <a:ext cx="44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Динамика затрат на финансирование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нанотехнологий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в США и странах ЕС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ru-RU" sz="2400" b="0" i="0" u="none" strike="noStrike" cap="none" normalizeH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млн.долл.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>
              <a:off x="605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>
              <a:off x="1195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>
              <a:off x="1786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>
              <a:off x="2377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>
              <a:off x="2968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3559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2" name="Rectangle 74"/>
            <p:cNvSpPr>
              <a:spLocks noChangeArrowheads="1"/>
            </p:cNvSpPr>
            <p:nvPr/>
          </p:nvSpPr>
          <p:spPr bwMode="auto">
            <a:xfrm>
              <a:off x="4150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3" name="Rectangle 75"/>
            <p:cNvSpPr>
              <a:spLocks noChangeArrowheads="1"/>
            </p:cNvSpPr>
            <p:nvPr/>
          </p:nvSpPr>
          <p:spPr bwMode="auto">
            <a:xfrm>
              <a:off x="4741" y="3977"/>
              <a:ext cx="27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4" name="Rectangle 76"/>
            <p:cNvSpPr>
              <a:spLocks noChangeArrowheads="1"/>
            </p:cNvSpPr>
            <p:nvPr/>
          </p:nvSpPr>
          <p:spPr bwMode="auto">
            <a:xfrm>
              <a:off x="5217" y="1831"/>
              <a:ext cx="475" cy="4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45" name="Line 77"/>
            <p:cNvSpPr>
              <a:spLocks noChangeShapeType="1"/>
            </p:cNvSpPr>
            <p:nvPr/>
          </p:nvSpPr>
          <p:spPr bwMode="auto">
            <a:xfrm>
              <a:off x="5251" y="1955"/>
              <a:ext cx="163" cy="1"/>
            </a:xfrm>
            <a:prstGeom prst="line">
              <a:avLst/>
            </a:pr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5441" y="1869"/>
              <a:ext cx="28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США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7" name="Line 79"/>
            <p:cNvSpPr>
              <a:spLocks noChangeShapeType="1"/>
            </p:cNvSpPr>
            <p:nvPr/>
          </p:nvSpPr>
          <p:spPr bwMode="auto">
            <a:xfrm>
              <a:off x="5251" y="2174"/>
              <a:ext cx="163" cy="1"/>
            </a:xfrm>
            <a:prstGeom prst="line">
              <a:avLst/>
            </a:pr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48" name="Rectangle 80"/>
            <p:cNvSpPr>
              <a:spLocks noChangeArrowheads="1"/>
            </p:cNvSpPr>
            <p:nvPr/>
          </p:nvSpPr>
          <p:spPr bwMode="auto">
            <a:xfrm>
              <a:off x="5441" y="2088"/>
              <a:ext cx="19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ЕС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9" name="Rectangle 81"/>
            <p:cNvSpPr>
              <a:spLocks noChangeArrowheads="1"/>
            </p:cNvSpPr>
            <p:nvPr/>
          </p:nvSpPr>
          <p:spPr bwMode="auto">
            <a:xfrm>
              <a:off x="34" y="48"/>
              <a:ext cx="5685" cy="422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417</Words>
  <Application>Microsoft Office PowerPoint</Application>
  <PresentationFormat>Экран (4:3)</PresentationFormat>
  <Paragraphs>139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ФАКТОРЫ ИННОВАЦИОННОГО РАЗВИТИЯ СОВРЕМЕННОЙ ЭКОНОМИКИ</vt:lpstr>
      <vt:lpstr>V Рыскуловские чтения, 18 мая 2011 г. Доклад Э.Фэлпса Казахстан, Алматы, КазЭУ</vt:lpstr>
      <vt:lpstr>Встречи с А.Тоффлером</vt:lpstr>
      <vt:lpstr>II Рыскуловские чтения Казахстан, Алматы, КазЭУ</vt:lpstr>
      <vt:lpstr>Слайд 5</vt:lpstr>
      <vt:lpstr>Слайд 6</vt:lpstr>
      <vt:lpstr>Производственная структура экономики Южной Кореи  в отраслевом разрезе к 2020г.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2011-04-20T00:47:14Z</dcterms:created>
  <dcterms:modified xsi:type="dcterms:W3CDTF">2011-04-20T07:45:25Z</dcterms:modified>
</cp:coreProperties>
</file>