
<file path=[Content_Types].xml><?xml version="1.0" encoding="utf-8"?>
<Types xmlns="http://schemas.openxmlformats.org/package/2006/content-types">
  <Default ContentType="image/png" Extension="png"/>
  <Default ContentType="image/jpeg" Extension="jpeg"/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0" d="100"/>
          <a:sy n="60" d="100"/>
        </p:scale>
        <p:origin x="78" y="11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111FE-F962-4A0D-B6DF-273F86CFB756}" type="datetimeFigureOut">
              <a:rPr lang="ru-RU" smtClean="0"/>
              <a:t>14.12.2023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C3107-6EC0-4906-A28A-A7B3BAD305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09690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111FE-F962-4A0D-B6DF-273F86CFB756}" type="datetimeFigureOut">
              <a:rPr lang="ru-RU" smtClean="0"/>
              <a:t>14.12.2023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C3107-6EC0-4906-A28A-A7B3BAD305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74566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111FE-F962-4A0D-B6DF-273F86CFB756}" type="datetimeFigureOut">
              <a:rPr lang="ru-RU" smtClean="0"/>
              <a:t>14.12.2023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C3107-6EC0-4906-A28A-A7B3BAD305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67457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111FE-F962-4A0D-B6DF-273F86CFB756}" type="datetimeFigureOut">
              <a:rPr lang="ru-RU" smtClean="0"/>
              <a:t>14.12.2023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C3107-6EC0-4906-A28A-A7B3BAD305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27264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111FE-F962-4A0D-B6DF-273F86CFB756}" type="datetimeFigureOut">
              <a:rPr lang="ru-RU" smtClean="0"/>
              <a:t>14.12.2023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C3107-6EC0-4906-A28A-A7B3BAD305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94905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111FE-F962-4A0D-B6DF-273F86CFB756}" type="datetimeFigureOut">
              <a:rPr lang="ru-RU" smtClean="0"/>
              <a:t>14.12.2023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C3107-6EC0-4906-A28A-A7B3BAD305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98449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111FE-F962-4A0D-B6DF-273F86CFB756}" type="datetimeFigureOut">
              <a:rPr lang="ru-RU" smtClean="0"/>
              <a:t>14.12.2023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C3107-6EC0-4906-A28A-A7B3BAD305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91243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111FE-F962-4A0D-B6DF-273F86CFB756}" type="datetimeFigureOut">
              <a:rPr lang="ru-RU" smtClean="0"/>
              <a:t>14.12.2023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C3107-6EC0-4906-A28A-A7B3BAD305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82531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111FE-F962-4A0D-B6DF-273F86CFB756}" type="datetimeFigureOut">
              <a:rPr lang="ru-RU" smtClean="0"/>
              <a:t>14.12.2023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C3107-6EC0-4906-A28A-A7B3BAD305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05265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111FE-F962-4A0D-B6DF-273F86CFB756}" type="datetimeFigureOut">
              <a:rPr lang="ru-RU" smtClean="0"/>
              <a:t>14.12.2023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C3107-6EC0-4906-A28A-A7B3BAD305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25960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111FE-F962-4A0D-B6DF-273F86CFB756}" type="datetimeFigureOut">
              <a:rPr lang="ru-RU" smtClean="0"/>
              <a:t>14.12.2023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C3107-6EC0-4906-A28A-A7B3BAD305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96688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0111FE-F962-4A0D-B6DF-273F86CFB756}" type="datetimeFigureOut">
              <a:rPr lang="ru-RU" smtClean="0"/>
              <a:t>14.12.2023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DC3107-6EC0-4906-A28A-A7B3BAD305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4421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 ?><Relationships xmlns="http://schemas.openxmlformats.org/package/2006/relationships"><Relationship Id="rId2" Target="../media/image1.jpeg" Type="http://schemas.openxmlformats.org/officeDocument/2006/relationships/image"/><Relationship Id="rId1" Target="../slideLayouts/slideLayout6.xml" Type="http://schemas.openxmlformats.org/officeDocument/2006/relationships/slideLayout"/></Relationships>
</file>

<file path=ppt/slides/_rels/slide10.xml.rels><?xml version="1.0" encoding="UTF-8" standalone="yes" ?><Relationships xmlns="http://schemas.openxmlformats.org/package/2006/relationships"><Relationship Id="rId3" Target="../media/image12.jpeg" Type="http://schemas.openxmlformats.org/officeDocument/2006/relationships/image"/><Relationship Id="rId2" Target="../media/image11.jpeg" Type="http://schemas.openxmlformats.org/officeDocument/2006/relationships/image"/><Relationship Id="rId1" Target="../slideLayouts/slideLayout6.xml" Type="http://schemas.openxmlformats.org/officeDocument/2006/relationships/slideLayout"/></Relationships>
</file>

<file path=ppt/slides/_rels/slide2.xml.rels><?xml version="1.0" encoding="UTF-8" standalone="yes" ?><Relationships xmlns="http://schemas.openxmlformats.org/package/2006/relationships"><Relationship Id="rId3" Target="../media/image3.jpeg" Type="http://schemas.openxmlformats.org/officeDocument/2006/relationships/image"/><Relationship Id="rId2" Target="../media/image2.jpeg" Type="http://schemas.openxmlformats.org/officeDocument/2006/relationships/image"/><Relationship Id="rId1" Target="../slideLayouts/slideLayout6.xml" Type="http://schemas.openxmlformats.org/officeDocument/2006/relationships/slideLayout"/></Relationships>
</file>

<file path=ppt/slides/_rels/slide3.xml.rels><?xml version="1.0" encoding="UTF-8" standalone="yes" ?><Relationships xmlns="http://schemas.openxmlformats.org/package/2006/relationships"><Relationship Id="rId2" Target="../media/image4.jpeg" Type="http://schemas.openxmlformats.org/officeDocument/2006/relationships/image"/><Relationship Id="rId1" Target="../slideLayouts/slideLayout6.xml" Type="http://schemas.openxmlformats.org/officeDocument/2006/relationships/slideLayout"/></Relationships>
</file>

<file path=ppt/slides/_rels/slide4.xml.rels><?xml version="1.0" encoding="UTF-8" standalone="yes" ?><Relationships xmlns="http://schemas.openxmlformats.org/package/2006/relationships"><Relationship Id="rId2" Target="../media/image5.jpeg" Type="http://schemas.openxmlformats.org/officeDocument/2006/relationships/image"/><Relationship Id="rId1" Target="../slideLayouts/slideLayout6.xml" Type="http://schemas.openxmlformats.org/officeDocument/2006/relationships/slideLayout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 ?><Relationships xmlns="http://schemas.openxmlformats.org/package/2006/relationships"><Relationship Id="rId2" Target="../media/image10.jpeg" Type="http://schemas.openxmlformats.org/officeDocument/2006/relationships/image"/><Relationship Id="rId1" Target="../slideLayouts/slideLayout6.xml" Type="http://schemas.openxmlformats.org/officeDocument/2006/relationships/slideLayout"/></Relationships>
</file>

<file path=ppt/slides/_rels/slide8.xml.rels><?xml version="1.0" encoding="UTF-8" standalone="yes" ?><Relationships xmlns="http://schemas.openxmlformats.org/package/2006/relationships"><Relationship Id="rId2" Target="../media/image5.jpeg" Type="http://schemas.openxmlformats.org/officeDocument/2006/relationships/image"/><Relationship Id="rId1" Target="../slideLayouts/slideLayout6.xml" Type="http://schemas.openxmlformats.org/officeDocument/2006/relationships/slideLayout"/></Relationships>
</file>

<file path=ppt/slides/_rels/slide9.xml.rels><?xml version="1.0" encoding="UTF-8" standalone="yes" ?><Relationships xmlns="http://schemas.openxmlformats.org/package/2006/relationships"><Relationship Id="rId2" Target="../media/image5.jpeg" Type="http://schemas.openxmlformats.org/officeDocument/2006/relationships/image"/><Relationship Id="rId1" Target="../slideLayouts/slideLayout6.xml" Type="http://schemas.openxmlformats.org/officeDocument/2006/relationships/slideLayout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Плановая экономика или свободный рынок: есть ли третий вариант… - ИА  МедиаКалибр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2325" y="1764388"/>
            <a:ext cx="8401050" cy="4817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773" y="610275"/>
            <a:ext cx="10515600" cy="1325563"/>
          </a:xfrm>
        </p:spPr>
        <p:txBody>
          <a:bodyPr>
            <a:noAutofit/>
          </a:bodyPr>
          <a:lstStyle/>
          <a:p>
            <a:r>
              <a:rPr lang="ru-RU" sz="48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Современное Планирование Экономики 	</a:t>
            </a:r>
            <a:endParaRPr lang="ru-RU" sz="4800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9710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Современный опыт</a:t>
            </a:r>
            <a:endParaRPr lang="ru-RU" b="1" dirty="0"/>
          </a:p>
        </p:txBody>
      </p:sp>
      <p:pic>
        <p:nvPicPr>
          <p:cNvPr id="4098" name="Picture 2" descr="ЕС стремится достичь «стальной» сделки с США до конца год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71" y="2171700"/>
            <a:ext cx="5107445" cy="2681409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Над будущим России нависла серьезная угроза - РИА Новости, 07.09.202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9797" y="2171700"/>
            <a:ext cx="4766949" cy="2681409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301262" y="5635870"/>
            <a:ext cx="954280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Обладает большей эффективность в более развитых странах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862496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Индустриализация 	</a:t>
            </a:r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55877" y="189279"/>
            <a:ext cx="4478779" cy="6486037"/>
          </a:xfrm>
          <a:prstGeom prst="rect">
            <a:avLst/>
          </a:prstGeom>
        </p:spPr>
      </p:pic>
      <p:pic>
        <p:nvPicPr>
          <p:cNvPr id="1026" name="Picture 2" descr="Большой скачок — индустриализация Китая, погубившая миллионы человек |  Андрей Ермолин | Дзен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266" y="2344621"/>
            <a:ext cx="5990249" cy="41257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24971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8731" y="277202"/>
            <a:ext cx="10515600" cy="1325563"/>
          </a:xfrm>
        </p:spPr>
        <p:txBody>
          <a:bodyPr>
            <a:normAutofit/>
          </a:bodyPr>
          <a:lstStyle/>
          <a:p>
            <a:r>
              <a:rPr lang="ru-RU" sz="5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Соцлагерь</a:t>
            </a:r>
            <a:endParaRPr lang="ru-RU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7341" y="1370500"/>
            <a:ext cx="10017318" cy="511822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484910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80219"/>
            <a:ext cx="11886419" cy="5793303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870" y="1135073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ru-RU" sz="7300" dirty="0" smtClean="0">
                <a:solidFill>
                  <a:srgbClr val="FF0000"/>
                </a:solidFill>
              </a:rPr>
              <a:t>+                            </a:t>
            </a:r>
            <a:r>
              <a:rPr lang="ru-RU" sz="7300" dirty="0" smtClean="0">
                <a:solidFill>
                  <a:schemeClr val="accent5"/>
                </a:solidFill>
              </a:rPr>
              <a:t>– </a:t>
            </a:r>
            <a:r>
              <a:rPr lang="ru-RU" dirty="0" smtClean="0">
                <a:solidFill>
                  <a:schemeClr val="accent5"/>
                </a:solidFill>
              </a:rPr>
              <a:t/>
            </a:r>
            <a:br>
              <a:rPr lang="ru-RU" dirty="0" smtClean="0">
                <a:solidFill>
                  <a:schemeClr val="accent5"/>
                </a:solidFill>
              </a:rPr>
            </a:br>
            <a:endParaRPr lang="ru-RU" dirty="0">
              <a:solidFill>
                <a:schemeClr val="accent5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81450" y="1797856"/>
            <a:ext cx="3692769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Социальная </a:t>
            </a:r>
            <a:r>
              <a:rPr lang="ru-RU" b="1" dirty="0" smtClean="0"/>
              <a:t>ориентированность</a:t>
            </a:r>
          </a:p>
          <a:p>
            <a:endParaRPr lang="ru-RU" b="1" dirty="0"/>
          </a:p>
          <a:p>
            <a:r>
              <a:rPr lang="ru-RU" b="1" dirty="0"/>
              <a:t>Возможность концентрации ресурсов для производства отдельных видов </a:t>
            </a:r>
            <a:r>
              <a:rPr lang="ru-RU" b="1" dirty="0" smtClean="0"/>
              <a:t>продукции</a:t>
            </a:r>
          </a:p>
          <a:p>
            <a:endParaRPr lang="ru-RU" b="1" dirty="0"/>
          </a:p>
          <a:p>
            <a:endParaRPr lang="ru-RU" b="1" dirty="0" smtClean="0"/>
          </a:p>
          <a:p>
            <a:r>
              <a:rPr lang="ru-RU" b="1" dirty="0"/>
              <a:t>Издержки снижаются благодаря масштабу </a:t>
            </a:r>
            <a:r>
              <a:rPr lang="ru-RU" b="1" dirty="0" smtClean="0"/>
              <a:t>производства</a:t>
            </a:r>
          </a:p>
          <a:p>
            <a:endParaRPr lang="ru-RU" b="1" dirty="0"/>
          </a:p>
          <a:p>
            <a:r>
              <a:rPr lang="ru-RU" b="1" dirty="0"/>
              <a:t>М</a:t>
            </a:r>
            <a:r>
              <a:rPr lang="ru-RU" b="1" dirty="0" smtClean="0"/>
              <a:t>инимальный </a:t>
            </a:r>
            <a:r>
              <a:rPr lang="ru-RU" b="1" dirty="0"/>
              <a:t>уровень социального расслоения</a:t>
            </a:r>
            <a:endParaRPr lang="ru-RU" dirty="0"/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943209" y="1797855"/>
            <a:ext cx="6096000" cy="369331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>
                <a:latin typeface="Arial" panose="020B0604020202020204" pitchFamily="34" charset="0"/>
                <a:ea typeface="Calibri" panose="020F0502020204030204" pitchFamily="34" charset="0"/>
              </a:rPr>
              <a:t>Недостаточная информированность лиц, ответственных за план и трудоёмкий процесс планирования в централизованных </a:t>
            </a:r>
            <a:r>
              <a:rPr lang="ru-RU" b="1" dirty="0" smtClean="0">
                <a:latin typeface="Arial" panose="020B0604020202020204" pitchFamily="34" charset="0"/>
                <a:ea typeface="Calibri" panose="020F0502020204030204" pitchFamily="34" charset="0"/>
              </a:rPr>
              <a:t>системах</a:t>
            </a:r>
          </a:p>
          <a:p>
            <a:endParaRPr lang="ru-RU" b="1" dirty="0">
              <a:latin typeface="Arial" panose="020B0604020202020204" pitchFamily="34" charset="0"/>
            </a:endParaRPr>
          </a:p>
          <a:p>
            <a:r>
              <a:rPr lang="ru-RU" b="1" dirty="0"/>
              <a:t>Развитие теневого </a:t>
            </a:r>
            <a:r>
              <a:rPr lang="ru-RU" b="1" dirty="0" smtClean="0"/>
              <a:t>сектора</a:t>
            </a:r>
          </a:p>
          <a:p>
            <a:endParaRPr lang="ru-RU" b="1" dirty="0"/>
          </a:p>
          <a:p>
            <a:r>
              <a:rPr lang="ru-RU" b="1" dirty="0"/>
              <a:t>Отсутствие серьезной мотивации к </a:t>
            </a:r>
            <a:r>
              <a:rPr lang="ru-RU" b="1" dirty="0" smtClean="0"/>
              <a:t>труду</a:t>
            </a:r>
          </a:p>
          <a:p>
            <a:endParaRPr lang="ru-RU" b="1" dirty="0"/>
          </a:p>
          <a:p>
            <a:r>
              <a:rPr lang="ru-RU" b="1" dirty="0"/>
              <a:t>Экономическая </a:t>
            </a:r>
            <a:r>
              <a:rPr lang="ru-RU" b="1" dirty="0" smtClean="0"/>
              <a:t>нестабильность</a:t>
            </a:r>
          </a:p>
          <a:p>
            <a:endParaRPr lang="ru-RU" b="1" dirty="0"/>
          </a:p>
          <a:p>
            <a:r>
              <a:rPr lang="ru-RU" b="1" dirty="0" smtClean="0"/>
              <a:t>Отсутствие </a:t>
            </a:r>
            <a:r>
              <a:rPr lang="ru-RU" b="1" dirty="0"/>
              <a:t>конкурентных </a:t>
            </a:r>
            <a:r>
              <a:rPr lang="ru-RU" b="1" dirty="0" smtClean="0"/>
              <a:t>отношений</a:t>
            </a:r>
          </a:p>
          <a:p>
            <a:endParaRPr lang="ru-RU" b="1" dirty="0"/>
          </a:p>
          <a:p>
            <a:r>
              <a:rPr lang="ru-RU" b="1" dirty="0"/>
              <a:t>Н</a:t>
            </a:r>
            <a:r>
              <a:rPr lang="ru-RU" b="1" dirty="0" smtClean="0"/>
              <a:t>еповоротливость </a:t>
            </a:r>
            <a:r>
              <a:rPr lang="ru-RU" b="1" dirty="0"/>
              <a:t>плановой машины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15476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Посол РФ заявил, что КНДР не собирается поставлять боеприпасы России –  Москва 24, 25.05.202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890" y="1690688"/>
            <a:ext cx="4653719" cy="262010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algn="ctr"/>
            <a:r>
              <a:rPr lang="ru-RU" dirty="0" smtClean="0"/>
              <a:t>Современные представители </a:t>
            </a:r>
            <a:endParaRPr lang="ru-RU" dirty="0"/>
          </a:p>
        </p:txBody>
      </p:sp>
      <p:pic>
        <p:nvPicPr>
          <p:cNvPr id="2052" name="Picture 4" descr="Куба. Концентрация свободы — Join UP!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6309" y="3136950"/>
            <a:ext cx="5286088" cy="317165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</p:spTree>
    <p:extLst>
      <p:ext uri="{BB962C8B-B14F-4D97-AF65-F5344CB8AC3E}">
        <p14:creationId xmlns:p14="http://schemas.microsoft.com/office/powerpoint/2010/main" val="2652864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Китай скупает мир. Капитал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2539" y="3138854"/>
            <a:ext cx="5516246" cy="32932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CentralAsia: Индия открыта для многих соглашений о свободной торговле,  акцент делается также и на важных полезных ископаемых, - министр торговли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282" y="521359"/>
            <a:ext cx="5304448" cy="29864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95548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Индикативное планирование 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80493" y="1690688"/>
            <a:ext cx="7410467" cy="4403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3496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80219"/>
            <a:ext cx="11886419" cy="5793303"/>
          </a:xfrm>
          <a:prstGeom prst="rect">
            <a:avLst/>
          </a:prstGeom>
        </p:spPr>
      </p:pic>
      <p:sp>
        <p:nvSpPr>
          <p:cNvPr id="4" name="Заголовок 1"/>
          <p:cNvSpPr txBox="1">
            <a:spLocks/>
          </p:cNvSpPr>
          <p:nvPr/>
        </p:nvSpPr>
        <p:spPr>
          <a:xfrm>
            <a:off x="530470" y="102790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7300" dirty="0" smtClean="0">
                <a:solidFill>
                  <a:srgbClr val="FF0000"/>
                </a:solidFill>
              </a:rPr>
              <a:t>+                            </a:t>
            </a:r>
            <a:r>
              <a:rPr lang="ru-RU" sz="7300" dirty="0" smtClean="0">
                <a:solidFill>
                  <a:schemeClr val="accent5"/>
                </a:solidFill>
              </a:rPr>
              <a:t> </a:t>
            </a:r>
            <a:r>
              <a:rPr lang="ru-RU" dirty="0" smtClean="0">
                <a:solidFill>
                  <a:schemeClr val="accent5"/>
                </a:solidFill>
              </a:rPr>
              <a:t/>
            </a:r>
            <a:br>
              <a:rPr lang="ru-RU" dirty="0" smtClean="0">
                <a:solidFill>
                  <a:schemeClr val="accent5"/>
                </a:solidFill>
              </a:rPr>
            </a:br>
            <a:endParaRPr lang="ru-RU" dirty="0">
              <a:solidFill>
                <a:schemeClr val="accent5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160586" y="1941602"/>
            <a:ext cx="10052538" cy="33751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dirty="0" smtClean="0">
                <a:solidFill>
                  <a:srgbClr val="3A3A3B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Осознанная</a:t>
            </a:r>
            <a:r>
              <a:rPr lang="ru-RU" dirty="0">
                <a:solidFill>
                  <a:srgbClr val="3A3A3B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координирующая деятельность государства вместе со всеми участниками и сторонами, заинтересованными в </a:t>
            </a:r>
            <a:r>
              <a:rPr lang="ru-RU" dirty="0" smtClean="0">
                <a:solidFill>
                  <a:srgbClr val="3A3A3B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этом;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ru-RU" dirty="0" smtClean="0">
              <a:solidFill>
                <a:srgbClr val="3A3A3B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dirty="0" smtClean="0">
                <a:solidFill>
                  <a:srgbClr val="3A3A3B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Доминирование </a:t>
            </a:r>
            <a:r>
              <a:rPr lang="ru-RU" dirty="0">
                <a:solidFill>
                  <a:srgbClr val="3A3A3B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принципа приоритета таких решений, которые приняты в интересах всего общества в целом, а не в интересах отдельных субъектов экономики</a:t>
            </a:r>
            <a:r>
              <a:rPr lang="ru-RU" dirty="0" smtClean="0">
                <a:solidFill>
                  <a:srgbClr val="3A3A3B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dirty="0" smtClean="0">
                <a:solidFill>
                  <a:srgbClr val="3A3A3B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Достижение </a:t>
            </a:r>
            <a:r>
              <a:rPr lang="ru-RU" dirty="0">
                <a:solidFill>
                  <a:srgbClr val="3A3A3B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максимальной эффективности используемых ресурсов</a:t>
            </a:r>
            <a:r>
              <a:rPr lang="ru-RU" dirty="0" smtClean="0">
                <a:solidFill>
                  <a:srgbClr val="3A3A3B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dirty="0" smtClean="0">
                <a:solidFill>
                  <a:srgbClr val="3A3A3B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План </a:t>
            </a:r>
            <a:r>
              <a:rPr lang="ru-RU" dirty="0">
                <a:solidFill>
                  <a:srgbClr val="3A3A3B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сбалансирован по всему перечню ресурсов.</a:t>
            </a: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82463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70338" y="717611"/>
            <a:ext cx="11886419" cy="5793303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95900" y="1165224"/>
            <a:ext cx="10515600" cy="1325563"/>
          </a:xfrm>
        </p:spPr>
        <p:txBody>
          <a:bodyPr>
            <a:noAutofit/>
          </a:bodyPr>
          <a:lstStyle/>
          <a:p>
            <a:r>
              <a:rPr lang="ru-RU" sz="9600" dirty="0">
                <a:solidFill>
                  <a:schemeClr val="accent5"/>
                </a:solidFill>
              </a:rPr>
              <a:t>-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048870" y="2126247"/>
            <a:ext cx="10488706" cy="33424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000" dirty="0" smtClean="0">
                <a:solidFill>
                  <a:srgbClr val="3A3A3B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Олигополистическая </a:t>
            </a:r>
            <a:r>
              <a:rPr lang="ru-RU" sz="2000" dirty="0">
                <a:solidFill>
                  <a:srgbClr val="3A3A3B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направленность. </a:t>
            </a:r>
            <a:endParaRPr lang="ru-RU" sz="2000" dirty="0" smtClean="0">
              <a:solidFill>
                <a:srgbClr val="3A3A3B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ru-RU" sz="2000" dirty="0" smtClean="0">
              <a:solidFill>
                <a:srgbClr val="3A3A3B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000" dirty="0" smtClean="0">
                <a:solidFill>
                  <a:srgbClr val="3A3A3B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Крупные </a:t>
            </a:r>
            <a:r>
              <a:rPr lang="ru-RU" sz="2000" dirty="0">
                <a:solidFill>
                  <a:srgbClr val="3A3A3B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неопределенности в параметрах сбалансированных региональных планов, вызванные различными экономическими кризисами и политическими </a:t>
            </a:r>
            <a:r>
              <a:rPr lang="ru-RU" sz="2000" dirty="0" smtClean="0">
                <a:solidFill>
                  <a:srgbClr val="3A3A3B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конфликтами;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ru-RU" sz="2000" dirty="0">
              <a:solidFill>
                <a:srgbClr val="3A3A3B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000" dirty="0" smtClean="0">
                <a:solidFill>
                  <a:srgbClr val="3A3A3B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Особенности </a:t>
            </a:r>
            <a:r>
              <a:rPr lang="ru-RU" sz="2000" dirty="0">
                <a:solidFill>
                  <a:srgbClr val="3A3A3B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переходного периода и переходной </a:t>
            </a:r>
            <a:r>
              <a:rPr lang="ru-RU" sz="2000" dirty="0" smtClean="0">
                <a:solidFill>
                  <a:srgbClr val="3A3A3B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экономики;</a:t>
            </a:r>
          </a:p>
          <a:p>
            <a:pPr marL="342900" indent="-342900" algn="ctr">
              <a:lnSpc>
                <a:spcPct val="107000"/>
              </a:lnSpc>
              <a:spcAft>
                <a:spcPts val="800"/>
              </a:spcAft>
              <a:buAutoNum type="arabicPeriod"/>
            </a:pPr>
            <a:endParaRPr lang="ru-RU" sz="20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000" dirty="0" smtClean="0">
                <a:solidFill>
                  <a:srgbClr val="3A3A3B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Трудности </a:t>
            </a:r>
            <a:r>
              <a:rPr lang="ru-RU" sz="2000" dirty="0">
                <a:solidFill>
                  <a:srgbClr val="3A3A3B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 риски, связанные с неопределенным поведением частного сектора.</a:t>
            </a: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350352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</TotalTime>
  <Words>164</Words>
  <Application>Microsoft Office PowerPoint</Application>
  <PresentationFormat>Широкоэкранный</PresentationFormat>
  <Paragraphs>43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Тема Office</vt:lpstr>
      <vt:lpstr>Современное Планирование Экономики  </vt:lpstr>
      <vt:lpstr>Индустриализация  </vt:lpstr>
      <vt:lpstr>Соцлагерь</vt:lpstr>
      <vt:lpstr>+                            –  </vt:lpstr>
      <vt:lpstr>Современные представители </vt:lpstr>
      <vt:lpstr>Презентация PowerPoint</vt:lpstr>
      <vt:lpstr>Индикативное планирование </vt:lpstr>
      <vt:lpstr>Презентация PowerPoint</vt:lpstr>
      <vt:lpstr>-</vt:lpstr>
      <vt:lpstr>Современный опыт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Современные Плановые Экономики  </dc:title>
  <dc:creator>Файзуллин Марат Ильдарович</dc:creator>
  <cp:lastModifiedBy>Файзуллин Марат Ильдарович</cp:lastModifiedBy>
  <cp:revision>8</cp:revision>
  <dcterms:created xsi:type="dcterms:W3CDTF">2023-12-05T13:20:14Z</dcterms:created>
  <dcterms:modified xsi:type="dcterms:W3CDTF">2023-12-14T13:12:08Z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356161</vt:lpwstr>
  </property>
  <property fmtid="{D5CDD505-2E9C-101B-9397-08002B2CF9AE}" name="NXPowerLiteSettings" pid="3">
    <vt:lpwstr>F7000400038000</vt:lpwstr>
  </property>
  <property fmtid="{D5CDD505-2E9C-101B-9397-08002B2CF9AE}" name="NXPowerLiteVersion" pid="4">
    <vt:lpwstr>S10.0.0</vt:lpwstr>
  </property>
</Properties>
</file>