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0"/>
  </p:handoutMasterIdLst>
  <p:sldIdLst>
    <p:sldId id="257" r:id="rId2"/>
    <p:sldId id="258" r:id="rId3"/>
    <p:sldId id="259" r:id="rId4"/>
    <p:sldId id="260" r:id="rId5"/>
    <p:sldId id="261" r:id="rId6"/>
    <p:sldId id="28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79" r:id="rId27"/>
    <p:sldId id="282" r:id="rId28"/>
    <p:sldId id="283" r:id="rId29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ED900-D534-4A0A-8281-735877ACFA2C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C443F-3798-43F4-932A-1EEEB2128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20032-898F-4909-921A-3CCFF1ECB3F7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FC32CA5-E707-4F82-BE06-F2185C1DE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1F3C0-80B7-4138-AECC-EBC2EC1CA2DD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B80A8-4237-4906-9154-A93363C98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AC103-4103-4432-ABD2-400AEDC6EF8A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73A60-815C-4216-9007-A60B9A874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0DDCB-3B14-43BB-A403-44900EA4FFE3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82485-3F0C-4FDE-8B2E-20BBFF3717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0E808-D0D9-4697-B675-345D7430DA03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D113E-9215-47B4-BBAA-DD99FC7A9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4CE06-6E02-4ACB-B8F7-EAEF2B70F280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E33A-2E72-4E6E-8090-335AE6318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654A22-BBDD-4390-B65B-1BA0D6EB549A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17972B7-6BC9-4E02-B167-005ECFD6F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5FEF8-3730-4EF2-AC9F-9DA09FD9B3CF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54D7-4BEE-4FF2-A3D8-0EECECC99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077BB-4C53-4920-9A03-3ACE221CBA88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010D-7B19-4A5D-8905-A23E5E7BC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9E866-9FB0-4B43-84DF-D52E989AEDA3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CB1AC-D3C5-4365-8577-A1D5BC1EE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581D-E763-402E-88D0-3C0D4EB3E301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FF5E0-B053-449D-A9C7-CC0E2874E6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2C5742FC-1ABB-4726-9882-FE794929DE2F}" type="datetimeFigureOut">
              <a:rPr lang="ru-RU"/>
              <a:pPr>
                <a:defRPr/>
              </a:pPr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7DBBA87-EA24-4D33-9028-CC64B9F93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73" r:id="rId5"/>
    <p:sldLayoutId id="2147483674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stor.org/stable/794261" TargetMode="External"/><Relationship Id="rId2" Type="http://schemas.openxmlformats.org/officeDocument/2006/relationships/hyperlink" Target="http://www.jstor.org/stable/7248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stor.org/stable/1830482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870942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endParaRPr lang="en-US" dirty="0" smtClean="0"/>
          </a:p>
          <a:p>
            <a:pPr marL="63500" algn="ctr"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200" b="1" i="1" dirty="0" smtClean="0"/>
              <a:t>Основные предпосылки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en-US" sz="3200" b="1" i="1" dirty="0" smtClean="0"/>
          </a:p>
        </p:txBody>
      </p:sp>
      <p:sp>
        <p:nvSpPr>
          <p:cNvPr id="4" name="Овал 3"/>
          <p:cNvSpPr/>
          <p:nvPr/>
        </p:nvSpPr>
        <p:spPr>
          <a:xfrm>
            <a:off x="714375" y="2857500"/>
            <a:ext cx="7715250" cy="3071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Правовые нормы = система неявных цен, которая создает для индивидов соответствующие стимулы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3000" y="1643063"/>
            <a:ext cx="6500813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Экономический анализ права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50" y="3097213"/>
            <a:ext cx="4143375" cy="361791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Позитивный подход: определяет степень соответствия действующих правовых норм требованиям экономической эффективности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4875" y="3092450"/>
            <a:ext cx="4143375" cy="362267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Нормативный подход: предполагает внесение изменений в правовые нормы, основываясь на выводах экономической теории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143125" y="2286000"/>
            <a:ext cx="500063" cy="7858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500813" y="2286000"/>
            <a:ext cx="500062" cy="7858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Эффективность, как критерий оценки правовых норм</a:t>
            </a:r>
          </a:p>
          <a:p>
            <a:pPr eaLnBrk="1" hangingPunct="1">
              <a:spcBef>
                <a:spcPts val="1200"/>
              </a:spcBef>
            </a:pPr>
            <a:r>
              <a:rPr lang="ru-RU" i="1" dirty="0" smtClean="0"/>
              <a:t>Утилитаризм = максимизация общественного счастья.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Принцип благосостояния          чтобы выбрать наилучшую для общества альтернативу, нужно определить полезность его членов при различных альтернативах.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Принцип </a:t>
            </a:r>
            <a:r>
              <a:rPr lang="ru-RU" dirty="0" err="1" smtClean="0"/>
              <a:t>кардинализма</a:t>
            </a:r>
            <a:r>
              <a:rPr lang="ru-RU" dirty="0" smtClean="0"/>
              <a:t>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Возможность межличностного сравнения полезностей.</a:t>
            </a:r>
            <a:endParaRPr lang="en-US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786313" y="3857625"/>
            <a:ext cx="785812" cy="158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214313" y="1571625"/>
            <a:ext cx="8715375" cy="5286375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Эффективность, как критерий оценки правовых норм</a:t>
            </a:r>
          </a:p>
        </p:txBody>
      </p:sp>
      <p:sp>
        <p:nvSpPr>
          <p:cNvPr id="6" name="Овал 5"/>
          <p:cNvSpPr/>
          <p:nvPr/>
        </p:nvSpPr>
        <p:spPr>
          <a:xfrm>
            <a:off x="214313" y="2571750"/>
            <a:ext cx="8643937" cy="40005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Критерий эффективности по Парето: если закон или судебное решение приведет к улучшению положения хотя бы одного индивида, не ухудшая положения других, этот закон (судебное решение) – улучшение по Парето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Эффективность, как критерий оценки правовых норм</a:t>
            </a:r>
          </a:p>
          <a:p>
            <a:pPr eaLnBrk="1" hangingPunct="1">
              <a:spcBef>
                <a:spcPts val="1200"/>
              </a:spcBef>
            </a:pPr>
            <a:r>
              <a:rPr lang="ru-RU" i="1" dirty="0" smtClean="0"/>
              <a:t>Критерий эффективности по Парето.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Предпочтения индивидов рассматриваются как заранее заданные и неизменные.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Принцип эффективности по Парето не принимает во внимание справедливость распределения доходов.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Отсутствуют какие-либо пределы рыночных отношений: моральные нормы не имеют значения.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Эффективность, как критерий оценки правовых норм</a:t>
            </a:r>
          </a:p>
          <a:p>
            <a:pPr eaLnBrk="1" hangingPunct="1">
              <a:spcBef>
                <a:spcPts val="1200"/>
              </a:spcBef>
            </a:pPr>
            <a:r>
              <a:rPr lang="ru-RU" sz="3000" i="1" dirty="0" smtClean="0"/>
              <a:t>Критерий </a:t>
            </a:r>
            <a:r>
              <a:rPr lang="ru-RU" sz="3000" i="1" dirty="0" err="1" smtClean="0"/>
              <a:t>Калдора</a:t>
            </a:r>
            <a:r>
              <a:rPr lang="ru-RU" sz="3000" i="1" dirty="0" smtClean="0"/>
              <a:t> – </a:t>
            </a:r>
            <a:r>
              <a:rPr lang="ru-RU" sz="3000" i="1" dirty="0" err="1" smtClean="0"/>
              <a:t>Хикса</a:t>
            </a:r>
            <a:r>
              <a:rPr lang="ru-RU" sz="3000" i="1" dirty="0" smtClean="0"/>
              <a:t> (потенциальное улучшение по Парето):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Состояние </a:t>
            </a:r>
            <a:r>
              <a:rPr lang="ru-RU" sz="3000" b="1" dirty="0" smtClean="0"/>
              <a:t>А </a:t>
            </a:r>
            <a:r>
              <a:rPr lang="ru-RU" sz="3000" dirty="0" smtClean="0"/>
              <a:t>предпочтительнее состояния </a:t>
            </a:r>
            <a:r>
              <a:rPr lang="ru-RU" sz="3000" b="1" dirty="0" smtClean="0"/>
              <a:t>В</a:t>
            </a:r>
            <a:r>
              <a:rPr lang="ru-RU" sz="3000" dirty="0" smtClean="0"/>
              <a:t>, если те, кто выигрывает при переходе от </a:t>
            </a:r>
            <a:r>
              <a:rPr lang="ru-RU" sz="3000" b="1" dirty="0" smtClean="0"/>
              <a:t>В</a:t>
            </a:r>
            <a:r>
              <a:rPr lang="ru-RU" sz="3000" dirty="0" smtClean="0"/>
              <a:t> к </a:t>
            </a:r>
            <a:r>
              <a:rPr lang="ru-RU" sz="3000" b="1" dirty="0" smtClean="0"/>
              <a:t>А</a:t>
            </a:r>
            <a:r>
              <a:rPr lang="ru-RU" sz="3000" dirty="0" smtClean="0"/>
              <a:t> могут полностью компенсировать убытки тех, кто проигрывает при этом переходе, и все равно остаться в выигрыше.</a:t>
            </a:r>
            <a:endParaRPr lang="ru-RU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Эффективность, как критерий оценки правовых норм</a:t>
            </a:r>
          </a:p>
          <a:p>
            <a:pPr eaLnBrk="1" hangingPunct="1">
              <a:spcBef>
                <a:spcPts val="1200"/>
              </a:spcBef>
            </a:pPr>
            <a:r>
              <a:rPr lang="ru-RU" sz="3000" i="1" dirty="0" smtClean="0"/>
              <a:t>Критерий максимизации богатства (Р. Познер):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0" y="3786188"/>
            <a:ext cx="8643938" cy="2714625"/>
          </a:xfrm>
          <a:prstGeom prst="roundRect">
            <a:avLst/>
          </a:prstGeom>
          <a:solidFill>
            <a:schemeClr val="accent2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Если блага находятся в руках людей, готовых предложить за них максимальную цену, то общество достигнет цели максимизации совокупного богатства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Эффективность, как критерий оценки правовых норм</a:t>
            </a:r>
          </a:p>
          <a:p>
            <a:pPr eaLnBrk="1" hangingPunct="1">
              <a:spcBef>
                <a:spcPts val="1200"/>
              </a:spcBef>
            </a:pPr>
            <a:r>
              <a:rPr lang="ru-RU" sz="3000" i="1" dirty="0" smtClean="0"/>
              <a:t>Критерий </a:t>
            </a:r>
            <a:r>
              <a:rPr lang="ru-RU" sz="3000" i="1" dirty="0" err="1" smtClean="0"/>
              <a:t>Ролза</a:t>
            </a:r>
            <a:r>
              <a:rPr lang="ru-RU" sz="3000" i="1" dirty="0" smtClean="0"/>
              <a:t>: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Благосостояние общества оценивается по благосостоянию самого слабого его члена.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Совокупное благосостояние, как произведение полезностей.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dirty="0" smtClean="0"/>
              <a:t>Справедливое общественное устройство – такое, которое выбрали бы индивиды, если бы на них не оказывали влияния их эгоистические интересы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Эффективность, как критерий оценки правовых норм</a:t>
            </a:r>
          </a:p>
          <a:p>
            <a:pPr eaLnBrk="1" hangingPunct="1">
              <a:spcBef>
                <a:spcPts val="1200"/>
              </a:spcBef>
            </a:pPr>
            <a:r>
              <a:rPr lang="ru-RU" sz="3000" i="1" dirty="0" smtClean="0"/>
              <a:t>Критерий утилитаризма и критерий </a:t>
            </a:r>
            <a:r>
              <a:rPr lang="ru-RU" sz="3000" i="1" dirty="0" err="1" smtClean="0"/>
              <a:t>Ролза</a:t>
            </a:r>
            <a:r>
              <a:rPr lang="ru-RU" sz="3000" i="1" dirty="0" smtClean="0"/>
              <a:t>:</a:t>
            </a:r>
          </a:p>
          <a:p>
            <a:pPr eaLnBrk="1" hangingPunct="1">
              <a:spcBef>
                <a:spcPts val="1200"/>
              </a:spcBef>
            </a:pPr>
            <a:endParaRPr lang="ru-RU" sz="3000" i="1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3071813"/>
          <a:ext cx="8715435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45"/>
                <a:gridCol w="2905145"/>
                <a:gridCol w="2905145"/>
              </a:tblGrid>
              <a:tr h="469450">
                <a:tc rowSpan="2">
                  <a:txBody>
                    <a:bodyPr/>
                    <a:lstStyle/>
                    <a:p>
                      <a:endParaRPr lang="ru-RU" sz="2800" baseline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/>
                        <a:t>Состояние общества</a:t>
                      </a:r>
                      <a:endParaRPr lang="ru-RU" sz="28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800" baseline="0" dirty="0"/>
                    </a:p>
                  </a:txBody>
                  <a:tcPr/>
                </a:tc>
              </a:tr>
              <a:tr h="469450">
                <a:tc vMerge="1">
                  <a:txBody>
                    <a:bodyPr/>
                    <a:lstStyle/>
                    <a:p>
                      <a:endParaRPr lang="ru-RU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baseline="0" dirty="0" smtClean="0"/>
                        <a:t>А</a:t>
                      </a:r>
                      <a:endParaRPr lang="ru-RU" sz="2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baseline="0" dirty="0" smtClean="0"/>
                        <a:t>В</a:t>
                      </a:r>
                      <a:endParaRPr lang="ru-RU" sz="2800" b="1" baseline="0" dirty="0"/>
                    </a:p>
                  </a:txBody>
                  <a:tcPr/>
                </a:tc>
              </a:tr>
              <a:tr h="469450">
                <a:tc>
                  <a:txBody>
                    <a:bodyPr/>
                    <a:lstStyle/>
                    <a:p>
                      <a:r>
                        <a:rPr lang="ru-RU" sz="2800" i="1" baseline="0" dirty="0" smtClean="0"/>
                        <a:t>Вася</a:t>
                      </a:r>
                      <a:endParaRPr lang="ru-RU" sz="2800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/>
                        <a:t>100</a:t>
                      </a:r>
                      <a:endParaRPr lang="ru-RU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/>
                        <a:t>10</a:t>
                      </a:r>
                      <a:endParaRPr lang="ru-RU" sz="2800" baseline="0" dirty="0"/>
                    </a:p>
                  </a:txBody>
                  <a:tcPr/>
                </a:tc>
              </a:tr>
              <a:tr h="469450">
                <a:tc>
                  <a:txBody>
                    <a:bodyPr/>
                    <a:lstStyle/>
                    <a:p>
                      <a:r>
                        <a:rPr lang="ru-RU" sz="2800" i="1" baseline="0" dirty="0" smtClean="0"/>
                        <a:t>Джон</a:t>
                      </a:r>
                      <a:endParaRPr lang="ru-RU" sz="2800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/>
                        <a:t>70</a:t>
                      </a:r>
                      <a:endParaRPr lang="ru-RU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/>
                        <a:t>120</a:t>
                      </a:r>
                      <a:endParaRPr lang="ru-RU" sz="2800" baseline="0" dirty="0"/>
                    </a:p>
                  </a:txBody>
                  <a:tcPr/>
                </a:tc>
              </a:tr>
              <a:tr h="469450">
                <a:tc>
                  <a:txBody>
                    <a:bodyPr/>
                    <a:lstStyle/>
                    <a:p>
                      <a:r>
                        <a:rPr lang="ru-RU" sz="2800" i="1" baseline="0" dirty="0" smtClean="0"/>
                        <a:t>Эсмеральда</a:t>
                      </a:r>
                      <a:endParaRPr lang="ru-RU" sz="2800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/>
                        <a:t>50</a:t>
                      </a:r>
                      <a:endParaRPr lang="ru-RU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/>
                        <a:t>200</a:t>
                      </a:r>
                      <a:endParaRPr lang="ru-RU" sz="2800" baseline="0" dirty="0"/>
                    </a:p>
                  </a:txBody>
                  <a:tcPr/>
                </a:tc>
              </a:tr>
              <a:tr h="469450">
                <a:tc>
                  <a:txBody>
                    <a:bodyPr/>
                    <a:lstStyle/>
                    <a:p>
                      <a:r>
                        <a:rPr lang="ru-RU" sz="2800" b="1" baseline="0" dirty="0" smtClean="0"/>
                        <a:t>Утилитаризм</a:t>
                      </a:r>
                      <a:endParaRPr lang="ru-RU" sz="2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baseline="0" dirty="0" smtClean="0"/>
                        <a:t>220</a:t>
                      </a:r>
                      <a:endParaRPr lang="ru-RU" sz="28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baseline="0" dirty="0" smtClean="0"/>
                        <a:t>330</a:t>
                      </a:r>
                      <a:endParaRPr lang="ru-RU" sz="2800" b="1" i="1" baseline="0" dirty="0"/>
                    </a:p>
                  </a:txBody>
                  <a:tcPr/>
                </a:tc>
              </a:tr>
              <a:tr h="469450">
                <a:tc>
                  <a:txBody>
                    <a:bodyPr/>
                    <a:lstStyle/>
                    <a:p>
                      <a:r>
                        <a:rPr lang="ru-RU" sz="2800" b="1" baseline="0" dirty="0" err="1" smtClean="0"/>
                        <a:t>Ролз</a:t>
                      </a:r>
                      <a:endParaRPr lang="ru-RU" sz="2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baseline="0" dirty="0" smtClean="0"/>
                        <a:t>350000</a:t>
                      </a:r>
                      <a:endParaRPr lang="ru-RU" sz="28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baseline="0" dirty="0" smtClean="0"/>
                        <a:t>240000</a:t>
                      </a:r>
                      <a:endParaRPr lang="ru-RU" sz="2800" b="1" i="1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Справедливость и эффективность</a:t>
            </a:r>
            <a:endParaRPr lang="en-US" sz="3000" b="1" i="1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000" i="1" dirty="0" smtClean="0"/>
              <a:t>Что такое «справедливость»?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Справедливость – понятие о должном, соответствующее определённым представлениям о сущности человека и его неотъемлемых правах. (</a:t>
            </a:r>
            <a:r>
              <a:rPr lang="ru-RU" i="1" dirty="0" smtClean="0"/>
              <a:t>БСЭ</a:t>
            </a:r>
            <a:r>
              <a:rPr lang="ru-RU" dirty="0" smtClean="0"/>
              <a:t>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Я посвящаю свою жизнь войне за справедливость в этом жестоком мире. Только справедливость означает свободу, равенство, братство. (</a:t>
            </a:r>
            <a:r>
              <a:rPr lang="en-US" i="1" dirty="0" err="1" smtClean="0"/>
              <a:t>Zetov</a:t>
            </a:r>
            <a:r>
              <a:rPr lang="en-US" dirty="0" smtClean="0"/>
              <a:t>)</a:t>
            </a:r>
            <a:endParaRPr lang="ru-RU" dirty="0" smtClean="0"/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Справедливости нет. Но если принять это как аксиому и перестать её добиваться, то будет гораздо хуже. </a:t>
            </a:r>
            <a:r>
              <a:rPr lang="en-US" dirty="0" smtClean="0"/>
              <a:t>(</a:t>
            </a:r>
            <a:r>
              <a:rPr lang="en-US" i="1" dirty="0" err="1" smtClean="0"/>
              <a:t>Orome</a:t>
            </a:r>
            <a:r>
              <a:rPr lang="en-US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dirty="0" smtClean="0"/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ru-RU" sz="3200" smtClean="0"/>
              <a:t>Тамбовцев В.Л. </a:t>
            </a:r>
            <a:r>
              <a:rPr lang="ru-RU" sz="3200" i="1" smtClean="0"/>
              <a:t>Право и экономическая теория</a:t>
            </a:r>
            <a:r>
              <a:rPr lang="ru-RU" sz="3200" smtClean="0"/>
              <a:t>. М.: Инфра-М. 2005.</a:t>
            </a:r>
          </a:p>
          <a:p>
            <a:pPr eaLnBrk="1" hangingPunct="1">
              <a:spcBef>
                <a:spcPts val="1200"/>
              </a:spcBef>
            </a:pPr>
            <a:r>
              <a:rPr lang="ru-RU" sz="3200" smtClean="0"/>
              <a:t>Одинцова М.И. </a:t>
            </a:r>
            <a:r>
              <a:rPr lang="ru-RU" sz="3200" i="1" smtClean="0"/>
              <a:t>Экономика права</a:t>
            </a:r>
            <a:r>
              <a:rPr lang="ru-RU" sz="3200" smtClean="0"/>
              <a:t>. М.: Издательский дом ГУ-ВШЭ. 2007.</a:t>
            </a:r>
          </a:p>
          <a:p>
            <a:pPr eaLnBrk="1" hangingPunct="1">
              <a:spcBef>
                <a:spcPts val="1200"/>
              </a:spcBef>
            </a:pPr>
            <a:r>
              <a:rPr lang="en-US" sz="3200" smtClean="0"/>
              <a:t>Shavell, Steven. 2004. </a:t>
            </a:r>
            <a:r>
              <a:rPr lang="en-US" sz="3200" i="1" smtClean="0"/>
              <a:t>Foundations of Economic Analysis of Law</a:t>
            </a:r>
            <a:r>
              <a:rPr lang="en-US" sz="3200" smtClean="0"/>
              <a:t>. Cambridge (MA): Harvard University Press.</a:t>
            </a:r>
            <a:endParaRPr lang="en-US" sz="3200" i="1" smtClean="0"/>
          </a:p>
          <a:p>
            <a:pPr eaLnBrk="1" hangingPunct="1"/>
            <a:endParaRPr lang="ru-RU" sz="3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200" b="1" i="1" dirty="0" smtClean="0"/>
              <a:t>Справедливость и эффективность</a:t>
            </a:r>
            <a:endParaRPr lang="en-US" sz="3200" b="1" i="1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200" i="1" dirty="0" smtClean="0"/>
              <a:t>Что такое «справедливость»?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i="1" dirty="0" smtClean="0"/>
              <a:t>Ответственность за неумышленное причинение ущерба</a:t>
            </a:r>
            <a:r>
              <a:rPr lang="ru-RU" sz="3200" dirty="0" smtClean="0"/>
              <a:t>: необходимость компенсации ущерба жертве несчастного случая.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i="1" dirty="0" smtClean="0"/>
              <a:t>Договорное право</a:t>
            </a:r>
            <a:r>
              <a:rPr lang="ru-RU" sz="3200" dirty="0" smtClean="0"/>
              <a:t>: незыблемость обещаний и компенсация за нарушение обязательств.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200" i="1" dirty="0" smtClean="0"/>
              <a:t>Уголовное право</a:t>
            </a:r>
            <a:r>
              <a:rPr lang="ru-RU" sz="3200" dirty="0" smtClean="0"/>
              <a:t>: идея воздающего правосудия.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200" b="1" i="1" dirty="0" smtClean="0"/>
              <a:t>Справедливость и эффективность</a:t>
            </a:r>
            <a:endParaRPr lang="en-US" sz="3200" b="1" i="1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200" i="1" dirty="0" smtClean="0"/>
              <a:t>Что такое «справедливость»?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200" i="1" dirty="0" smtClean="0"/>
              <a:t>Процессуальная справедливость</a:t>
            </a:r>
            <a:r>
              <a:rPr lang="ru-RU" sz="3200" dirty="0" smtClean="0"/>
              <a:t>: следование ранее установленным правилам, информация о которых предоставлена индивидам, а также возможность участия индивидов в выработке и установлении этих правил.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200" b="1" i="1" dirty="0" smtClean="0"/>
              <a:t>Справедливость и эффективность</a:t>
            </a:r>
            <a:endParaRPr lang="en-US" sz="3200" b="1" i="1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200" i="1" dirty="0" smtClean="0"/>
              <a:t>Распределительная справедливость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313" y="2500313"/>
            <a:ext cx="8643937" cy="571500"/>
          </a:xfrm>
          <a:prstGeom prst="roundRect">
            <a:avLst/>
          </a:prstGeom>
          <a:solidFill>
            <a:schemeClr val="accent2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У Пети есть 65 </a:t>
            </a:r>
            <a:r>
              <a:rPr lang="ru-RU" sz="3000" dirty="0" err="1">
                <a:solidFill>
                  <a:schemeClr val="tx1"/>
                </a:solidFill>
              </a:rPr>
              <a:t>у.е</a:t>
            </a:r>
            <a:r>
              <a:rPr lang="ru-RU" sz="3000" dirty="0">
                <a:solidFill>
                  <a:schemeClr val="tx1"/>
                </a:solidFill>
              </a:rPr>
              <a:t>., у Васи – 35 </a:t>
            </a:r>
            <a:r>
              <a:rPr lang="ru-RU" sz="3000" dirty="0" err="1">
                <a:solidFill>
                  <a:schemeClr val="tx1"/>
                </a:solidFill>
              </a:rPr>
              <a:t>у.е</a:t>
            </a:r>
            <a:r>
              <a:rPr lang="ru-RU" sz="3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313" y="3214688"/>
            <a:ext cx="8643937" cy="57150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Строительство дамбы стоит 30 </a:t>
            </a:r>
            <a:r>
              <a:rPr lang="ru-RU" sz="3000" dirty="0" err="1">
                <a:solidFill>
                  <a:schemeClr val="tx1"/>
                </a:solidFill>
              </a:rPr>
              <a:t>у.е</a:t>
            </a:r>
            <a:r>
              <a:rPr lang="ru-RU" sz="3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313" y="3929063"/>
            <a:ext cx="8643937" cy="571500"/>
          </a:xfrm>
          <a:prstGeom prst="roundRect">
            <a:avLst/>
          </a:prstGeom>
          <a:solidFill>
            <a:schemeClr val="accent2">
              <a:lumMod val="40000"/>
              <a:lumOff val="6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Строительство дамбы принесет 40 </a:t>
            </a:r>
            <a:r>
              <a:rPr lang="ru-RU" sz="3000" dirty="0" err="1">
                <a:solidFill>
                  <a:schemeClr val="tx1"/>
                </a:solidFill>
              </a:rPr>
              <a:t>у.е</a:t>
            </a:r>
            <a:r>
              <a:rPr lang="ru-RU" sz="3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313" y="4643438"/>
            <a:ext cx="8643937" cy="571500"/>
          </a:xfrm>
          <a:prstGeom prst="roundRect">
            <a:avLst/>
          </a:prstGeom>
          <a:solidFill>
            <a:schemeClr val="accent2">
              <a:lumMod val="20000"/>
              <a:lumOff val="8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olidFill>
                  <a:schemeClr val="tx1"/>
                </a:solidFill>
              </a:rPr>
              <a:t>Все издержки строительства несет Вася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4313" y="5572125"/>
            <a:ext cx="8643937" cy="92868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chemeClr val="bg1"/>
                </a:solidFill>
              </a:rPr>
              <a:t>Нужно ли строить дамбу?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Справедливость и эффективность</a:t>
            </a:r>
            <a:endParaRPr lang="en-US" sz="3000" b="1" i="1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000" i="1" dirty="0" smtClean="0"/>
              <a:t>Распределительная справедливость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Если доход не может быть перераспределен без издержек, то между справедливостью и эффективностью может возникнуть конфликт.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Возникновение этого конфликта зависит от распределительных последствий эффективного решения и от того, какое распределение доходов считается справедливым в этом обществе.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Предпочтительнее такое распределение дохода, которое приведет к максимизации общественного богатства.</a:t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Справедливость и эффективность</a:t>
            </a:r>
            <a:endParaRPr lang="en-US" sz="3000" b="1" i="1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000" i="1" dirty="0" smtClean="0">
                <a:latin typeface="Arial" charset="0"/>
              </a:rPr>
              <a:t>Влияние распределения богатства на общественное благосостояние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Предельная полезность денег для бедных больше, чем для богатых, поэтому перераспределение может увеличить общественное благосостояние.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dirty="0" smtClean="0"/>
              <a:t>Распределение доходов влияет на распределение полезности, поэтому общественное благосостояние может зависеть непосредственно от того, насколько равномерно распределены доходы в обществе.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r>
              <a:rPr lang="ru-RU" sz="3100" b="1" i="1" dirty="0" smtClean="0"/>
              <a:t>Справедливость и эффективность</a:t>
            </a:r>
            <a:endParaRPr lang="en-US" sz="3100" b="1" i="1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3100" i="1" dirty="0" smtClean="0">
                <a:latin typeface="Arial" charset="0"/>
              </a:rPr>
              <a:t>Влияние распределения богатства на общественное благосостояние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3100" dirty="0" smtClean="0"/>
              <a:t>Распределение доходов может влиять на общественное благосостояние, так как индивидуальная полезность может зависеть от распределения доходов во всем обществе, отражая чувство альтруизма и симпатии данного индивида.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3000" y="1643063"/>
            <a:ext cx="6500813" cy="92868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Способы перераспределения богатства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50" y="3811588"/>
            <a:ext cx="4143375" cy="211772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Налоги и трансферты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4875" y="3786188"/>
            <a:ext cx="4143375" cy="214312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>
                <a:sym typeface="Wingdings" pitchFamily="2" charset="2"/>
              </a:rPr>
              <a:t>Перераспределение с помощью правового регулирования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143125" y="2571750"/>
            <a:ext cx="500063" cy="1214438"/>
          </a:xfrm>
          <a:prstGeom prst="down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>
              <a:sym typeface="Wingdings" pitchFamily="2" charset="2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500813" y="2571750"/>
            <a:ext cx="500062" cy="1214438"/>
          </a:xfrm>
          <a:prstGeom prst="down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>
              <a:sym typeface="Wingdings" pitchFamily="2" charset="2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5357813"/>
          </a:xfrm>
        </p:spPr>
        <p:txBody>
          <a:bodyPr/>
          <a:lstStyle/>
          <a:p>
            <a:pPr marL="642938" indent="-533400"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Справедливость и эффективность</a:t>
            </a:r>
            <a:endParaRPr lang="en-US" sz="3000" b="1" i="1" dirty="0" smtClean="0"/>
          </a:p>
          <a:p>
            <a:pPr marL="642938" indent="-533400" algn="ctr" eaLnBrk="1" hangingPunct="1">
              <a:buFont typeface="Georgia" pitchFamily="18" charset="0"/>
              <a:buNone/>
            </a:pPr>
            <a:r>
              <a:rPr lang="ru-RU" sz="3000" i="1" dirty="0" smtClean="0">
                <a:latin typeface="Arial" charset="0"/>
              </a:rPr>
              <a:t>Налоговая система призвана выравнивать доходы</a:t>
            </a:r>
            <a:r>
              <a:rPr lang="en-US" sz="3000" i="1" dirty="0" smtClean="0">
                <a:latin typeface="Arial" charset="0"/>
              </a:rPr>
              <a:t> </a:t>
            </a:r>
            <a:r>
              <a:rPr lang="ru-RU" sz="3000" i="1" dirty="0" smtClean="0">
                <a:latin typeface="Arial" charset="0"/>
              </a:rPr>
              <a:t>между членами общества, но оптимальное, с точки зрения максимизации общественного благосостояния распределение доходов невозможно:</a:t>
            </a:r>
          </a:p>
          <a:p>
            <a:pPr marL="642938" indent="-533400" eaLnBrk="1" hangingPunct="1">
              <a:buFont typeface="Wingdings" pitchFamily="2" charset="2"/>
              <a:buAutoNum type="arabicPeriod"/>
            </a:pPr>
            <a:r>
              <a:rPr lang="ru-RU" sz="3000" dirty="0" smtClean="0"/>
              <a:t>У индивидов подрываются стимулы к производительной деятельности.</a:t>
            </a:r>
          </a:p>
          <a:p>
            <a:pPr marL="642938" indent="-533400" eaLnBrk="1" hangingPunct="1">
              <a:buFont typeface="Wingdings" pitchFamily="2" charset="2"/>
              <a:buAutoNum type="arabicPeriod"/>
            </a:pPr>
            <a:r>
              <a:rPr lang="ru-RU" sz="3000" dirty="0" smtClean="0"/>
              <a:t>Административные издержки функционирования налоговой системы.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28775"/>
            <a:ext cx="9144000" cy="5157788"/>
          </a:xfrm>
        </p:spPr>
        <p:txBody>
          <a:bodyPr/>
          <a:lstStyle/>
          <a:p>
            <a:pPr marL="642938" indent="-533400" algn="ctr" eaLnBrk="1" hangingPunct="1">
              <a:buFont typeface="Georgia" pitchFamily="18" charset="0"/>
              <a:buNone/>
            </a:pPr>
            <a:r>
              <a:rPr lang="ru-RU" sz="3000" b="1" i="1" dirty="0" smtClean="0"/>
              <a:t>Справедливость и эффективность</a:t>
            </a:r>
          </a:p>
          <a:p>
            <a:pPr marL="642938" indent="-533400" algn="ctr" eaLnBrk="1" hangingPunct="1">
              <a:buFont typeface="Georgia" pitchFamily="18" charset="0"/>
              <a:buNone/>
            </a:pPr>
            <a:endParaRPr lang="en-US" sz="3000" b="1" i="1" dirty="0" smtClean="0"/>
          </a:p>
          <a:p>
            <a:pPr marL="642938" indent="-533400" algn="ctr" eaLnBrk="1" hangingPunct="1">
              <a:buFont typeface="Georgia" pitchFamily="18" charset="0"/>
              <a:buNone/>
            </a:pPr>
            <a:r>
              <a:rPr lang="ru-RU" sz="3200" b="1" dirty="0" smtClean="0">
                <a:latin typeface="Arial" charset="0"/>
              </a:rPr>
              <a:t>Правовое регулирование, как система перераспределения, более эффективно, чем налоговая система???</a:t>
            </a:r>
          </a:p>
          <a:p>
            <a:pPr marL="642938" indent="-533400" algn="ctr" eaLnBrk="1" hangingPunct="1">
              <a:buFont typeface="Georgia" pitchFamily="18" charset="0"/>
              <a:buNone/>
            </a:pPr>
            <a:r>
              <a:rPr lang="ru-RU" sz="3200" b="1" dirty="0" smtClean="0">
                <a:latin typeface="Arial" charset="0"/>
              </a:rPr>
              <a:t>Почему???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9143999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411760" y="188640"/>
            <a:ext cx="2926655" cy="8435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/>
              <a:t>nber.org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3036094"/>
            <a:ext cx="2376264" cy="608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Shavell</a:t>
            </a:r>
            <a:endParaRPr lang="ru-RU" sz="3200" b="1" dirty="0"/>
          </a:p>
        </p:txBody>
      </p:sp>
      <p:sp>
        <p:nvSpPr>
          <p:cNvPr id="6" name="Овал 5"/>
          <p:cNvSpPr/>
          <p:nvPr/>
        </p:nvSpPr>
        <p:spPr>
          <a:xfrm>
            <a:off x="0" y="1556792"/>
            <a:ext cx="1187624" cy="50405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3999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1043608" y="3212976"/>
            <a:ext cx="571500" cy="151216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2132856"/>
            <a:ext cx="4157067" cy="650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w9694-w9700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 lnSpcReduction="10000"/>
          </a:bodyPr>
          <a:lstStyle/>
          <a:p>
            <a:pPr marL="365760" indent="-256032"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b="1" i="1" dirty="0" smtClean="0"/>
              <a:t>Литература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Тамбовцев В.Л. </a:t>
            </a:r>
            <a:r>
              <a:rPr lang="ru-RU" sz="3200" i="1" dirty="0" smtClean="0"/>
              <a:t>Право и экономическая теория</a:t>
            </a:r>
            <a:r>
              <a:rPr lang="ru-RU" sz="3200" dirty="0" smtClean="0"/>
              <a:t>. М.: </a:t>
            </a:r>
            <a:r>
              <a:rPr lang="ru-RU" sz="3200" dirty="0" err="1" smtClean="0"/>
              <a:t>Инфра-М</a:t>
            </a:r>
            <a:r>
              <a:rPr lang="ru-RU" sz="3200" dirty="0" smtClean="0"/>
              <a:t>. 2005. Гл. 1,2.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Одинцова М.И. </a:t>
            </a:r>
            <a:r>
              <a:rPr lang="ru-RU" sz="3200" i="1" dirty="0" smtClean="0"/>
              <a:t>Экономика права</a:t>
            </a:r>
            <a:r>
              <a:rPr lang="ru-RU" sz="3200" dirty="0" smtClean="0"/>
              <a:t>. М.: Издательский дом ГУ-ВШЭ. 2007. Гл. 1.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/>
              <a:t>Shavell, Steven. 2004. </a:t>
            </a:r>
            <a:r>
              <a:rPr lang="en-US" sz="3200" i="1" dirty="0" smtClean="0"/>
              <a:t>Foundations of Economic Analysis of Law</a:t>
            </a:r>
            <a:r>
              <a:rPr lang="en-US" sz="3200" dirty="0" smtClean="0"/>
              <a:t>.  Cambridge (MA): Harvard University Press.</a:t>
            </a:r>
            <a:r>
              <a:rPr lang="ru-RU" sz="3200" dirty="0" smtClean="0"/>
              <a:t> </a:t>
            </a:r>
            <a:r>
              <a:rPr lang="en-US" sz="3200" dirty="0" smtClean="0"/>
              <a:t>Ch. 28</a:t>
            </a:r>
            <a:r>
              <a:rPr lang="en-US" sz="3200" i="1" dirty="0" smtClean="0"/>
              <a:t>. ‘Income Distributional Equity and the Law’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dirty="0" smtClean="0"/>
              <a:t>БРС</a:t>
            </a:r>
            <a:endParaRPr lang="en-US" sz="3200" b="1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Семинары </a:t>
            </a:r>
            <a:r>
              <a:rPr lang="ru-RU" sz="3200" dirty="0" smtClean="0"/>
              <a:t>24 балла.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Контрольные работы 2X15=30 баллов.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Домашние задания: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200" dirty="0" smtClean="0"/>
              <a:t>статьи 2X9=18 баллов;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200" dirty="0" smtClean="0"/>
              <a:t>кейсы 2X9=18 баллов.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Финальный тест </a:t>
            </a:r>
            <a:r>
              <a:rPr lang="ru-RU" sz="3200" dirty="0" smtClean="0"/>
              <a:t>60 баллов 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ru-RU" sz="3600" dirty="0" smtClean="0"/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600" dirty="0" smtClean="0"/>
              <a:t>Экономический анализ права (</a:t>
            </a:r>
            <a:r>
              <a:rPr lang="en-US" sz="3600" dirty="0" smtClean="0"/>
              <a:t>Law and Economics) – </a:t>
            </a:r>
            <a:r>
              <a:rPr lang="ru-RU" sz="3600" dirty="0" smtClean="0"/>
              <a:t>анализ законодательных и судебных решений экономическими методами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hlinkClick r:id="rId2"/>
              </a:rPr>
              <a:t>Coase, Ronald H. 1960</a:t>
            </a:r>
            <a:r>
              <a:rPr lang="ru-RU" sz="3200" dirty="0" smtClean="0">
                <a:hlinkClick r:id="rId2"/>
              </a:rPr>
              <a:t>.</a:t>
            </a:r>
            <a:r>
              <a:rPr lang="en-US" sz="3200" dirty="0" smtClean="0">
                <a:hlinkClick r:id="rId2"/>
              </a:rPr>
              <a:t> ‘The Problem of Social Cost’. </a:t>
            </a:r>
            <a:r>
              <a:rPr lang="en-US" sz="3200" i="1" dirty="0" smtClean="0">
                <a:hlinkClick r:id="rId2"/>
              </a:rPr>
              <a:t>Journal of Law and Economics </a:t>
            </a:r>
            <a:r>
              <a:rPr lang="en-US" sz="3200" dirty="0" smtClean="0">
                <a:hlinkClick r:id="rId2"/>
              </a:rPr>
              <a:t>3(1):1-44.</a:t>
            </a:r>
            <a:endParaRPr lang="ru-RU" sz="3200" i="1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hlinkClick r:id="rId3"/>
              </a:rPr>
              <a:t>Calabresi, Guido. 1961. ‘Some Thoughts on Risk Distribution and the Law of Torts’. </a:t>
            </a:r>
            <a:r>
              <a:rPr lang="en-US" sz="3200" i="1" dirty="0" smtClean="0">
                <a:hlinkClick r:id="rId3"/>
              </a:rPr>
              <a:t>Yale Law Journal</a:t>
            </a:r>
            <a:r>
              <a:rPr lang="en-US" sz="3200" dirty="0" smtClean="0">
                <a:hlinkClick r:id="rId3"/>
              </a:rPr>
              <a:t> 70(4):499-553.</a:t>
            </a:r>
            <a:endParaRPr lang="en-US" sz="3200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hlinkClick r:id="rId4"/>
              </a:rPr>
              <a:t>Becker, Gary S. 1968. ‘Crime and Punishment: An Economic Approach’. </a:t>
            </a:r>
            <a:r>
              <a:rPr lang="en-US" sz="3200" i="1" dirty="0" smtClean="0">
                <a:hlinkClick r:id="rId4"/>
              </a:rPr>
              <a:t>Journal of Political Economy</a:t>
            </a:r>
            <a:r>
              <a:rPr lang="en-US" sz="3200" dirty="0" smtClean="0">
                <a:hlinkClick r:id="rId4"/>
              </a:rPr>
              <a:t> 76(2):169-217.</a:t>
            </a:r>
            <a:endParaRPr lang="en-US" sz="3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1</a:t>
            </a:r>
            <a:r>
              <a:rPr lang="ru-RU" dirty="0" smtClean="0"/>
              <a:t>. Экономический подход к анализу права.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Основные предпосылки</a:t>
            </a:r>
            <a:endParaRPr lang="en-US" sz="3200" b="1" i="1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В соответствии с экономическим подходом к праву, индивиды – рациональные экономические агенты, максимизирующие свою полезность.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Экономический подход к праву имеет дело с предельными величинами.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dirty="0" smtClean="0"/>
              <a:t>Экономический подход к праву уделяет основное внимание созданию стимулов </a:t>
            </a:r>
            <a:r>
              <a:rPr lang="en-US" sz="3200" dirty="0" smtClean="0"/>
              <a:t>ex ante</a:t>
            </a:r>
            <a:r>
              <a:rPr lang="ru-RU" sz="3200" dirty="0" smtClean="0"/>
              <a:t>.</a:t>
            </a:r>
            <a:endParaRPr lang="en-US" sz="3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1219</Words>
  <Application>Microsoft Office PowerPoint</Application>
  <PresentationFormat>Экран (4:3)</PresentationFormat>
  <Paragraphs>145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Городская</vt:lpstr>
      <vt:lpstr>ЭКОНОМИЧЕСКИЙ АНАЛИЗ ПРАВА</vt:lpstr>
      <vt:lpstr>Литература</vt:lpstr>
      <vt:lpstr>Слайд 3</vt:lpstr>
      <vt:lpstr>Слайд 4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  <vt:lpstr>1. Экономический подход к анализу права.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63</cp:revision>
  <dcterms:created xsi:type="dcterms:W3CDTF">2011-02-06T17:02:24Z</dcterms:created>
  <dcterms:modified xsi:type="dcterms:W3CDTF">2015-02-12T03:43:53Z</dcterms:modified>
</cp:coreProperties>
</file>