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17" r:id="rId2"/>
    <p:sldId id="547" r:id="rId3"/>
    <p:sldId id="548" r:id="rId4"/>
    <p:sldId id="549" r:id="rId5"/>
    <p:sldId id="568" r:id="rId6"/>
    <p:sldId id="569" r:id="rId7"/>
    <p:sldId id="551" r:id="rId8"/>
    <p:sldId id="571" r:id="rId9"/>
    <p:sldId id="567" r:id="rId10"/>
    <p:sldId id="572" r:id="rId11"/>
    <p:sldId id="573" r:id="rId12"/>
    <p:sldId id="574" r:id="rId13"/>
    <p:sldId id="575" r:id="rId14"/>
    <p:sldId id="5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200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4" autoAdjust="0"/>
  </p:normalViewPr>
  <p:slideViewPr>
    <p:cSldViewPr>
      <p:cViewPr varScale="1">
        <p:scale>
          <a:sx n="70" d="100"/>
          <a:sy n="70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45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5EC5558-3EE7-42CD-B8EB-6C637BF847BC}" type="datetimeFigureOut">
              <a:rPr lang="ru-RU"/>
              <a:pPr>
                <a:defRPr/>
              </a:pPr>
              <a:t>13.09.2014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5BD5C25-B6EE-4C47-81AE-03605B97F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412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CA15AE-8E11-475E-A960-F4A30515882C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5714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B2DBC-B812-4525-8D81-783365D6F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CD62A-E815-4A4C-8F1F-FB89FFB69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03C51-6B8A-47B8-A7FA-63B9448FB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D277-D976-4ADE-A9CD-992CA4A1B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9EAF5-B06C-45A7-86B3-B066663C1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40F16-D35E-4226-8564-1FCDE3E973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C9087-65C6-485F-A478-D5EE92182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BAC90-DD2C-45CA-9AA8-8DDEB520FE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55D14-157E-43DA-A651-E300ACA0E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5B69A-9E73-4A41-83EC-98A76C5B2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409A1-67E9-4AEE-8CD2-C80293C27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987F7-5E65-4FD6-A748-AFB36E4BB5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E96F8-D20F-460F-A306-5F835510C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3EBB57E-3BFB-45C9-B5B0-A6B4F5213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258888" y="0"/>
            <a:ext cx="8137525" cy="148431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Ассоциация классических университетов России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>УМО по классическому университетскому образованию</a:t>
            </a:r>
            <a:endParaRPr lang="ru-RU" sz="2400" dirty="0" smtClean="0">
              <a:solidFill>
                <a:srgbClr val="0000FF"/>
              </a:solidFill>
            </a:endParaRPr>
          </a:p>
        </p:txBody>
      </p:sp>
      <p:sp>
        <p:nvSpPr>
          <p:cNvPr id="20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altLang="ru-RU" dirty="0" smtClean="0">
                <a:solidFill>
                  <a:schemeClr val="tx2"/>
                </a:solidFill>
              </a:rPr>
              <a:t>	</a:t>
            </a:r>
          </a:p>
          <a:p>
            <a:pPr algn="ctr">
              <a:buFontTx/>
              <a:buNone/>
            </a:pPr>
            <a:r>
              <a:rPr lang="ru-RU" altLang="ru-RU" sz="2800" dirty="0" smtClean="0"/>
              <a:t>	</a:t>
            </a:r>
            <a:r>
              <a:rPr lang="ru-RU" sz="2800" b="1" dirty="0" smtClean="0"/>
              <a:t>Рекомендуемые </a:t>
            </a:r>
            <a:r>
              <a:rPr lang="ru-RU" sz="2800" b="1" dirty="0"/>
              <a:t>методические подходы при проектировании основных образовательных программ </a:t>
            </a:r>
            <a:endParaRPr lang="ru-RU" sz="2800" b="1" dirty="0" smtClean="0"/>
          </a:p>
          <a:p>
            <a:pPr algn="ctr">
              <a:buFontTx/>
              <a:buNone/>
            </a:pPr>
            <a:r>
              <a:rPr lang="ru-RU" sz="2800" b="1" dirty="0" smtClean="0"/>
              <a:t>при </a:t>
            </a:r>
            <a:r>
              <a:rPr lang="ru-RU" sz="2800" b="1" dirty="0"/>
              <a:t>реализации ФГОС 3</a:t>
            </a:r>
            <a:r>
              <a:rPr lang="ru-RU" sz="2800" b="1" dirty="0" smtClean="0"/>
              <a:t>+</a:t>
            </a:r>
            <a:endParaRPr lang="ru-RU" altLang="ru-RU" sz="2000" b="1" i="1" dirty="0" smtClean="0">
              <a:solidFill>
                <a:srgbClr val="FF3300"/>
              </a:solidFill>
            </a:endParaRPr>
          </a:p>
          <a:p>
            <a:pPr algn="ctr">
              <a:buFontTx/>
              <a:buNone/>
            </a:pPr>
            <a:endParaRPr lang="ru-RU" altLang="ru-RU" sz="2000" b="1" i="1" dirty="0" smtClean="0">
              <a:solidFill>
                <a:srgbClr val="FF3300"/>
              </a:solidFill>
            </a:endParaRPr>
          </a:p>
          <a:p>
            <a:pPr algn="ctr">
              <a:buFontTx/>
              <a:buNone/>
            </a:pPr>
            <a:r>
              <a:rPr lang="ru-RU" altLang="ru-RU" sz="2000" b="1" i="1" dirty="0" smtClean="0">
                <a:solidFill>
                  <a:srgbClr val="FF3300"/>
                </a:solidFill>
              </a:rPr>
              <a:t>Караваева Евгения Владимировна</a:t>
            </a:r>
          </a:p>
          <a:p>
            <a:pPr algn="ctr" eaLnBrk="1" hangingPunct="1">
              <a:buFontTx/>
              <a:buNone/>
            </a:pPr>
            <a:r>
              <a:rPr lang="ru-RU" altLang="ru-RU" sz="2000" b="1" dirty="0" smtClean="0">
                <a:solidFill>
                  <a:srgbClr val="FF3300"/>
                </a:solidFill>
              </a:rPr>
              <a:t>Исполнительный директор АКУР,</a:t>
            </a:r>
          </a:p>
          <a:p>
            <a:pPr algn="ctr" eaLnBrk="1" hangingPunct="1">
              <a:buFontTx/>
              <a:buNone/>
            </a:pPr>
            <a:r>
              <a:rPr lang="ru-RU" altLang="ru-RU" sz="2000" b="1" dirty="0" smtClean="0">
                <a:solidFill>
                  <a:srgbClr val="FF3300"/>
                </a:solidFill>
              </a:rPr>
              <a:t>Заместитель проректора МГУ имени М.В.Ломоносова</a:t>
            </a:r>
            <a:endParaRPr lang="en-US" altLang="ru-RU" sz="2000" b="1" dirty="0" smtClean="0">
              <a:solidFill>
                <a:srgbClr val="FF3300"/>
              </a:solidFill>
            </a:endParaRPr>
          </a:p>
          <a:p>
            <a:pPr algn="ctr">
              <a:buFontTx/>
              <a:buNone/>
            </a:pPr>
            <a:endParaRPr lang="ru-RU" altLang="ru-RU" sz="2000" b="1" i="1" dirty="0" smtClean="0"/>
          </a:p>
          <a:p>
            <a:pPr algn="ctr">
              <a:buFontTx/>
              <a:buNone/>
            </a:pPr>
            <a:r>
              <a:rPr lang="ru-RU" altLang="ru-RU" sz="2000" b="1" i="1" dirty="0" smtClean="0"/>
              <a:t>Звенигород, май 2014</a:t>
            </a:r>
            <a:endParaRPr lang="ru-RU" altLang="ru-RU" sz="2000" b="1" i="1" dirty="0" smtClean="0">
              <a:solidFill>
                <a:srgbClr val="200B55"/>
              </a:solidFill>
            </a:endParaRPr>
          </a:p>
        </p:txBody>
      </p:sp>
      <p:pic>
        <p:nvPicPr>
          <p:cNvPr id="2052" name="Picture 6" descr="acur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260350"/>
            <a:ext cx="1524001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194" y="1556792"/>
            <a:ext cx="8551286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В общей характеристике ОП указываются: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Квалификация, присваиваемая выпускникам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(виды) профессиональной деятельности, к которому (которым) готовятся выпускники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основной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(профиль) образовательной программы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(??? – общий (широкий) профиль)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освоения образовательной программы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(набор компетенций)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ППС, необходимом для реализации образовательной программы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(???)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сведения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030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455968" cy="1143000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58964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 Рабочая программа дисциплины (модуля) включает в себя: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дисциплины (модуля)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планируемых результатов обучения по дисциплине (модулю)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(ЗУНВ)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соотнесенных с планируемыми результатами освоения образовательной программы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(компетенциями)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Объем…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Содержание…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учебно-методического обеспечения…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ФОС для проведения промежуточной аттестации …….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171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39033" cy="1143000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П.21. ФОС для проведения промежуточной аттестации обучающихся по дисциплине (модулю) или практике, входящий в состав соответственно рабочей программы дисциплины (модуля) или программы практики, включает в себя:</a:t>
            </a:r>
          </a:p>
          <a:p>
            <a:pPr marL="0" indent="0">
              <a:buNone/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компетенций с указанием этапов их формирования в процессе освоения ОП</a:t>
            </a:r>
          </a:p>
          <a:p>
            <a:pPr marL="0" indent="0">
              <a:buNone/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показателей и критериев оценивания компетенций на различных этапах их формирования, описание шкал оценивания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контрольные задания или иные материалы, необходимые для оценки ЗУНВ…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материалы…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521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728" y="332656"/>
            <a:ext cx="8435280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Федеральный закон «Об образовании в РФ» №273-ФЗ, статья 12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75656"/>
            <a:ext cx="8548480" cy="4679107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П.7. Организации, осуществляющие образовательную деятельность по имеющим государственную аккредитацию образовательным программам (за исключением…)  разрабатывают образовательные программы в соответствии с ФГОС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соответствующих примерных основных образовательных программ (ПООП).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П.9 ПООП разрабатываются с учетом их уровня и направленности на основе ФГОС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П.10. ПООП включаются по результатам экспертизы в реестр ПООП, являющийся государственной информационной системой…</a:t>
            </a:r>
          </a:p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044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Рекомендуемая разработчикам ПООП «Карта компетенции»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95536" y="2040729"/>
          <a:ext cx="8291264" cy="4659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7274"/>
                <a:gridCol w="2471412"/>
                <a:gridCol w="946250"/>
                <a:gridCol w="946250"/>
                <a:gridCol w="870884"/>
                <a:gridCol w="834597"/>
                <a:gridCol w="834597"/>
              </a:tblGrid>
              <a:tr h="3221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(уровень) освоения  компетенции*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 обучения**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(показатели достижения заданного уровня освоения компетенций)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 результатов обучения 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этап (уровень)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(ОК-1) –</a:t>
                      </a:r>
                      <a:r>
                        <a:rPr lang="en-US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(желательно конкретизировать формулировки компетенции )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_____________________В (ОК-1) –</a:t>
                      </a: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_____________________У (ОК-1) </a:t>
                      </a: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–I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______________________З (ОК-1) </a:t>
                      </a: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–I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Второй этап (уровень)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(ОК-1) –</a:t>
                      </a:r>
                      <a:r>
                        <a:rPr lang="en-US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(желательно конкретизировать формулировки компетенции)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 В (ОК-1) –</a:t>
                      </a: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_____________________У (ОК-1) –</a:t>
                      </a: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_____________________З (ОК-1) –</a:t>
                      </a:r>
                      <a:r>
                        <a:rPr lang="en-US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Третий этап (уровень)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(ОК-1) –</a:t>
                      </a:r>
                      <a:r>
                        <a:rPr lang="en-US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(желательно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конкретизировать формулировки компетенции)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____________________В (ОК-1) –</a:t>
                      </a:r>
                      <a:r>
                        <a:rPr lang="en-US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____________________В (ОК-1) –</a:t>
                      </a:r>
                      <a:r>
                        <a:rPr lang="en-US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____________________В (ОК-1) –</a:t>
                      </a:r>
                      <a:r>
                        <a:rPr lang="en-US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44" marR="598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8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750" y="2046288"/>
            <a:ext cx="2663825" cy="7921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Общекультурные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708400" y="2041525"/>
            <a:ext cx="3527425" cy="7921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Профессиональные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21125" y="5557838"/>
            <a:ext cx="771525" cy="7508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ПК</a:t>
            </a:r>
          </a:p>
        </p:txBody>
      </p:sp>
      <p:cxnSp>
        <p:nvCxnSpPr>
          <p:cNvPr id="50" name="Прямая со стрелкой 49"/>
          <p:cNvCxnSpPr>
            <a:stCxn id="38" idx="4"/>
            <a:endCxn id="27" idx="0"/>
          </p:cNvCxnSpPr>
          <p:nvPr/>
        </p:nvCxnSpPr>
        <p:spPr>
          <a:xfrm flipH="1">
            <a:off x="4306888" y="4540250"/>
            <a:ext cx="1165225" cy="1017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368425"/>
          </a:xfrm>
        </p:spPr>
        <p:txBody>
          <a:bodyPr/>
          <a:lstStyle/>
          <a:p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ОБНОВЛЕНИЯ ФГОС </a:t>
            </a:r>
            <a:b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результатам освоения ОП – компетенциям</a:t>
            </a:r>
            <a:endParaRPr lang="ru-RU" sz="2800" b="1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073650" y="5516563"/>
            <a:ext cx="771525" cy="7524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ПК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224588" y="5516563"/>
            <a:ext cx="773112" cy="7524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ПК</a:t>
            </a:r>
          </a:p>
        </p:txBody>
      </p:sp>
      <p:sp>
        <p:nvSpPr>
          <p:cNvPr id="38" name="Овал 37"/>
          <p:cNvSpPr/>
          <p:nvPr/>
        </p:nvSpPr>
        <p:spPr>
          <a:xfrm>
            <a:off x="3887788" y="3284538"/>
            <a:ext cx="3168650" cy="12557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9050" cmpd="thinThick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Общепрофессиональные</a:t>
            </a:r>
          </a:p>
        </p:txBody>
      </p:sp>
      <p:cxnSp>
        <p:nvCxnSpPr>
          <p:cNvPr id="46" name="Прямая со стрелкой 45"/>
          <p:cNvCxnSpPr>
            <a:stCxn id="38" idx="4"/>
            <a:endCxn id="36" idx="0"/>
          </p:cNvCxnSpPr>
          <p:nvPr/>
        </p:nvCxnSpPr>
        <p:spPr>
          <a:xfrm flipH="1">
            <a:off x="5459413" y="4540250"/>
            <a:ext cx="12700" cy="9763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38" idx="4"/>
            <a:endCxn id="37" idx="0"/>
          </p:cNvCxnSpPr>
          <p:nvPr/>
        </p:nvCxnSpPr>
        <p:spPr>
          <a:xfrm>
            <a:off x="5472113" y="4540250"/>
            <a:ext cx="1139825" cy="9763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563938" y="6381750"/>
            <a:ext cx="4032250" cy="368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 (профили) подготовки</a:t>
            </a:r>
          </a:p>
        </p:txBody>
      </p:sp>
      <p:cxnSp>
        <p:nvCxnSpPr>
          <p:cNvPr id="19" name="Прямая со стрелкой 18"/>
          <p:cNvCxnSpPr>
            <a:stCxn id="25" idx="2"/>
            <a:endCxn id="38" idx="0"/>
          </p:cNvCxnSpPr>
          <p:nvPr/>
        </p:nvCxnSpPr>
        <p:spPr>
          <a:xfrm>
            <a:off x="5472113" y="2833688"/>
            <a:ext cx="0" cy="4508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ая прямоугольная выноска 2"/>
          <p:cNvSpPr/>
          <p:nvPr/>
        </p:nvSpPr>
        <p:spPr>
          <a:xfrm>
            <a:off x="7451725" y="3390900"/>
            <a:ext cx="1566863" cy="1042988"/>
          </a:xfrm>
          <a:prstGeom prst="wedgeRoundRectCallout">
            <a:avLst>
              <a:gd name="adj1" fmla="val -76027"/>
              <a:gd name="adj2" fmla="val -129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«Ядро» направления подготовки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851275" y="4859338"/>
            <a:ext cx="3316288" cy="369887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деятельности</a:t>
            </a:r>
          </a:p>
        </p:txBody>
      </p:sp>
      <p:sp>
        <p:nvSpPr>
          <p:cNvPr id="21" name="Скругленная прямоугольная выноска 20"/>
          <p:cNvSpPr/>
          <p:nvPr/>
        </p:nvSpPr>
        <p:spPr>
          <a:xfrm>
            <a:off x="323850" y="3497263"/>
            <a:ext cx="3095625" cy="1300162"/>
          </a:xfrm>
          <a:prstGeom prst="wedgeRoundRectCallout">
            <a:avLst>
              <a:gd name="adj1" fmla="val -5372"/>
              <a:gd name="adj2" fmla="val -10159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на уровень ВО</a:t>
            </a:r>
          </a:p>
          <a:p>
            <a:pPr algn="ctr"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(перечень ОК-компетенций рекомендован разработчикам ФГОС)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650" y="3644900"/>
            <a:ext cx="2663825" cy="7921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ОП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43438" y="2492375"/>
            <a:ext cx="3529012" cy="14414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Базовая часть ОП, 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в ЗЕ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15900"/>
            <a:ext cx="8964613" cy="1844675"/>
          </a:xfrm>
        </p:spPr>
        <p:txBody>
          <a:bodyPr/>
          <a:lstStyle/>
          <a:p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ОБНОВЛЕНИЯ ФГОС </a:t>
            </a:r>
            <a:b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структуре ОП </a:t>
            </a:r>
            <a:b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Приведение к норме ФЗ-273,  переработка таблицы 2</a:t>
            </a:r>
          </a:p>
        </p:txBody>
      </p:sp>
      <p:cxnSp>
        <p:nvCxnSpPr>
          <p:cNvPr id="61" name="Прямая со стрелкой 60"/>
          <p:cNvCxnSpPr>
            <a:stCxn id="4" idx="3"/>
            <a:endCxn id="25" idx="1"/>
          </p:cNvCxnSpPr>
          <p:nvPr/>
        </p:nvCxnSpPr>
        <p:spPr>
          <a:xfrm flipV="1">
            <a:off x="3419475" y="3213100"/>
            <a:ext cx="1223963" cy="828675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4646613" y="4581525"/>
            <a:ext cx="3525837" cy="1943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Часть формируемая участниками образовательных отношений, 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в ЗЕ</a:t>
            </a:r>
          </a:p>
        </p:txBody>
      </p:sp>
      <p:cxnSp>
        <p:nvCxnSpPr>
          <p:cNvPr id="22" name="Прямая со стрелкой 21"/>
          <p:cNvCxnSpPr>
            <a:stCxn id="4" idx="3"/>
            <a:endCxn id="19" idx="1"/>
          </p:cNvCxnSpPr>
          <p:nvPr/>
        </p:nvCxnSpPr>
        <p:spPr>
          <a:xfrm>
            <a:off x="3419475" y="4041775"/>
            <a:ext cx="1227138" cy="1511300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ОБНОВЛЕНИЯ ФГОС </a:t>
            </a:r>
            <a:br>
              <a:rPr lang="ru-RU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структуре ОП </a:t>
            </a:r>
            <a:b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8313" y="1706563"/>
          <a:ext cx="8280400" cy="4626864"/>
        </p:xfrm>
        <a:graphic>
          <a:graphicData uri="http://schemas.openxmlformats.org/drawingml/2006/table">
            <a:tbl>
              <a:tblPr/>
              <a:tblGrid>
                <a:gridCol w="1655762"/>
                <a:gridCol w="4645025"/>
                <a:gridCol w="1979613"/>
              </a:tblGrid>
              <a:tr h="7080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элемента программы</a:t>
                      </a: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в зачетных единицах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Блок 1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Дисциплины (модули)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201 – 231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1300" marR="0" lvl="0" indent="-2413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Базовая часть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120 - 138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1300" marR="0" lvl="0" indent="-2413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Вариативная часть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Блок 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12 - 21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Блок 3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итоговая аттестация 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Всего: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175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ОБНОВЛЕНИЯ ФГОС </a:t>
            </a:r>
            <a:b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условиям реализации ОП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2400" dirty="0" smtClean="0"/>
              <a:t>Общесистемные требования к реализации программ соответствующего уровня высшего образования (например – </a:t>
            </a:r>
            <a:r>
              <a:rPr lang="ru-RU" sz="2400" dirty="0" err="1" smtClean="0"/>
              <a:t>бакалавриата</a:t>
            </a:r>
            <a:r>
              <a:rPr lang="ru-RU" sz="2400" dirty="0" smtClean="0"/>
              <a:t>)</a:t>
            </a:r>
          </a:p>
          <a:p>
            <a:pPr marL="514350" indent="-514350">
              <a:buAutoNum type="arabicPeriod"/>
            </a:pPr>
            <a:r>
              <a:rPr lang="ru-RU" sz="2400" dirty="0" smtClean="0"/>
              <a:t>Требования к кадровым условиям реализации программ </a:t>
            </a:r>
            <a:r>
              <a:rPr lang="ru-RU" sz="2400" dirty="0" err="1" smtClean="0"/>
              <a:t>бакалавриата</a:t>
            </a:r>
            <a:r>
              <a:rPr lang="ru-RU" sz="2400" dirty="0" smtClean="0"/>
              <a:t> по направлению подготовки_____________</a:t>
            </a:r>
          </a:p>
          <a:p>
            <a:pPr marL="514350" indent="-514350">
              <a:buAutoNum type="arabicPeriod"/>
            </a:pPr>
            <a:r>
              <a:rPr lang="ru-RU" sz="2400" dirty="0" smtClean="0"/>
              <a:t>Требования к материально-техническому и учебно-методическому обеспечению </a:t>
            </a:r>
            <a:r>
              <a:rPr lang="ru-RU" sz="2400" dirty="0"/>
              <a:t>программ </a:t>
            </a:r>
            <a:r>
              <a:rPr lang="ru-RU" sz="2400" dirty="0" err="1"/>
              <a:t>бакалавриата</a:t>
            </a:r>
            <a:r>
              <a:rPr lang="ru-RU" sz="2400" dirty="0"/>
              <a:t> по направлению подготовки</a:t>
            </a:r>
            <a:r>
              <a:rPr lang="ru-RU" sz="2400" dirty="0" smtClean="0"/>
              <a:t>_____________</a:t>
            </a:r>
          </a:p>
          <a:p>
            <a:pPr marL="514350" indent="-514350">
              <a:buFontTx/>
              <a:buAutoNum type="arabicPeriod"/>
            </a:pPr>
            <a:r>
              <a:rPr lang="ru-RU" sz="2400" dirty="0" smtClean="0"/>
              <a:t>Требования к финансовым условиям реализации программ </a:t>
            </a:r>
            <a:r>
              <a:rPr lang="ru-RU" sz="2400" dirty="0" err="1" smtClean="0"/>
              <a:t>бакалавриата</a:t>
            </a:r>
            <a:r>
              <a:rPr lang="ru-RU" sz="2400" dirty="0" smtClean="0"/>
              <a:t> </a:t>
            </a:r>
            <a:r>
              <a:rPr lang="ru-RU" sz="2400" dirty="0"/>
              <a:t>по направлению подготовки_____________</a:t>
            </a:r>
          </a:p>
          <a:p>
            <a:pPr marL="514350" indent="-514350"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22398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199" y="260350"/>
            <a:ext cx="8507413" cy="11430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19.12.2013)</a:t>
            </a:r>
            <a:endParaRPr lang="ru-RU" sz="2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7338"/>
            <a:ext cx="8713093" cy="511175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Tx/>
              <a:buAutoNum type="arabicParenR"/>
              <a:defRPr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Четко определено, что основная  профессиональна образовательная программа ВО – это не «направление подготовки», а «направление подготовки + направленность (профиль) программы (п.8)</a:t>
            </a:r>
          </a:p>
          <a:p>
            <a:pPr marL="514350" indent="-514350">
              <a:buFontTx/>
              <a:buAutoNum type="arabicParenR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 ясный принцип выделения «базовой» части программы и «вариативной» части программы (п.10).</a:t>
            </a:r>
          </a:p>
          <a:p>
            <a:pPr marL="514350" indent="-514350">
              <a:buFontTx/>
              <a:buAutoNum type="arabicParenR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Дано четкое разграничение и определение понятий «компетенции» и «результаты обучения»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(п.14)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Убраны  нормы максимальной еженедельной общей нагрузки обучающегося (54 часа) и его аудиторной нагрузки (27-32 часа)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19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1368425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 п.52 и 54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288" y="1700213"/>
            <a:ext cx="8424862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Устранена неправильная шкала:</a:t>
            </a:r>
          </a:p>
        </p:txBody>
      </p:sp>
      <p:sp>
        <p:nvSpPr>
          <p:cNvPr id="4" name="Овал 3"/>
          <p:cNvSpPr/>
          <p:nvPr/>
        </p:nvSpPr>
        <p:spPr>
          <a:xfrm>
            <a:off x="539750" y="2565400"/>
            <a:ext cx="3168650" cy="1254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Аудиторная работа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363" y="2708275"/>
            <a:ext cx="3240087" cy="954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Внеаудиторная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8313" y="4781550"/>
            <a:ext cx="3527425" cy="181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во взаимодействии с преподавателем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(контактная работа)</a:t>
            </a:r>
          </a:p>
        </p:txBody>
      </p:sp>
      <p:sp>
        <p:nvSpPr>
          <p:cNvPr id="8" name="Овал 7"/>
          <p:cNvSpPr/>
          <p:nvPr/>
        </p:nvSpPr>
        <p:spPr>
          <a:xfrm>
            <a:off x="4789488" y="5084763"/>
            <a:ext cx="4030662" cy="12557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</a:t>
            </a:r>
          </a:p>
        </p:txBody>
      </p:sp>
      <p:cxnSp>
        <p:nvCxnSpPr>
          <p:cNvPr id="10" name="Прямая со стрелкой 9"/>
          <p:cNvCxnSpPr>
            <a:stCxn id="4" idx="6"/>
            <a:endCxn id="5" idx="1"/>
          </p:cNvCxnSpPr>
          <p:nvPr/>
        </p:nvCxnSpPr>
        <p:spPr>
          <a:xfrm flipV="1">
            <a:off x="3708400" y="3186113"/>
            <a:ext cx="1223963" cy="6350"/>
          </a:xfrm>
          <a:prstGeom prst="straightConnector1">
            <a:avLst/>
          </a:prstGeom>
          <a:ln w="381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2"/>
            <a:endCxn id="7" idx="3"/>
          </p:cNvCxnSpPr>
          <p:nvPr/>
        </p:nvCxnSpPr>
        <p:spPr>
          <a:xfrm flipH="1" flipV="1">
            <a:off x="3995738" y="5689600"/>
            <a:ext cx="793750" cy="23813"/>
          </a:xfrm>
          <a:prstGeom prst="straightConnector1">
            <a:avLst/>
          </a:prstGeom>
          <a:ln w="381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5"/>
            <a:endCxn id="8" idx="1"/>
          </p:cNvCxnSpPr>
          <p:nvPr/>
        </p:nvCxnSpPr>
        <p:spPr>
          <a:xfrm>
            <a:off x="3243263" y="3635375"/>
            <a:ext cx="2136775" cy="1633538"/>
          </a:xfrm>
          <a:prstGeom prst="straightConnector1">
            <a:avLst/>
          </a:prstGeom>
          <a:ln w="381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067175" y="4005263"/>
            <a:ext cx="168275" cy="6477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3708400" y="4308475"/>
            <a:ext cx="90011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89640" cy="1143000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 п.57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П.57. Минимальный объем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контактной работы обучающихся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преподавателем, а также минимальный объем занятий лекционного и семинарского типов при организации образовательного процесса по образовательной программе устанавливаются локальным нормативным актом организации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П.43. Определяет понятие ускоренного обучения по индивидуальному учебному плану в порядке, установленном локальным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нормативным актом организации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9324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ОП высшего образования – </a:t>
            </a:r>
            <a:b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программам Б, С и М (Приказ №1367 от 19.12.2013)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П.13. Образовательная программа включает в себя комплекс основных характеристик образования (объем, содержание, планируемые результаты), организационно-педагогических условий, форм аттестации, который представлен в виде общей характеристики образовательной программы, учебного плана, календарного учебного графика, рабочих программ дисциплин (модулей), программ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оценочных средств, методических материалов, иных компонентов…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65111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3904</TotalTime>
  <Words>872</Words>
  <Application>Microsoft Office PowerPoint</Application>
  <PresentationFormat>Экран (4:3)</PresentationFormat>
  <Paragraphs>153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Оформление по умолчанию</vt:lpstr>
      <vt:lpstr>Ассоциация классических университетов России УМО по классическому университетскому образованию</vt:lpstr>
      <vt:lpstr>ПРИНЦИПЫ ОБНОВЛЕНИЯ ФГОС  Требования к результатам освоения ОП – компетенциям</vt:lpstr>
      <vt:lpstr>ПРИНЦИПЫ ОБНОВЛЕНИЯ ФГОС  Требования к структуре ОП   Приведение к норме ФЗ-273,  переработка таблицы 2</vt:lpstr>
      <vt:lpstr>ПРИНЦИПЫ ОБНОВЛЕНИЯ ФГОС  Требования к структуре ОП  </vt:lpstr>
      <vt:lpstr>ПРИНЦИПЫ ОБНОВЛЕНИЯ ФГОС  Требования к условиям реализации ОП</vt:lpstr>
      <vt:lpstr>ПОРЯДОК организации и осуществления образовательной деятельности по ОП высшего образования –  программам Б, С и М (Приказ №1367 от 19.12.2013)</vt:lpstr>
      <vt:lpstr>ПОРЯДОК организации и осуществления образовательной деятельности по ОП высшего образования –  программам Б, С и М (Приказ №1367 от 19.12.2013), п.52 и 54</vt:lpstr>
      <vt:lpstr>ПОРЯДОК организации и осуществления образовательной деятельности по ОП высшего образования –  программам Б, С и М (Приказ №1367 от 19.12.2013), п.57</vt:lpstr>
      <vt:lpstr>ПОРЯДОК организации и осуществления образовательной деятельности по ОП высшего образования –  программам Б, С и М (Приказ №1367 от 19.12.2013)</vt:lpstr>
      <vt:lpstr>ПОРЯДОК организации и осуществления образовательной деятельности по ОП высшего образования –  программам Б, С и М (Приказ №1367 от 19.12.2013)</vt:lpstr>
      <vt:lpstr>ПОРЯДОК организации и осуществления образовательной деятельности по ОП высшего образования –  программам Б, С и М (Приказ №1367 от 19.12.2013)</vt:lpstr>
      <vt:lpstr>ПОРЯДОК организации и осуществления образовательной деятельности по ОП высшего образования –  программам Б, С и М (Приказ №1367 от 19.12.2013)</vt:lpstr>
      <vt:lpstr>Федеральный закон «Об образовании в РФ» №273-ФЗ, статья 12</vt:lpstr>
      <vt:lpstr>Рекомендуемая разработчикам ПООП «Карта компетенции»</vt:lpstr>
    </vt:vector>
  </TitlesOfParts>
  <Company>NhT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UMO</dc:creator>
  <cp:lastModifiedBy>EVK</cp:lastModifiedBy>
  <cp:revision>520</cp:revision>
  <dcterms:created xsi:type="dcterms:W3CDTF">2011-12-14T15:57:34Z</dcterms:created>
  <dcterms:modified xsi:type="dcterms:W3CDTF">2014-09-13T06:26:40Z</dcterms:modified>
</cp:coreProperties>
</file>