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86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2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23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24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25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оугольник 26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1" name="Скругленный прямоугольник 29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2" name="Скругленный прямоугольник 3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Прямоугольник 6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Прямоугольник 9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Прямоугольник 10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Прямоугольник 18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6A3FD4-FAB7-4614-B652-F1D7EACE3056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05.03.2015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5B7CB16-CD24-4C87-AF09-87C54E266619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785849-2DE6-47A5-BDFE-91EF96D1AFA7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05.03.2015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2231F-5486-49E0-8014-1BF5F81CE1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EECA02-8024-4782-BB7D-3A064FF50CF9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05.03.2015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D5237B-8E1C-4E20-B208-13BF741B1D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2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23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24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25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оугольник 26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1" name="Скругленный прямоугольник 29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2" name="Скругленный прямоугольник 3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Прямоугольник 6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Прямоугольник 9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Прямоугольник 10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Прямоугольник 18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6A3FD4-FAB7-4614-B652-F1D7EACE3056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05.03.2015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5B7CB16-CD24-4C87-AF09-87C54E266619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DF2D4-478B-4015-B74D-221798D6A40E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05.03.2015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5581E-A13C-4CE1-AE95-1EDCE8628D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888E67-8008-4729-BAC5-FDA44C797499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05.03.2015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8EAB49-3183-408C-9384-DA0A6C7BAF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C2E46-24B1-497B-BBA2-80BA8AA197EB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05.03.2015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3A4D2-98CE-4C53-88DD-FCB848DFCC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56D4A19-F06F-4925-8E3D-6E3EC05DD4CB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05.03.2015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CF1F017-D485-4FA0-8FC4-74FF99B04A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29BF7E-77D6-4BD1-AB84-1B19EEA4E9FB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05.03.2015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4207B-AE45-4377-9E31-C8B71C0FC1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490D5-3345-4BA8-8896-AADAE8B8683D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05.03.2015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51421-D0ED-4C0D-B937-A5A5143704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696D53-E7F6-41B4-915F-8F39A23AF34F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05.03.2015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E6B361-7629-4ADF-B786-D5AF8EF9CF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DF2D4-478B-4015-B74D-221798D6A40E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05.03.2015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5581E-A13C-4CE1-AE95-1EDCE8628D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C9390-CA7B-49D3-95C2-18CC3B673E6A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05.03.2015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66ED9-5FF4-4EC2-8500-8A5C448494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785849-2DE6-47A5-BDFE-91EF96D1AFA7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05.03.2015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2231F-5486-49E0-8014-1BF5F81CE1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EECA02-8024-4782-BB7D-3A064FF50CF9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05.03.2015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D5237B-8E1C-4E20-B208-13BF741B1D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888E67-8008-4729-BAC5-FDA44C797499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05.03.2015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8EAB49-3183-408C-9384-DA0A6C7BAF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C2E46-24B1-497B-BBA2-80BA8AA197EB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05.03.2015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3A4D2-98CE-4C53-88DD-FCB848DFCC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56D4A19-F06F-4925-8E3D-6E3EC05DD4CB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05.03.2015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CF1F017-D485-4FA0-8FC4-74FF99B04A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29BF7E-77D6-4BD1-AB84-1B19EEA4E9FB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05.03.2015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4207B-AE45-4377-9E31-C8B71C0FC1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490D5-3345-4BA8-8896-AADAE8B8683D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05.03.2015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51421-D0ED-4C0D-B937-A5A5143704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696D53-E7F6-41B4-915F-8F39A23AF34F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05.03.2015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E6B361-7629-4ADF-B786-D5AF8EF9CF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C9390-CA7B-49D3-95C2-18CC3B673E6A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05.03.2015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66ED9-5FF4-4EC2-8500-8A5C448494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423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7424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59747644-E4B6-4CC5-827F-17233AB5970A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05.03.2015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FEF7CF0D-B4D8-47AF-A134-A2C88A774F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423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7424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59747644-E4B6-4CC5-827F-17233AB5970A}" type="datetimeFigureOut">
              <a:rPr lang="ru-RU">
                <a:solidFill>
                  <a:srgbClr val="438086"/>
                </a:solidFill>
              </a:rPr>
              <a:pPr>
                <a:defRPr/>
              </a:pPr>
              <a:t>05.03.2015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FEF7CF0D-B4D8-47AF-A134-A2C88A774F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gkalyagin@yandex.ru" TargetMode="Externa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dx.doi.org/10.1016/S1574-0730(07)01006-7" TargetMode="Externa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ctrTitle"/>
          </p:nvPr>
        </p:nvSpPr>
        <p:spPr>
          <a:xfrm>
            <a:off x="457200" y="2401888"/>
            <a:ext cx="8458200" cy="1470025"/>
          </a:xfrm>
        </p:spPr>
        <p:txBody>
          <a:bodyPr/>
          <a:lstStyle/>
          <a:p>
            <a:pPr algn="ctr" eaLnBrk="1" hangingPunct="1"/>
            <a:r>
              <a:rPr lang="ru-RU" smtClean="0"/>
              <a:t>ЭКОНОМИЧЕСКИЙ АНАЛИЗ ПРАВА</a:t>
            </a:r>
          </a:p>
        </p:txBody>
      </p:sp>
      <p:sp>
        <p:nvSpPr>
          <p:cNvPr id="2150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71688" y="4286250"/>
            <a:ext cx="4953000" cy="942950"/>
          </a:xfrm>
        </p:spPr>
        <p:txBody>
          <a:bodyPr/>
          <a:lstStyle/>
          <a:p>
            <a:pPr marL="63500" algn="ctr" eaLnBrk="1" hangingPunct="1"/>
            <a:r>
              <a:rPr lang="ru-RU" dirty="0" err="1" smtClean="0"/>
              <a:t>к.э.н</a:t>
            </a:r>
            <a:r>
              <a:rPr lang="ru-RU" dirty="0" smtClean="0"/>
              <a:t>., доцент Г.В. Калягин</a:t>
            </a:r>
          </a:p>
          <a:p>
            <a:pPr marL="63500" algn="ctr" eaLnBrk="1" hangingPunct="1"/>
            <a:r>
              <a:rPr lang="en-US" dirty="0" smtClean="0">
                <a:hlinkClick r:id="rId2"/>
              </a:rPr>
              <a:t>gkalyagin@yandex.ru</a:t>
            </a:r>
            <a:endParaRPr lang="en-US" dirty="0" smtClean="0"/>
          </a:p>
          <a:p>
            <a:pPr marL="63500" algn="ctr" eaLnBrk="1" hangingPunct="1"/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5301208"/>
          </a:xfrm>
        </p:spPr>
        <p:txBody>
          <a:bodyPr>
            <a:normAutofit fontScale="85000" lnSpcReduction="20000"/>
          </a:bodyPr>
          <a:lstStyle/>
          <a:p>
            <a:pPr algn="ctr" eaLnBrk="1" hangingPunct="1">
              <a:spcBef>
                <a:spcPts val="600"/>
              </a:spcBef>
              <a:buNone/>
              <a:defRPr/>
            </a:pPr>
            <a:r>
              <a:rPr lang="ru-RU" sz="3200" b="1" i="1" dirty="0" smtClean="0"/>
              <a:t>Ошибки измерения: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ru-RU" sz="3200" dirty="0" smtClean="0"/>
              <a:t>Основная проблема официальной статистики заключается в том, что она учитывает не все преступления, а только зарегистрированные.</a:t>
            </a:r>
            <a:endParaRPr lang="ru-RU" sz="3200" i="1" dirty="0" smtClean="0"/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ru-RU" sz="3200" dirty="0" smtClean="0"/>
              <a:t>Высокое качество работы правоохранительных органов может оказывать двоякое воздействие на раскрываемость зарегистрированных преступлений: с одной стороны, высокая вероятность наказания снижает стимулы индивидов к противоправным действиям; с другой стороны, жертва преступления будет более охотно обращаться в соответствующие органы, так как высокая вероятность раскрытия преступления и задержания преступника означает для жертвы увеличение вероятности возмещения ущерба.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9</a:t>
            </a:r>
            <a:r>
              <a:rPr lang="ru-RU" sz="3500" dirty="0" smtClean="0"/>
              <a:t>. </a:t>
            </a:r>
            <a:r>
              <a:rPr lang="ru-RU" sz="3500" dirty="0" smtClean="0"/>
              <a:t>Рынок преступлений и экономические функции наказания.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5301208"/>
          </a:xfrm>
        </p:spPr>
        <p:txBody>
          <a:bodyPr>
            <a:normAutofit/>
          </a:bodyPr>
          <a:lstStyle/>
          <a:p>
            <a:pPr algn="ctr" eaLnBrk="1" hangingPunct="1">
              <a:spcBef>
                <a:spcPts val="600"/>
              </a:spcBef>
              <a:buNone/>
              <a:defRPr/>
            </a:pPr>
            <a:r>
              <a:rPr lang="ru-RU" b="1" i="1" dirty="0" smtClean="0"/>
              <a:t>Проблемы определения причинно-следственной связи: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ru-RU" dirty="0" smtClean="0"/>
              <a:t>Уровень преступности, вероятность наказания за совершенное преступление и ресурсы, которые общество расходует на борьбу с преступностью, связаны между собой следующим образом:</a:t>
            </a:r>
          </a:p>
          <a:p>
            <a:pPr algn="r" eaLnBrk="1" hangingPunct="1">
              <a:spcBef>
                <a:spcPts val="600"/>
              </a:spcBef>
              <a:buNone/>
              <a:defRPr/>
            </a:pPr>
            <a:r>
              <a:rPr lang="ru-RU" dirty="0" smtClean="0"/>
              <a:t>(</a:t>
            </a:r>
            <a:r>
              <a:rPr lang="en-US" dirty="0" smtClean="0"/>
              <a:t>9</a:t>
            </a:r>
            <a:r>
              <a:rPr lang="ru-RU" dirty="0" smtClean="0"/>
              <a:t>.</a:t>
            </a:r>
            <a:r>
              <a:rPr lang="en-US" dirty="0" smtClean="0"/>
              <a:t>1</a:t>
            </a:r>
            <a:r>
              <a:rPr lang="ru-RU" dirty="0" smtClean="0"/>
              <a:t>)</a:t>
            </a:r>
            <a:endParaRPr lang="ru-RU" dirty="0" smtClean="0"/>
          </a:p>
          <a:p>
            <a:pPr algn="r" eaLnBrk="1" hangingPunct="1">
              <a:spcBef>
                <a:spcPts val="600"/>
              </a:spcBef>
              <a:buNone/>
              <a:defRPr/>
            </a:pPr>
            <a:endParaRPr lang="ru-RU" dirty="0" smtClean="0"/>
          </a:p>
          <a:p>
            <a:pPr algn="r" eaLnBrk="1" hangingPunct="1">
              <a:spcBef>
                <a:spcPts val="600"/>
              </a:spcBef>
              <a:buNone/>
              <a:defRPr/>
            </a:pPr>
            <a:r>
              <a:rPr lang="ru-RU" dirty="0" smtClean="0"/>
              <a:t>(</a:t>
            </a:r>
            <a:r>
              <a:rPr lang="en-US" dirty="0" smtClean="0"/>
              <a:t>9</a:t>
            </a:r>
            <a:r>
              <a:rPr lang="ru-RU" dirty="0" smtClean="0"/>
              <a:t>.</a:t>
            </a:r>
            <a:r>
              <a:rPr lang="en-US" dirty="0" smtClean="0"/>
              <a:t>2</a:t>
            </a:r>
            <a:r>
              <a:rPr lang="ru-RU" dirty="0" smtClean="0"/>
              <a:t>)</a:t>
            </a:r>
            <a:endParaRPr lang="ru-RU" dirty="0" smtClean="0"/>
          </a:p>
          <a:p>
            <a:pPr algn="r" eaLnBrk="1" hangingPunct="1">
              <a:spcBef>
                <a:spcPts val="600"/>
              </a:spcBef>
              <a:buNone/>
              <a:defRPr/>
            </a:pPr>
            <a:endParaRPr lang="ru-RU" dirty="0" smtClean="0"/>
          </a:p>
          <a:p>
            <a:pPr algn="r" eaLnBrk="1" hangingPunct="1">
              <a:spcBef>
                <a:spcPts val="600"/>
              </a:spcBef>
              <a:buNone/>
              <a:defRPr/>
            </a:pPr>
            <a:r>
              <a:rPr lang="ru-RU" dirty="0" smtClean="0"/>
              <a:t>(</a:t>
            </a:r>
            <a:r>
              <a:rPr lang="en-US" dirty="0" smtClean="0"/>
              <a:t>9</a:t>
            </a:r>
            <a:r>
              <a:rPr lang="ru-RU" dirty="0" smtClean="0"/>
              <a:t>.</a:t>
            </a:r>
            <a:r>
              <a:rPr lang="en-US" dirty="0" smtClean="0"/>
              <a:t>3</a:t>
            </a:r>
            <a:r>
              <a:rPr lang="ru-RU" dirty="0" smtClean="0"/>
              <a:t>)</a:t>
            </a:r>
            <a:endParaRPr lang="ru-RU" dirty="0" smtClean="0"/>
          </a:p>
        </p:txBody>
      </p:sp>
      <p:graphicFrame>
        <p:nvGraphicFramePr>
          <p:cNvPr id="116738" name="Object 2"/>
          <p:cNvGraphicFramePr>
            <a:graphicFrameLocks noChangeAspect="1"/>
          </p:cNvGraphicFramePr>
          <p:nvPr/>
        </p:nvGraphicFramePr>
        <p:xfrm>
          <a:off x="3228181" y="4365104"/>
          <a:ext cx="2687638" cy="628650"/>
        </p:xfrm>
        <a:graphic>
          <a:graphicData uri="http://schemas.openxmlformats.org/presentationml/2006/ole">
            <p:oleObj spid="_x0000_s5122" name="Формула" r:id="rId3" imgW="977760" imgH="228600" progId="Equation.3">
              <p:embed/>
            </p:oleObj>
          </a:graphicData>
        </a:graphic>
      </p:graphicFrame>
      <p:graphicFrame>
        <p:nvGraphicFramePr>
          <p:cNvPr id="116739" name="Object 3"/>
          <p:cNvGraphicFramePr>
            <a:graphicFrameLocks noChangeAspect="1"/>
          </p:cNvGraphicFramePr>
          <p:nvPr/>
        </p:nvGraphicFramePr>
        <p:xfrm>
          <a:off x="3244850" y="5157192"/>
          <a:ext cx="2654300" cy="663575"/>
        </p:xfrm>
        <a:graphic>
          <a:graphicData uri="http://schemas.openxmlformats.org/presentationml/2006/ole">
            <p:oleObj spid="_x0000_s5123" name="Формула" r:id="rId4" imgW="965160" imgH="241200" progId="Equation.3">
              <p:embed/>
            </p:oleObj>
          </a:graphicData>
        </a:graphic>
      </p:graphicFrame>
      <p:graphicFrame>
        <p:nvGraphicFramePr>
          <p:cNvPr id="116740" name="Object 4"/>
          <p:cNvGraphicFramePr>
            <a:graphicFrameLocks noChangeAspect="1"/>
          </p:cNvGraphicFramePr>
          <p:nvPr/>
        </p:nvGraphicFramePr>
        <p:xfrm>
          <a:off x="3419475" y="6165304"/>
          <a:ext cx="2305050" cy="628650"/>
        </p:xfrm>
        <a:graphic>
          <a:graphicData uri="http://schemas.openxmlformats.org/presentationml/2006/ole">
            <p:oleObj spid="_x0000_s5124" name="Формула" r:id="rId5" imgW="838080" imgH="228600" progId="Equation.3">
              <p:embed/>
            </p:oleObj>
          </a:graphicData>
        </a:graphic>
      </p:graphicFrame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9</a:t>
            </a:r>
            <a:r>
              <a:rPr lang="ru-RU" sz="3500" dirty="0" smtClean="0"/>
              <a:t>. </a:t>
            </a:r>
            <a:r>
              <a:rPr lang="ru-RU" sz="3500" dirty="0" smtClean="0"/>
              <a:t>Рынок преступлений и экономические функции наказания.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6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6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16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5301208"/>
          </a:xfrm>
        </p:spPr>
        <p:txBody>
          <a:bodyPr>
            <a:normAutofit/>
          </a:bodyPr>
          <a:lstStyle/>
          <a:p>
            <a:pPr algn="ctr" eaLnBrk="1" hangingPunct="1">
              <a:spcBef>
                <a:spcPts val="600"/>
              </a:spcBef>
              <a:buNone/>
              <a:defRPr/>
            </a:pPr>
            <a:r>
              <a:rPr lang="ru-RU" b="1" i="1" dirty="0" smtClean="0"/>
              <a:t>Проблемы определения причинно-следственной связи: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ru-RU" dirty="0" smtClean="0"/>
              <a:t>Где </a:t>
            </a:r>
            <a:r>
              <a:rPr lang="ru-RU" i="1" dirty="0" smtClean="0"/>
              <a:t>Θ</a:t>
            </a:r>
            <a:r>
              <a:rPr lang="ru-RU" dirty="0" smtClean="0"/>
              <a:t> – уровень преступности; </a:t>
            </a:r>
            <a:r>
              <a:rPr lang="en-US" i="1" dirty="0" smtClean="0"/>
              <a:t>p</a:t>
            </a:r>
            <a:r>
              <a:rPr lang="ru-RU" dirty="0" smtClean="0"/>
              <a:t> – вероятность наказания; </a:t>
            </a:r>
            <a:r>
              <a:rPr lang="en-US" i="1" dirty="0" smtClean="0"/>
              <a:t>F</a:t>
            </a:r>
            <a:r>
              <a:rPr lang="ru-RU" dirty="0" smtClean="0"/>
              <a:t> – его тяжесть; </a:t>
            </a:r>
            <a:r>
              <a:rPr lang="en-US" i="1" dirty="0" smtClean="0"/>
              <a:t>E</a:t>
            </a:r>
            <a:r>
              <a:rPr lang="ru-RU" dirty="0" smtClean="0"/>
              <a:t> – средние общественные расходы на противодействие преступности в расчете на одно преступление; </a:t>
            </a:r>
            <a:r>
              <a:rPr lang="en-US" i="1" dirty="0" err="1" smtClean="0"/>
              <a:t>Z</a:t>
            </a:r>
            <a:r>
              <a:rPr lang="en-US" i="1" baseline="-25000" dirty="0" err="1" smtClean="0"/>
              <a:t>i</a:t>
            </a:r>
            <a:r>
              <a:rPr lang="ru-RU" dirty="0" smtClean="0"/>
              <a:t>, </a:t>
            </a:r>
            <a:r>
              <a:rPr lang="en-US" i="1" dirty="0" err="1" smtClean="0"/>
              <a:t>Z</a:t>
            </a:r>
            <a:r>
              <a:rPr lang="en-US" i="1" baseline="-25000" dirty="0" err="1" smtClean="0"/>
              <a:t>j</a:t>
            </a:r>
            <a:r>
              <a:rPr lang="ru-RU" dirty="0" smtClean="0"/>
              <a:t>, </a:t>
            </a:r>
            <a:r>
              <a:rPr lang="en-US" i="1" dirty="0" err="1" smtClean="0"/>
              <a:t>Z</a:t>
            </a:r>
            <a:r>
              <a:rPr lang="en-US" i="1" baseline="-25000" dirty="0" err="1" smtClean="0"/>
              <a:t>k</a:t>
            </a:r>
            <a:r>
              <a:rPr lang="ru-RU" dirty="0" smtClean="0"/>
              <a:t> – показатели, отражающие влияние иных социальных и экономических факторов.</a:t>
            </a:r>
          </a:p>
        </p:txBody>
      </p:sp>
      <p:graphicFrame>
        <p:nvGraphicFramePr>
          <p:cNvPr id="116740" name="Object 4"/>
          <p:cNvGraphicFramePr>
            <a:graphicFrameLocks noChangeAspect="1"/>
          </p:cNvGraphicFramePr>
          <p:nvPr/>
        </p:nvGraphicFramePr>
        <p:xfrm>
          <a:off x="2389188" y="5372819"/>
          <a:ext cx="4365625" cy="1152525"/>
        </p:xfrm>
        <a:graphic>
          <a:graphicData uri="http://schemas.openxmlformats.org/presentationml/2006/ole">
            <p:oleObj spid="_x0000_s6146" name="Формула" r:id="rId3" imgW="1587240" imgH="419040" progId="Equation.3">
              <p:embed/>
            </p:oleObj>
          </a:graphicData>
        </a:graphic>
      </p:graphicFrame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9</a:t>
            </a:r>
            <a:r>
              <a:rPr lang="ru-RU" sz="3500" dirty="0" smtClean="0"/>
              <a:t>. </a:t>
            </a:r>
            <a:r>
              <a:rPr lang="ru-RU" sz="3500" dirty="0" smtClean="0"/>
              <a:t>Рынок преступлений и экономические функции наказания.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6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5301208"/>
          </a:xfrm>
        </p:spPr>
        <p:txBody>
          <a:bodyPr>
            <a:normAutofit/>
          </a:bodyPr>
          <a:lstStyle/>
          <a:p>
            <a:pPr algn="ctr" eaLnBrk="1" hangingPunct="1">
              <a:spcBef>
                <a:spcPts val="600"/>
              </a:spcBef>
              <a:buNone/>
              <a:defRPr/>
            </a:pPr>
            <a:r>
              <a:rPr lang="ru-RU" b="1" dirty="0" smtClean="0"/>
              <a:t>Факторы, ослабляющие сдерживающий эффект наказания</a:t>
            </a:r>
            <a:r>
              <a:rPr lang="ru-RU" b="1" i="1" dirty="0" smtClean="0"/>
              <a:t>: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ru-RU" dirty="0" smtClean="0"/>
              <a:t>Увеличение общественных расходов на борьбу с преступностью стимулирует сокращение частных расходов на эти цели. </a:t>
            </a:r>
          </a:p>
        </p:txBody>
      </p:sp>
      <p:pic>
        <p:nvPicPr>
          <p:cNvPr id="5" name="Рисунок 4" descr="http://360510.ru/images/catalog/photo/36_image_big.jpe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3645024"/>
            <a:ext cx="4762500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9</a:t>
            </a:r>
            <a:r>
              <a:rPr lang="ru-RU" sz="3500" dirty="0" smtClean="0"/>
              <a:t>. </a:t>
            </a:r>
            <a:r>
              <a:rPr lang="ru-RU" sz="3500" dirty="0" smtClean="0"/>
              <a:t>Рынок преступлений и экономические функции наказания.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5301208"/>
          </a:xfrm>
        </p:spPr>
        <p:txBody>
          <a:bodyPr>
            <a:normAutofit/>
          </a:bodyPr>
          <a:lstStyle/>
          <a:p>
            <a:pPr algn="ctr" eaLnBrk="1" hangingPunct="1">
              <a:spcBef>
                <a:spcPts val="600"/>
              </a:spcBef>
              <a:buNone/>
              <a:defRPr/>
            </a:pPr>
            <a:r>
              <a:rPr lang="ru-RU" b="1" dirty="0" smtClean="0"/>
              <a:t>Факторы, ослабляющие сдерживающий эффект наказания</a:t>
            </a:r>
            <a:r>
              <a:rPr lang="ru-RU" b="1" i="1" dirty="0" smtClean="0"/>
              <a:t>: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ru-RU" dirty="0" smtClean="0"/>
              <a:t>Рост общественных расходов на борьбу с отдельными видами преступлений, либо на борьбу с преступностью в определенном географическом районе, либо на противодействие преступности в течение определенного промежутка времени приведет к простому перемещению преступной активности во времени, пространстве, либо к изменению «специализации» правонарушителей соответственно. 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9</a:t>
            </a:r>
            <a:r>
              <a:rPr lang="ru-RU" sz="3500" dirty="0" smtClean="0"/>
              <a:t>. </a:t>
            </a:r>
            <a:r>
              <a:rPr lang="ru-RU" sz="3500" dirty="0" smtClean="0"/>
              <a:t>Рынок преступлений и экономические функции наказания.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492896"/>
            <a:ext cx="4067944" cy="4365104"/>
          </a:xfrm>
        </p:spPr>
        <p:txBody>
          <a:bodyPr>
            <a:normAutofit fontScale="92500"/>
          </a:bodyPr>
          <a:lstStyle/>
          <a:p>
            <a:pPr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ru-RU" dirty="0" smtClean="0"/>
              <a:t>В ряде случаев преступник может быть ориентирован на получение целевого дохода: определенной суммы денег, которую он обязательно, вне зависимости от чего бы то ни было, должен получить. </a:t>
            </a:r>
          </a:p>
        </p:txBody>
      </p:sp>
      <p:pic>
        <p:nvPicPr>
          <p:cNvPr id="4" name="Рисунок 3" descr="http://s017.radikal.ru/i401/1111/4b/c04fb0cd4238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2924944"/>
            <a:ext cx="4926335" cy="3742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0" y="1556792"/>
            <a:ext cx="9144000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365125" indent="-255588" algn="ctr" fontAlgn="base">
              <a:spcBef>
                <a:spcPts val="6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None/>
              <a:defRPr/>
            </a:pPr>
            <a:r>
              <a:rPr lang="ru-RU" sz="2800" b="1" dirty="0">
                <a:solidFill>
                  <a:prstClr val="black"/>
                </a:solidFill>
              </a:rPr>
              <a:t>Факторы, ослабляющие сдерживающий эффект наказания</a:t>
            </a:r>
            <a:r>
              <a:rPr lang="ru-RU" sz="2800" b="1" i="1" dirty="0">
                <a:solidFill>
                  <a:prstClr val="black"/>
                </a:solidFill>
              </a:rPr>
              <a:t>:</a:t>
            </a: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9</a:t>
            </a:r>
            <a:r>
              <a:rPr lang="ru-RU" sz="3500" dirty="0" smtClean="0"/>
              <a:t>. </a:t>
            </a:r>
            <a:r>
              <a:rPr lang="ru-RU" sz="3500" dirty="0" smtClean="0"/>
              <a:t>Рынок преступлений и экономические функции наказания.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492896"/>
            <a:ext cx="4427984" cy="4365104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ru-RU" dirty="0" smtClean="0"/>
              <a:t>На профессиональных преступников, наказание (в первую очередь, денежное) оказывает двоякое воздействие: с одной стороны оно оказывает сдерживающий эффект, а с другой – стимулирует их преступную активность. </a:t>
            </a:r>
          </a:p>
        </p:txBody>
      </p:sp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0" y="1556792"/>
            <a:ext cx="9144000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365125" indent="-255588" algn="ctr" fontAlgn="base">
              <a:spcBef>
                <a:spcPts val="6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None/>
              <a:defRPr/>
            </a:pPr>
            <a:r>
              <a:rPr lang="ru-RU" sz="2800" b="1" dirty="0">
                <a:solidFill>
                  <a:prstClr val="black"/>
                </a:solidFill>
              </a:rPr>
              <a:t>Факторы, ослабляющие сдерживающий эффект наказания</a:t>
            </a:r>
            <a:r>
              <a:rPr lang="ru-RU" sz="2800" b="1" i="1" dirty="0">
                <a:solidFill>
                  <a:prstClr val="black"/>
                </a:solidFill>
              </a:rPr>
              <a:t>:</a:t>
            </a:r>
          </a:p>
        </p:txBody>
      </p:sp>
      <p:pic>
        <p:nvPicPr>
          <p:cNvPr id="119810" name="Picture 2" descr="http://www.baby.ru/storage/5/a/a/4/23268734.397622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51987" y="3212976"/>
            <a:ext cx="4475989" cy="3356993"/>
          </a:xfrm>
          <a:prstGeom prst="rect">
            <a:avLst/>
          </a:prstGeom>
          <a:noFill/>
        </p:spPr>
      </p:pic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9</a:t>
            </a:r>
            <a:r>
              <a:rPr lang="ru-RU" sz="3500" dirty="0" smtClean="0"/>
              <a:t>. </a:t>
            </a:r>
            <a:r>
              <a:rPr lang="ru-RU" sz="3500" dirty="0" smtClean="0"/>
              <a:t>Рынок преступлений и экономические функции наказания.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119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492896"/>
            <a:ext cx="4427984" cy="4365104"/>
          </a:xfrm>
        </p:spPr>
        <p:txBody>
          <a:bodyPr>
            <a:normAutofit/>
          </a:bodyPr>
          <a:lstStyle/>
          <a:p>
            <a:pPr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ru-RU" dirty="0" smtClean="0"/>
              <a:t>Угроза наказания при определенных условиях может стимулировать возникновение организованной преступности, у которой есть возможность снизить вероятность ареста.</a:t>
            </a:r>
          </a:p>
        </p:txBody>
      </p:sp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0" y="1556792"/>
            <a:ext cx="9144000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365125" indent="-255588" algn="ctr" fontAlgn="base">
              <a:spcBef>
                <a:spcPts val="6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None/>
              <a:defRPr/>
            </a:pPr>
            <a:r>
              <a:rPr lang="ru-RU" sz="2800" b="1" dirty="0">
                <a:solidFill>
                  <a:prstClr val="black"/>
                </a:solidFill>
              </a:rPr>
              <a:t>Факторы, ослабляющие сдерживающий эффект наказания</a:t>
            </a:r>
            <a:r>
              <a:rPr lang="ru-RU" sz="2800" b="1" i="1" dirty="0">
                <a:solidFill>
                  <a:prstClr val="black"/>
                </a:solidFill>
              </a:rPr>
              <a:t>:</a:t>
            </a:r>
          </a:p>
        </p:txBody>
      </p:sp>
      <p:pic>
        <p:nvPicPr>
          <p:cNvPr id="8" name="Рисунок 7" descr="http://im6-tub-ru.yandex.net/i?id=58638013-59-72&amp;n=2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780928"/>
            <a:ext cx="4574629" cy="3877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9</a:t>
            </a:r>
            <a:r>
              <a:rPr lang="ru-RU" sz="3500" dirty="0" smtClean="0"/>
              <a:t>. </a:t>
            </a:r>
            <a:r>
              <a:rPr lang="ru-RU" sz="3500" dirty="0" smtClean="0"/>
              <a:t>Рынок преступлений и экономические функции наказания.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5301208"/>
          </a:xfrm>
        </p:spPr>
        <p:txBody>
          <a:bodyPr>
            <a:normAutofit/>
          </a:bodyPr>
          <a:lstStyle/>
          <a:p>
            <a:pPr algn="ctr" eaLnBrk="1" hangingPunct="1">
              <a:spcBef>
                <a:spcPts val="600"/>
              </a:spcBef>
              <a:buNone/>
              <a:defRPr/>
            </a:pPr>
            <a:r>
              <a:rPr lang="ru-RU" b="1" dirty="0" smtClean="0"/>
              <a:t>Факторы, ослабляющие сдерживающий эффект наказания</a:t>
            </a:r>
            <a:r>
              <a:rPr lang="ru-RU" b="1" i="1" dirty="0" smtClean="0"/>
              <a:t>: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ru-RU" dirty="0" smtClean="0"/>
              <a:t>Стимулы индивидов к участию в противозаконной деятельности зависят не от настоящих степени тяжести и вероятности наказания, которые актуальны в момент совершения преступления, а от значений этих параметров в более или менее отдаленном прошлом.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9</a:t>
            </a:r>
            <a:r>
              <a:rPr lang="ru-RU" sz="3500" dirty="0" smtClean="0"/>
              <a:t>. </a:t>
            </a:r>
            <a:r>
              <a:rPr lang="ru-RU" sz="3500" dirty="0" smtClean="0"/>
              <a:t>Рынок преступлений и экономические функции наказания.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5301208"/>
          </a:xfrm>
        </p:spPr>
        <p:txBody>
          <a:bodyPr>
            <a:normAutofit fontScale="77500" lnSpcReduction="20000"/>
          </a:bodyPr>
          <a:lstStyle/>
          <a:p>
            <a:pPr algn="ctr" eaLnBrk="1" hangingPunct="1">
              <a:spcBef>
                <a:spcPts val="600"/>
              </a:spcBef>
              <a:buNone/>
              <a:defRPr/>
            </a:pPr>
            <a:r>
              <a:rPr lang="ru-RU" sz="3500" b="1" dirty="0" smtClean="0"/>
              <a:t>Факторы, ослабляющие сдерживающий эффект наказания</a:t>
            </a:r>
            <a:r>
              <a:rPr lang="ru-RU" sz="3500" b="1" i="1" dirty="0" smtClean="0"/>
              <a:t>:</a:t>
            </a:r>
          </a:p>
          <a:p>
            <a:pPr marL="623887" indent="-514350" eaLnBrk="1" hangingPunct="1">
              <a:spcBef>
                <a:spcPts val="600"/>
              </a:spcBef>
              <a:buFont typeface="+mj-lt"/>
              <a:buAutoNum type="arabicPeriod"/>
              <a:defRPr/>
            </a:pPr>
            <a:r>
              <a:rPr lang="ru-RU" sz="3500" dirty="0" smtClean="0"/>
              <a:t>Текущая склонность индивида к преступлениям будет выше, если уровень преступности в предыдущие периоды был высоким или общество тратило меньше ресурсов на борьбу с преступностью.</a:t>
            </a:r>
          </a:p>
          <a:p>
            <a:pPr marL="623887" indent="-514350" eaLnBrk="1" hangingPunct="1">
              <a:spcBef>
                <a:spcPts val="600"/>
              </a:spcBef>
              <a:buFont typeface="+mj-lt"/>
              <a:buAutoNum type="arabicPeriod"/>
              <a:defRPr/>
            </a:pPr>
            <a:r>
              <a:rPr lang="ru-RU" sz="3500" dirty="0" smtClean="0"/>
              <a:t>Уровень преступности в настоящем периоде тем выше, чем выше он был в предшествующих периодах.</a:t>
            </a:r>
          </a:p>
          <a:p>
            <a:pPr marL="623887" indent="-514350" eaLnBrk="1" hangingPunct="1">
              <a:spcBef>
                <a:spcPts val="600"/>
              </a:spcBef>
              <a:buFont typeface="+mj-lt"/>
              <a:buAutoNum type="arabicPeriod"/>
              <a:defRPr/>
            </a:pPr>
            <a:r>
              <a:rPr lang="ru-RU" sz="3500" dirty="0" smtClean="0"/>
              <a:t>Если два общества совершенно идентичны по своим текущим параметрам, это не означает, что уровень преступности в них должен быть одинаковым, так как в предшествующих периодах их параметры могли различаться.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9</a:t>
            </a:r>
            <a:r>
              <a:rPr lang="ru-RU" sz="3500" dirty="0" smtClean="0"/>
              <a:t>. </a:t>
            </a:r>
            <a:r>
              <a:rPr lang="ru-RU" sz="3500" dirty="0" smtClean="0"/>
              <a:t>Рынок преступлений и экономические функции наказания.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9</a:t>
            </a:r>
            <a:r>
              <a:rPr lang="ru-RU" sz="3500" dirty="0" smtClean="0"/>
              <a:t>. </a:t>
            </a:r>
            <a:r>
              <a:rPr lang="ru-RU" sz="3500" dirty="0" smtClean="0"/>
              <a:t>Рынок преступлений и экономические функции наказания.</a:t>
            </a:r>
          </a:p>
        </p:txBody>
      </p:sp>
      <p:sp>
        <p:nvSpPr>
          <p:cNvPr id="22531" name="Содержимое 2"/>
          <p:cNvSpPr>
            <a:spLocks noGrp="1"/>
          </p:cNvSpPr>
          <p:nvPr>
            <p:ph idx="1"/>
          </p:nvPr>
        </p:nvSpPr>
        <p:spPr>
          <a:xfrm>
            <a:off x="457200" y="1571625"/>
            <a:ext cx="8229600" cy="51435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Georgia" pitchFamily="18" charset="0"/>
              <a:buNone/>
            </a:pPr>
            <a:r>
              <a:rPr lang="ru-RU" sz="3000" b="1" i="1" dirty="0" smtClean="0"/>
              <a:t>Литература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</a:pPr>
            <a:r>
              <a:rPr lang="ru-RU" sz="2900" dirty="0" smtClean="0"/>
              <a:t>Тамбовцев В.Л. </a:t>
            </a:r>
            <a:r>
              <a:rPr lang="ru-RU" sz="2900" i="1" dirty="0" smtClean="0"/>
              <a:t>Право и экономическая теория</a:t>
            </a:r>
            <a:r>
              <a:rPr lang="ru-RU" sz="2900" dirty="0" smtClean="0"/>
              <a:t>. М.: </a:t>
            </a:r>
            <a:r>
              <a:rPr lang="ru-RU" sz="2900" dirty="0" err="1" smtClean="0"/>
              <a:t>Инфра-М</a:t>
            </a:r>
            <a:r>
              <a:rPr lang="ru-RU" sz="2900" dirty="0" smtClean="0"/>
              <a:t>. 2005. Гл. 7.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</a:pPr>
            <a:r>
              <a:rPr lang="en-US" sz="2900" dirty="0" err="1" smtClean="0"/>
              <a:t>Shavell</a:t>
            </a:r>
            <a:r>
              <a:rPr lang="en-US" sz="2900" dirty="0" smtClean="0"/>
              <a:t>, Steven. 2004. </a:t>
            </a:r>
            <a:r>
              <a:rPr lang="en-US" sz="2900" i="1" dirty="0" smtClean="0"/>
              <a:t>Foundations of Economic Analysis of Law</a:t>
            </a:r>
            <a:r>
              <a:rPr lang="en-US" sz="2900" dirty="0" smtClean="0"/>
              <a:t>.  Cambridge (MA): Harvard University Press.</a:t>
            </a:r>
            <a:r>
              <a:rPr lang="ru-RU" sz="2900" dirty="0" smtClean="0"/>
              <a:t> </a:t>
            </a:r>
            <a:r>
              <a:rPr lang="en-US" sz="2900" dirty="0" smtClean="0"/>
              <a:t>Ch. </a:t>
            </a:r>
            <a:r>
              <a:rPr lang="ru-RU" sz="2900" dirty="0" smtClean="0"/>
              <a:t>20-24</a:t>
            </a:r>
            <a:r>
              <a:rPr lang="en-US" sz="2900" i="1" dirty="0" smtClean="0"/>
              <a:t>.</a:t>
            </a:r>
            <a:endParaRPr lang="ru-RU" sz="2900" i="1" dirty="0" smtClean="0"/>
          </a:p>
          <a:p>
            <a:pPr eaLnBrk="1" hangingPunct="1">
              <a:lnSpc>
                <a:spcPct val="80000"/>
              </a:lnSpc>
              <a:spcBef>
                <a:spcPts val="1200"/>
              </a:spcBef>
            </a:pPr>
            <a:r>
              <a:rPr lang="en-US" sz="2900" dirty="0" err="1" smtClean="0">
                <a:hlinkClick r:id="rId2"/>
              </a:rPr>
              <a:t>Polinsky</a:t>
            </a:r>
            <a:r>
              <a:rPr lang="en-US" sz="2900" dirty="0" smtClean="0">
                <a:hlinkClick r:id="rId2"/>
              </a:rPr>
              <a:t> A.</a:t>
            </a:r>
            <a:r>
              <a:rPr lang="ru-RU" sz="2900" dirty="0" smtClean="0">
                <a:hlinkClick r:id="rId2"/>
              </a:rPr>
              <a:t> </a:t>
            </a:r>
            <a:r>
              <a:rPr lang="en-US" sz="2900" dirty="0" smtClean="0">
                <a:hlinkClick r:id="rId2"/>
              </a:rPr>
              <a:t>Mitchell</a:t>
            </a:r>
            <a:r>
              <a:rPr lang="ru-RU" sz="2900" dirty="0" smtClean="0">
                <a:solidFill>
                  <a:srgbClr val="000000"/>
                </a:solidFill>
                <a:hlinkClick r:id="rId2"/>
              </a:rPr>
              <a:t>, </a:t>
            </a:r>
            <a:r>
              <a:rPr lang="en-US" sz="2900" dirty="0" smtClean="0">
                <a:solidFill>
                  <a:srgbClr val="000000"/>
                </a:solidFill>
                <a:hlinkClick r:id="rId2"/>
              </a:rPr>
              <a:t>and Steven </a:t>
            </a:r>
            <a:r>
              <a:rPr lang="en-US" sz="2900" dirty="0" err="1" smtClean="0">
                <a:hlinkClick r:id="rId2"/>
              </a:rPr>
              <a:t>Shavell</a:t>
            </a:r>
            <a:r>
              <a:rPr lang="en-US" sz="2900" dirty="0" smtClean="0">
                <a:solidFill>
                  <a:srgbClr val="000000"/>
                </a:solidFill>
                <a:hlinkClick r:id="rId2"/>
              </a:rPr>
              <a:t>.</a:t>
            </a:r>
            <a:r>
              <a:rPr lang="en-US" sz="2900" dirty="0" smtClean="0">
                <a:hlinkClick r:id="rId2"/>
              </a:rPr>
              <a:t> 2007. ‘The Theory of Public Enforcement of Law’. In: </a:t>
            </a:r>
            <a:r>
              <a:rPr lang="en-US" sz="2900" dirty="0" err="1" smtClean="0">
                <a:hlinkClick r:id="rId2"/>
              </a:rPr>
              <a:t>Polinsky</a:t>
            </a:r>
            <a:r>
              <a:rPr lang="en-US" sz="2900" dirty="0" smtClean="0">
                <a:hlinkClick r:id="rId2"/>
              </a:rPr>
              <a:t> A. M., </a:t>
            </a:r>
            <a:r>
              <a:rPr lang="en-US" sz="2900" dirty="0" err="1" smtClean="0">
                <a:hlinkClick r:id="rId2"/>
              </a:rPr>
              <a:t>Shavell</a:t>
            </a:r>
            <a:r>
              <a:rPr lang="en-US" sz="2900" dirty="0" smtClean="0">
                <a:hlinkClick r:id="rId2"/>
              </a:rPr>
              <a:t> S. (Eds.), </a:t>
            </a:r>
            <a:r>
              <a:rPr lang="en-US" sz="2900" i="1" dirty="0" smtClean="0">
                <a:hlinkClick r:id="rId2"/>
              </a:rPr>
              <a:t>Handbook of Law and Economics</a:t>
            </a:r>
            <a:r>
              <a:rPr lang="ru-RU" sz="2900" i="1" dirty="0" smtClean="0">
                <a:hlinkClick r:id="rId2"/>
              </a:rPr>
              <a:t> </a:t>
            </a:r>
            <a:r>
              <a:rPr lang="en-US" sz="2900" dirty="0" smtClean="0">
                <a:hlinkClick r:id="rId2"/>
              </a:rPr>
              <a:t>V.1. Elsevier B.V., 403-454 (chapter 6).</a:t>
            </a:r>
            <a:endParaRPr lang="en-US" sz="2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5301208"/>
          </a:xfrm>
        </p:spPr>
        <p:txBody>
          <a:bodyPr>
            <a:noAutofit/>
          </a:bodyPr>
          <a:lstStyle/>
          <a:p>
            <a:pPr algn="ctr" eaLnBrk="1" hangingPunct="1">
              <a:spcBef>
                <a:spcPts val="600"/>
              </a:spcBef>
              <a:buNone/>
              <a:defRPr/>
            </a:pPr>
            <a:r>
              <a:rPr lang="ru-RU" b="1" dirty="0" smtClean="0"/>
              <a:t>Факторы, ослабляющие сдерживающий эффект наказания</a:t>
            </a:r>
            <a:r>
              <a:rPr lang="ru-RU" b="1" i="1" dirty="0" smtClean="0"/>
              <a:t>:</a:t>
            </a:r>
          </a:p>
          <a:p>
            <a:pPr marL="623887" indent="-514350" eaLnBrk="1" hangingPunct="1">
              <a:spcBef>
                <a:spcPts val="600"/>
              </a:spcBef>
              <a:buFont typeface="+mj-lt"/>
              <a:buAutoNum type="arabicPeriod" startAt="4"/>
              <a:defRPr/>
            </a:pPr>
            <a:r>
              <a:rPr lang="ru-RU" dirty="0" smtClean="0"/>
              <a:t>В рамках одного и того же общества различные социальные группы могут отличаться друг от друга по уровню преступности, даже если они весьма схожи по своим экономическим или иным параметрам.</a:t>
            </a:r>
          </a:p>
          <a:p>
            <a:pPr marL="623887" indent="-514350" eaLnBrk="1" hangingPunct="1">
              <a:spcBef>
                <a:spcPts val="600"/>
              </a:spcBef>
              <a:buFont typeface="+mj-lt"/>
              <a:buAutoNum type="arabicPeriod" startAt="4"/>
              <a:defRPr/>
            </a:pPr>
            <a:r>
              <a:rPr lang="ru-RU" dirty="0" smtClean="0"/>
              <a:t>Дополнительные средства, расходуемые обществом на борьбу с преступностью в настоящем, способствуют снижению уровня преступности не в настоящем, а в более или менее отдаленном будущем.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9</a:t>
            </a:r>
            <a:r>
              <a:rPr lang="ru-RU" sz="3500" dirty="0" smtClean="0"/>
              <a:t>. </a:t>
            </a:r>
            <a:r>
              <a:rPr lang="ru-RU" sz="3500" dirty="0" smtClean="0"/>
              <a:t>Рынок преступлений и экономические функции наказания.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492896"/>
            <a:ext cx="4355976" cy="4365104"/>
          </a:xfrm>
        </p:spPr>
        <p:txBody>
          <a:bodyPr>
            <a:normAutofit/>
          </a:bodyPr>
          <a:lstStyle/>
          <a:p>
            <a:pPr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/>
                <a:ea typeface="Times New Roman"/>
              </a:rPr>
              <a:t>При принятии тех или иных решений индивиды склонны не учитывать возможность определенных исходов события в том случае, если вероятность наступления этих исходов невелика.</a:t>
            </a:r>
            <a:endParaRPr lang="ru-RU" dirty="0" smtClean="0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0" y="1556792"/>
            <a:ext cx="9144000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365125" indent="-255588" algn="ctr" fontAlgn="base">
              <a:spcBef>
                <a:spcPts val="6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None/>
              <a:defRPr/>
            </a:pPr>
            <a:r>
              <a:rPr lang="ru-RU" sz="2800" b="1" dirty="0">
                <a:solidFill>
                  <a:prstClr val="black"/>
                </a:solidFill>
              </a:rPr>
              <a:t>Факторы, ослабляющие сдерживающий эффект наказания</a:t>
            </a:r>
            <a:r>
              <a:rPr lang="ru-RU" sz="2800" b="1" i="1" dirty="0">
                <a:solidFill>
                  <a:prstClr val="black"/>
                </a:solidFill>
              </a:rPr>
              <a:t>:</a:t>
            </a:r>
          </a:p>
        </p:txBody>
      </p:sp>
      <p:pic>
        <p:nvPicPr>
          <p:cNvPr id="7" name="Рисунок 6" descr="http://autowin.ru/base/news/b_1_38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2852936"/>
            <a:ext cx="4788024" cy="400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9</a:t>
            </a:r>
            <a:r>
              <a:rPr lang="ru-RU" sz="3500" dirty="0" smtClean="0"/>
              <a:t>. </a:t>
            </a:r>
            <a:r>
              <a:rPr lang="ru-RU" sz="3500" dirty="0" smtClean="0"/>
              <a:t>Рынок преступлений и экономические функции наказания.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492896"/>
            <a:ext cx="9144000" cy="3960440"/>
          </a:xfrm>
        </p:spPr>
        <p:txBody>
          <a:bodyPr>
            <a:noAutofit/>
          </a:bodyPr>
          <a:lstStyle/>
          <a:p>
            <a:pPr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/>
                <a:ea typeface="Times New Roman"/>
              </a:rPr>
              <a:t>У индивидов, не являющихся профессиональными преступниками при определенных условиях возможно наступление состояния когнитивного диссонанса, удерживающее их от совершения правонарушений.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/>
                <a:ea typeface="Times New Roman"/>
              </a:rPr>
              <a:t>В то же время, увеличение тяжести наказания способствует тому, что индивиды делают рациональный выбор – не совершать преступлений, а его сокращение – такой же рациональный выбор в пользу совершения преступлений.</a:t>
            </a:r>
          </a:p>
        </p:txBody>
      </p:sp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0" y="1556792"/>
            <a:ext cx="9144000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365125" indent="-255588" algn="ctr" fontAlgn="base">
              <a:spcBef>
                <a:spcPts val="6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None/>
              <a:defRPr/>
            </a:pPr>
            <a:r>
              <a:rPr lang="ru-RU" sz="2800" b="1" dirty="0">
                <a:solidFill>
                  <a:prstClr val="black"/>
                </a:solidFill>
              </a:rPr>
              <a:t>Факторы, ослабляющие сдерживающий эффект наказания</a:t>
            </a:r>
            <a:r>
              <a:rPr lang="ru-RU" sz="2800" b="1" i="1" dirty="0">
                <a:solidFill>
                  <a:prstClr val="black"/>
                </a:solidFill>
              </a:rPr>
              <a:t>:</a:t>
            </a: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9</a:t>
            </a:r>
            <a:r>
              <a:rPr lang="ru-RU" sz="3500" dirty="0" smtClean="0"/>
              <a:t>. </a:t>
            </a:r>
            <a:r>
              <a:rPr lang="ru-RU" sz="3500" dirty="0" smtClean="0"/>
              <a:t>Рынок преступлений и экономические функции наказания.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348880"/>
            <a:ext cx="4788024" cy="4509120"/>
          </a:xfrm>
        </p:spPr>
        <p:txBody>
          <a:bodyPr>
            <a:noAutofit/>
          </a:bodyPr>
          <a:lstStyle/>
          <a:p>
            <a:pPr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ru-RU" sz="2700" dirty="0" smtClean="0">
                <a:latin typeface="Times New Roman"/>
                <a:ea typeface="Times New Roman"/>
              </a:rPr>
              <a:t>Если совершение преступления связано с постоянными и переменными издержками, причем ведущее место в структуре издержек принадлежит первым, усиление тяжести наказания может стимулировать индивида увеличить его постоянный капитал.</a:t>
            </a:r>
            <a:endParaRPr lang="ru-RU" sz="2700" dirty="0" smtClean="0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0" y="1556792"/>
            <a:ext cx="9144000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365125" indent="-255588" algn="ctr" fontAlgn="base">
              <a:spcBef>
                <a:spcPts val="6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None/>
              <a:defRPr/>
            </a:pPr>
            <a:r>
              <a:rPr lang="ru-RU" sz="2800" b="1" dirty="0">
                <a:solidFill>
                  <a:prstClr val="black"/>
                </a:solidFill>
              </a:rPr>
              <a:t>Факторы, ослабляющие сдерживающий эффект наказания</a:t>
            </a:r>
            <a:r>
              <a:rPr lang="ru-RU" sz="2800" b="1" i="1" dirty="0">
                <a:solidFill>
                  <a:prstClr val="black"/>
                </a:solidFill>
              </a:rPr>
              <a:t>:</a:t>
            </a:r>
          </a:p>
        </p:txBody>
      </p:sp>
      <p:pic>
        <p:nvPicPr>
          <p:cNvPr id="8" name="Рисунок 7" descr="http://www.earthanduniverse.net/uploads/posts/2013-02/1360779285_antiradarov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3212976"/>
            <a:ext cx="4283968" cy="3427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9</a:t>
            </a:r>
            <a:r>
              <a:rPr lang="ru-RU" sz="3500" dirty="0" smtClean="0"/>
              <a:t>. </a:t>
            </a:r>
            <a:r>
              <a:rPr lang="ru-RU" sz="3500" dirty="0" smtClean="0"/>
              <a:t>Рынок преступлений и экономические функции наказания.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0" y="1700808"/>
            <a:ext cx="9144000" cy="5157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65125" indent="-255588" algn="ctr" fontAlgn="base">
              <a:spcBef>
                <a:spcPts val="600"/>
              </a:spcBef>
              <a:spcAft>
                <a:spcPct val="0"/>
              </a:spcAft>
              <a:buClr>
                <a:srgbClr val="A04DA3"/>
              </a:buClr>
              <a:defRPr/>
            </a:pPr>
            <a:r>
              <a:rPr lang="ru-RU" sz="2800" b="1" dirty="0">
                <a:solidFill>
                  <a:prstClr val="black"/>
                </a:solidFill>
                <a:latin typeface="Arial" charset="0"/>
              </a:rPr>
              <a:t>Результаты эмпирических исследований:</a:t>
            </a:r>
          </a:p>
          <a:p>
            <a:pPr marL="365125" indent="-255588" fontAlgn="base">
              <a:spcBef>
                <a:spcPts val="600"/>
              </a:spcBef>
              <a:spcAft>
                <a:spcPct val="0"/>
              </a:spcAft>
              <a:buClr>
                <a:srgbClr val="A04DA3"/>
              </a:buClr>
              <a:buFont typeface="Arial" pitchFamily="34" charset="0"/>
              <a:buChar char="•"/>
              <a:defRPr/>
            </a:pPr>
            <a:r>
              <a:rPr lang="ru-RU" sz="2800" dirty="0">
                <a:solidFill>
                  <a:prstClr val="black"/>
                </a:solidFill>
                <a:latin typeface="Arial" charset="0"/>
              </a:rPr>
              <a:t>Средняя эластичность уровня преступности по вероятности наступления наказания составляет примерно -0,7.</a:t>
            </a:r>
          </a:p>
          <a:p>
            <a:pPr marL="365125" indent="-255588" fontAlgn="base">
              <a:spcBef>
                <a:spcPts val="600"/>
              </a:spcBef>
              <a:spcAft>
                <a:spcPct val="0"/>
              </a:spcAft>
              <a:buClr>
                <a:srgbClr val="A04DA3"/>
              </a:buClr>
              <a:buFont typeface="Arial" pitchFamily="34" charset="0"/>
              <a:buChar char="•"/>
              <a:defRPr/>
            </a:pPr>
            <a:r>
              <a:rPr lang="ru-RU" sz="2800" dirty="0">
                <a:solidFill>
                  <a:prstClr val="black"/>
                </a:solidFill>
                <a:latin typeface="Arial" charset="0"/>
              </a:rPr>
              <a:t>Средняя эластичность уровня преступности по тяжести наказания около -0,4.</a:t>
            </a:r>
          </a:p>
          <a:p>
            <a:pPr marL="365125" indent="-255588" algn="ctr" fontAlgn="base">
              <a:spcBef>
                <a:spcPts val="600"/>
              </a:spcBef>
              <a:spcAft>
                <a:spcPct val="0"/>
              </a:spcAft>
              <a:buClr>
                <a:srgbClr val="A04DA3"/>
              </a:buClr>
              <a:defRPr/>
            </a:pPr>
            <a:r>
              <a:rPr lang="ru-RU" sz="2800" b="1" dirty="0">
                <a:solidFill>
                  <a:prstClr val="black"/>
                </a:solidFill>
                <a:latin typeface="Arial" charset="0"/>
              </a:rPr>
              <a:t>«В целом </a:t>
            </a:r>
            <a:r>
              <a:rPr lang="ru-RU" sz="2800" b="1" dirty="0" err="1">
                <a:solidFill>
                  <a:prstClr val="black"/>
                </a:solidFill>
                <a:latin typeface="Arial" charset="0"/>
              </a:rPr>
              <a:t>криминометрические</a:t>
            </a:r>
            <a:r>
              <a:rPr lang="ru-RU" sz="2800" b="1" dirty="0">
                <a:solidFill>
                  <a:prstClr val="black"/>
                </a:solidFill>
                <a:latin typeface="Arial" charset="0"/>
              </a:rPr>
              <a:t> исследования ясно показывают негативную связь между уровнем преступности, с одной стороны, и вероятностью и тяжестью наказания, с другой»</a:t>
            </a:r>
          </a:p>
          <a:p>
            <a:pPr marL="365125" indent="-255588" algn="r" fontAlgn="base">
              <a:spcBef>
                <a:spcPts val="600"/>
              </a:spcBef>
              <a:spcAft>
                <a:spcPct val="0"/>
              </a:spcAft>
              <a:buClr>
                <a:srgbClr val="A04DA3"/>
              </a:buClr>
              <a:defRPr/>
            </a:pPr>
            <a:r>
              <a:rPr lang="ru-RU" sz="2800" b="1" i="1" dirty="0" err="1">
                <a:solidFill>
                  <a:prstClr val="black"/>
                </a:solidFill>
              </a:rPr>
              <a:t>Эрлинг</a:t>
            </a:r>
            <a:r>
              <a:rPr lang="ru-RU" sz="2800" b="1" i="1" dirty="0">
                <a:solidFill>
                  <a:prstClr val="black"/>
                </a:solidFill>
              </a:rPr>
              <a:t> </a:t>
            </a:r>
            <a:r>
              <a:rPr lang="ru-RU" sz="2800" b="1" i="1" dirty="0" err="1">
                <a:solidFill>
                  <a:prstClr val="black"/>
                </a:solidFill>
              </a:rPr>
              <a:t>Эйде</a:t>
            </a:r>
            <a:endParaRPr lang="ru-RU" sz="2800" b="1" i="1" dirty="0">
              <a:solidFill>
                <a:prstClr val="black"/>
              </a:solidFill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9</a:t>
            </a:r>
            <a:r>
              <a:rPr lang="ru-RU" sz="3500" dirty="0" smtClean="0"/>
              <a:t>. </a:t>
            </a:r>
            <a:r>
              <a:rPr lang="ru-RU" sz="3500" dirty="0" smtClean="0"/>
              <a:t>Рынок преступлений и экономические функции наказания.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7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538288"/>
            <a:ext cx="7056784" cy="5214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9</a:t>
            </a:r>
            <a:r>
              <a:rPr lang="ru-RU" sz="3500" dirty="0" smtClean="0"/>
              <a:t>. </a:t>
            </a:r>
            <a:r>
              <a:rPr lang="ru-RU" sz="3500" dirty="0" smtClean="0"/>
              <a:t>Рынок преступлений и экономические функции наказания.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60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0" y="1700808"/>
            <a:ext cx="9144000" cy="5157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65125" indent="-255588" fontAlgn="base">
              <a:spcBef>
                <a:spcPts val="600"/>
              </a:spcBef>
              <a:spcAft>
                <a:spcPct val="0"/>
              </a:spcAft>
              <a:buClr>
                <a:srgbClr val="A04DA3"/>
              </a:buClr>
              <a:buFont typeface="Arial" pitchFamily="34" charset="0"/>
              <a:buChar char="•"/>
              <a:defRPr/>
            </a:pPr>
            <a:r>
              <a:rPr lang="ru-RU" sz="2800" i="1" dirty="0">
                <a:solidFill>
                  <a:prstClr val="black"/>
                </a:solidFill>
                <a:latin typeface="Arial" charset="0"/>
              </a:rPr>
              <a:t>Где</a:t>
            </a:r>
            <a:r>
              <a:rPr lang="ru-RU" sz="2800" dirty="0">
                <a:solidFill>
                  <a:prstClr val="black"/>
                </a:solidFill>
                <a:latin typeface="Arial" charset="0"/>
              </a:rPr>
              <a:t>:</a:t>
            </a:r>
          </a:p>
          <a:p>
            <a:pPr marL="365125" indent="-255588" fontAlgn="base">
              <a:spcBef>
                <a:spcPts val="600"/>
              </a:spcBef>
              <a:spcAft>
                <a:spcPct val="0"/>
              </a:spcAft>
              <a:buClr>
                <a:srgbClr val="A04DA3"/>
              </a:buClr>
              <a:buFont typeface="Arial" pitchFamily="34" charset="0"/>
              <a:buChar char="•"/>
              <a:defRPr/>
            </a:pPr>
            <a:r>
              <a:rPr lang="en-US" sz="2800" i="1" dirty="0">
                <a:solidFill>
                  <a:prstClr val="black"/>
                </a:solidFill>
                <a:latin typeface="Arial" charset="0"/>
              </a:rPr>
              <a:t>d=</a:t>
            </a:r>
            <a:r>
              <a:rPr lang="en-US" sz="2800" i="1" dirty="0" err="1">
                <a:solidFill>
                  <a:prstClr val="black"/>
                </a:solidFill>
                <a:latin typeface="Arial" charset="0"/>
              </a:rPr>
              <a:t>w</a:t>
            </a:r>
            <a:r>
              <a:rPr lang="en-US" sz="2800" i="1" baseline="-25000" dirty="0" err="1">
                <a:solidFill>
                  <a:prstClr val="black"/>
                </a:solidFill>
                <a:latin typeface="Arial" charset="0"/>
              </a:rPr>
              <a:t>i</a:t>
            </a:r>
            <a:r>
              <a:rPr lang="en-US" sz="2800" i="1" dirty="0" err="1">
                <a:solidFill>
                  <a:prstClr val="black"/>
                </a:solidFill>
                <a:latin typeface="Arial" charset="0"/>
              </a:rPr>
              <a:t>-w</a:t>
            </a:r>
            <a:r>
              <a:rPr lang="en-US" sz="2800" i="1" baseline="-25000" dirty="0" err="1">
                <a:solidFill>
                  <a:prstClr val="black"/>
                </a:solidFill>
                <a:latin typeface="Arial" charset="0"/>
              </a:rPr>
              <a:t>l</a:t>
            </a:r>
            <a:r>
              <a:rPr lang="en-US" sz="2800" i="1" dirty="0" err="1">
                <a:solidFill>
                  <a:prstClr val="black"/>
                </a:solidFill>
                <a:latin typeface="Arial" charset="0"/>
              </a:rPr>
              <a:t>-c</a:t>
            </a:r>
            <a:r>
              <a:rPr lang="en-US" sz="2800" i="1" baseline="-25000" dirty="0" err="1">
                <a:solidFill>
                  <a:prstClr val="black"/>
                </a:solidFill>
                <a:latin typeface="Arial" charset="0"/>
              </a:rPr>
              <a:t>i</a:t>
            </a:r>
            <a:r>
              <a:rPr lang="en-US" sz="2800" i="1" dirty="0">
                <a:solidFill>
                  <a:prstClr val="black"/>
                </a:solidFill>
                <a:latin typeface="Arial" charset="0"/>
              </a:rPr>
              <a:t>(</a:t>
            </a:r>
            <a:r>
              <a:rPr lang="en-US" sz="2800" i="1" dirty="0" err="1">
                <a:solidFill>
                  <a:prstClr val="black"/>
                </a:solidFill>
                <a:latin typeface="Arial" charset="0"/>
              </a:rPr>
              <a:t>e</a:t>
            </a:r>
            <a:r>
              <a:rPr lang="en-US" sz="2800" i="1" baseline="-25000" dirty="0" err="1">
                <a:solidFill>
                  <a:prstClr val="black"/>
                </a:solidFill>
                <a:latin typeface="Arial" charset="0"/>
              </a:rPr>
              <a:t>i</a:t>
            </a:r>
            <a:r>
              <a:rPr lang="en-US" sz="2800" i="1" dirty="0">
                <a:solidFill>
                  <a:prstClr val="black"/>
                </a:solidFill>
                <a:latin typeface="Arial" charset="0"/>
              </a:rPr>
              <a:t>)</a:t>
            </a:r>
            <a:r>
              <a:rPr lang="ru-RU" sz="2800" i="1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ru-RU" sz="2800" dirty="0">
                <a:solidFill>
                  <a:prstClr val="black"/>
                </a:solidFill>
                <a:latin typeface="Arial" charset="0"/>
              </a:rPr>
              <a:t>– частный «спрос» на преступления. </a:t>
            </a:r>
            <a:r>
              <a:rPr lang="en-US" sz="2800" i="1" dirty="0" err="1">
                <a:solidFill>
                  <a:prstClr val="black"/>
                </a:solidFill>
                <a:latin typeface="Arial" charset="0"/>
              </a:rPr>
              <a:t>w</a:t>
            </a:r>
            <a:r>
              <a:rPr lang="en-US" sz="2800" i="1" baseline="-25000" dirty="0" err="1">
                <a:solidFill>
                  <a:prstClr val="black"/>
                </a:solidFill>
                <a:latin typeface="Arial" charset="0"/>
              </a:rPr>
              <a:t>i</a:t>
            </a:r>
            <a:r>
              <a:rPr lang="en-US" sz="2800" i="1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ru-RU" sz="2800" dirty="0">
                <a:solidFill>
                  <a:prstClr val="black"/>
                </a:solidFill>
                <a:latin typeface="Arial" charset="0"/>
              </a:rPr>
              <a:t>– доход от совершения </a:t>
            </a:r>
            <a:r>
              <a:rPr lang="en-US" sz="2800" i="1" dirty="0" err="1">
                <a:solidFill>
                  <a:prstClr val="black"/>
                </a:solidFill>
                <a:latin typeface="Arial" charset="0"/>
              </a:rPr>
              <a:t>i</a:t>
            </a:r>
            <a:r>
              <a:rPr lang="ru-RU" sz="2800" i="1" dirty="0">
                <a:solidFill>
                  <a:prstClr val="black"/>
                </a:solidFill>
                <a:latin typeface="Arial" charset="0"/>
              </a:rPr>
              <a:t>-того </a:t>
            </a:r>
            <a:r>
              <a:rPr lang="ru-RU" sz="2800" dirty="0">
                <a:solidFill>
                  <a:prstClr val="black"/>
                </a:solidFill>
                <a:latin typeface="Arial" charset="0"/>
              </a:rPr>
              <a:t>преступления, </a:t>
            </a:r>
            <a:r>
              <a:rPr lang="en-US" sz="2800" dirty="0" err="1">
                <a:solidFill>
                  <a:prstClr val="black"/>
                </a:solidFill>
                <a:latin typeface="Arial" charset="0"/>
              </a:rPr>
              <a:t>w</a:t>
            </a:r>
            <a:r>
              <a:rPr lang="en-US" sz="2800" baseline="-25000" dirty="0" err="1">
                <a:solidFill>
                  <a:prstClr val="black"/>
                </a:solidFill>
                <a:latin typeface="Arial" charset="0"/>
              </a:rPr>
              <a:t>l</a:t>
            </a:r>
            <a:r>
              <a:rPr lang="en-US" sz="2800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ru-RU" sz="2800" dirty="0">
                <a:solidFill>
                  <a:prstClr val="black"/>
                </a:solidFill>
                <a:latin typeface="Arial" charset="0"/>
              </a:rPr>
              <a:t>– альтернативный легальный доход преступника,</a:t>
            </a:r>
            <a:r>
              <a:rPr lang="en-US" sz="2800" i="1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en-US" sz="2800" i="1" dirty="0" err="1">
                <a:solidFill>
                  <a:prstClr val="black"/>
                </a:solidFill>
                <a:latin typeface="Arial" charset="0"/>
              </a:rPr>
              <a:t>c</a:t>
            </a:r>
            <a:r>
              <a:rPr lang="en-US" sz="2800" i="1" baseline="-25000" dirty="0" err="1">
                <a:solidFill>
                  <a:prstClr val="black"/>
                </a:solidFill>
                <a:latin typeface="Arial" charset="0"/>
              </a:rPr>
              <a:t>i</a:t>
            </a:r>
            <a:r>
              <a:rPr lang="ru-RU" sz="2800" i="1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ru-RU" sz="2800" dirty="0">
                <a:solidFill>
                  <a:prstClr val="black"/>
                </a:solidFill>
                <a:latin typeface="Arial" charset="0"/>
              </a:rPr>
              <a:t>– издержки совершения преступления для преступника, </a:t>
            </a:r>
            <a:r>
              <a:rPr lang="en-US" sz="2800" i="1" dirty="0" err="1">
                <a:solidFill>
                  <a:prstClr val="black"/>
                </a:solidFill>
                <a:latin typeface="Arial" charset="0"/>
              </a:rPr>
              <a:t>e</a:t>
            </a:r>
            <a:r>
              <a:rPr lang="en-US" sz="2800" i="1" baseline="-25000" dirty="0" err="1">
                <a:solidFill>
                  <a:prstClr val="black"/>
                </a:solidFill>
                <a:latin typeface="Arial" charset="0"/>
              </a:rPr>
              <a:t>i</a:t>
            </a:r>
            <a:r>
              <a:rPr lang="ru-RU" sz="2800" dirty="0">
                <a:solidFill>
                  <a:prstClr val="black"/>
                </a:solidFill>
                <a:latin typeface="Arial" charset="0"/>
              </a:rPr>
              <a:t> – инвестиции жертвы в предотвращение преступления.</a:t>
            </a:r>
          </a:p>
          <a:p>
            <a:pPr marL="365125" indent="-255588" fontAlgn="base">
              <a:spcBef>
                <a:spcPts val="600"/>
              </a:spcBef>
              <a:spcAft>
                <a:spcPct val="0"/>
              </a:spcAft>
              <a:buClr>
                <a:srgbClr val="A04DA3"/>
              </a:buClr>
              <a:buFont typeface="Arial" pitchFamily="34" charset="0"/>
              <a:buChar char="•"/>
              <a:defRPr/>
            </a:pPr>
            <a:r>
              <a:rPr lang="en-US" sz="2800" i="1" dirty="0">
                <a:solidFill>
                  <a:prstClr val="black"/>
                </a:solidFill>
                <a:latin typeface="Arial" charset="0"/>
              </a:rPr>
              <a:t>T=</a:t>
            </a:r>
            <a:r>
              <a:rPr lang="en-US" sz="2800" i="1" dirty="0" err="1">
                <a:solidFill>
                  <a:prstClr val="black"/>
                </a:solidFill>
                <a:latin typeface="Arial" charset="0"/>
              </a:rPr>
              <a:t>pf</a:t>
            </a:r>
            <a:r>
              <a:rPr lang="ru-RU" sz="2800" dirty="0">
                <a:solidFill>
                  <a:prstClr val="black"/>
                </a:solidFill>
                <a:latin typeface="Arial" charset="0"/>
              </a:rPr>
              <a:t> – аналог подоходного налога на рынке преступлений.</a:t>
            </a:r>
          </a:p>
          <a:p>
            <a:pPr marL="365125" indent="-255588" fontAlgn="base">
              <a:spcBef>
                <a:spcPts val="600"/>
              </a:spcBef>
              <a:spcAft>
                <a:spcPct val="0"/>
              </a:spcAft>
              <a:buClr>
                <a:srgbClr val="A04DA3"/>
              </a:buClr>
              <a:buFont typeface="Arial" pitchFamily="34" charset="0"/>
              <a:buChar char="•"/>
              <a:defRPr/>
            </a:pPr>
            <a:r>
              <a:rPr lang="en-US" sz="2800" i="1" dirty="0">
                <a:solidFill>
                  <a:prstClr val="black"/>
                </a:solidFill>
                <a:latin typeface="Arial" charset="0"/>
              </a:rPr>
              <a:t>S</a:t>
            </a:r>
            <a:r>
              <a:rPr lang="ru-RU" sz="2800" dirty="0">
                <a:solidFill>
                  <a:prstClr val="black"/>
                </a:solidFill>
                <a:latin typeface="Arial" charset="0"/>
              </a:rPr>
              <a:t> – предложение преступлений.</a:t>
            </a:r>
          </a:p>
          <a:p>
            <a:pPr marL="365125" indent="-255588" fontAlgn="base">
              <a:spcBef>
                <a:spcPts val="600"/>
              </a:spcBef>
              <a:spcAft>
                <a:spcPct val="0"/>
              </a:spcAft>
              <a:buClr>
                <a:srgbClr val="A04DA3"/>
              </a:buClr>
              <a:buFont typeface="Arial" pitchFamily="34" charset="0"/>
              <a:buChar char="•"/>
              <a:defRPr/>
            </a:pPr>
            <a:r>
              <a:rPr lang="en-US" sz="2800" i="1" dirty="0">
                <a:solidFill>
                  <a:prstClr val="black"/>
                </a:solidFill>
                <a:latin typeface="Arial" charset="0"/>
              </a:rPr>
              <a:t>q</a:t>
            </a:r>
            <a:r>
              <a:rPr lang="en-US" sz="2800" i="1" baseline="30000" dirty="0">
                <a:solidFill>
                  <a:prstClr val="black"/>
                </a:solidFill>
                <a:latin typeface="Arial" charset="0"/>
              </a:rPr>
              <a:t>*</a:t>
            </a:r>
            <a:r>
              <a:rPr lang="ru-RU" sz="2800" dirty="0">
                <a:solidFill>
                  <a:prstClr val="black"/>
                </a:solidFill>
                <a:latin typeface="Arial" charset="0"/>
              </a:rPr>
              <a:t> - равновесный уровень преступности.</a:t>
            </a:r>
            <a:endParaRPr lang="ru-RU" sz="2800" i="1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9</a:t>
            </a:r>
            <a:r>
              <a:rPr lang="ru-RU" sz="3500" dirty="0" smtClean="0"/>
              <a:t>. </a:t>
            </a:r>
            <a:r>
              <a:rPr lang="ru-RU" sz="3500" dirty="0" smtClean="0"/>
              <a:t>Рынок преступлений и экономические функции наказания.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7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475111"/>
            <a:ext cx="7560840" cy="5266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9</a:t>
            </a:r>
            <a:r>
              <a:rPr lang="ru-RU" sz="3500" dirty="0" smtClean="0"/>
              <a:t>. </a:t>
            </a:r>
            <a:r>
              <a:rPr lang="ru-RU" sz="3500" dirty="0" smtClean="0"/>
              <a:t>Рынок преступлений и экономические функции наказания.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61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Содержимое 2"/>
          <p:cNvSpPr>
            <a:spLocks noGrp="1"/>
          </p:cNvSpPr>
          <p:nvPr>
            <p:ph idx="4294967295"/>
          </p:nvPr>
        </p:nvSpPr>
        <p:spPr>
          <a:xfrm>
            <a:off x="0" y="1643050"/>
            <a:ext cx="9144000" cy="5214950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b="1" i="1" dirty="0" smtClean="0">
                <a:latin typeface="Arial" charset="0"/>
              </a:rPr>
              <a:t>Альтернативные функции наказания: изоляция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ru-RU" dirty="0" smtClean="0"/>
              <a:t>Оптимальная тяжесть наказания зависит от потенциального вреда.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ru-RU" dirty="0" smtClean="0"/>
              <a:t>Потенциальный вред сокращается с увеличением возраста индивида.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ru-RU" dirty="0" smtClean="0"/>
              <a:t>Оптимальная тяжесть наказания никак не связана с его вероятностью.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US" dirty="0" smtClean="0"/>
              <a:t>HFLP result </a:t>
            </a:r>
            <a:r>
              <a:rPr lang="ru-RU" dirty="0" smtClean="0"/>
              <a:t>не актуален.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ru-RU" dirty="0" smtClean="0"/>
              <a:t>Изоляция – основная функция наказания за преступления с низкой эластичностью предложения.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428625"/>
            <a:ext cx="91440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5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9</a:t>
            </a:r>
            <a:r>
              <a:rPr kumimoji="0" lang="ru-RU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</a:t>
            </a:r>
            <a:r>
              <a:rPr kumimoji="0" lang="ru-RU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Рынок преступлений и экономические функции наказания.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Содержимое 2"/>
          <p:cNvSpPr>
            <a:spLocks noGrp="1"/>
          </p:cNvSpPr>
          <p:nvPr>
            <p:ph idx="4294967295"/>
          </p:nvPr>
        </p:nvSpPr>
        <p:spPr>
          <a:xfrm>
            <a:off x="0" y="1643050"/>
            <a:ext cx="9144000" cy="5214950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b="1" i="1" dirty="0" smtClean="0">
                <a:latin typeface="Arial" charset="0"/>
              </a:rPr>
              <a:t>Альтернативные функции наказания: реабилитация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ru-RU" dirty="0" smtClean="0"/>
              <a:t>Теоретический смысл данной функции наказания – в сокращении будущего вреда.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ru-RU" dirty="0" smtClean="0"/>
              <a:t>Оптимальная тяжесть наказания никак не связана с его вероятностью.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ru-RU" dirty="0" smtClean="0"/>
              <a:t>Реабилитационные программы ослабляют сдерживание.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ru-RU" dirty="0" smtClean="0"/>
              <a:t>Общественная эффективность реабилитации не доказана.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428625"/>
            <a:ext cx="91440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5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9</a:t>
            </a:r>
            <a:r>
              <a:rPr kumimoji="0" lang="ru-RU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</a:t>
            </a:r>
            <a:r>
              <a:rPr kumimoji="0" lang="ru-RU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Рынок преступлений и экономические функции наказания.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Содержимое 2"/>
          <p:cNvSpPr>
            <a:spLocks noGrp="1"/>
          </p:cNvSpPr>
          <p:nvPr>
            <p:ph idx="4294967295"/>
          </p:nvPr>
        </p:nvSpPr>
        <p:spPr>
          <a:xfrm>
            <a:off x="0" y="1643050"/>
            <a:ext cx="9144000" cy="5214950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b="1" i="1" dirty="0" smtClean="0">
                <a:latin typeface="Arial" charset="0"/>
              </a:rPr>
              <a:t>Альтернативные функции наказания: месть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ru-RU" dirty="0" smtClean="0"/>
              <a:t>Имеет смысл, если полезность преступников входит в функции полезности других членов общества с отрицательным знаком.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ru-RU" dirty="0" smtClean="0"/>
              <a:t>Месть способствует сдерживанию: склонность индивидов к мести увеличивает вероятность наказания.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ru-RU" dirty="0" smtClean="0"/>
              <a:t>Оптимальная тяжесть наказания не зависит ни от его вероятности, ни от потенциального вреда, ни от влияния наказания на склонность других индивидов к совершению правонарушений.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428625"/>
            <a:ext cx="91440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5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9</a:t>
            </a:r>
            <a:r>
              <a:rPr kumimoji="0" lang="ru-RU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</a:t>
            </a:r>
            <a:r>
              <a:rPr kumimoji="0" lang="ru-RU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Рынок преступлений и экономические функции наказания.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5229200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150000"/>
              </a:lnSpc>
              <a:spcBef>
                <a:spcPts val="600"/>
              </a:spcBef>
              <a:buNone/>
              <a:defRPr/>
            </a:pPr>
            <a:r>
              <a:rPr lang="ru-RU" sz="3200" b="1" i="1" dirty="0" smtClean="0"/>
              <a:t>Проблемы теории сдерживания:</a:t>
            </a:r>
          </a:p>
          <a:p>
            <a:pPr marL="623887" indent="-514350" eaLnBrk="1" hangingPunct="1">
              <a:lnSpc>
                <a:spcPct val="150000"/>
              </a:lnSpc>
              <a:spcBef>
                <a:spcPts val="600"/>
              </a:spcBef>
              <a:buFont typeface="+mj-lt"/>
              <a:buAutoNum type="arabicPeriod"/>
              <a:defRPr/>
            </a:pPr>
            <a:r>
              <a:rPr lang="ru-RU" sz="3200" dirty="0" smtClean="0"/>
              <a:t>Ошибки измерения</a:t>
            </a:r>
            <a:r>
              <a:rPr lang="ru-RU" sz="3200" i="1" dirty="0" smtClean="0"/>
              <a:t>.</a:t>
            </a:r>
          </a:p>
          <a:p>
            <a:pPr marL="623887" indent="-514350" eaLnBrk="1" hangingPunct="1">
              <a:lnSpc>
                <a:spcPct val="150000"/>
              </a:lnSpc>
              <a:spcBef>
                <a:spcPts val="600"/>
              </a:spcBef>
              <a:buFont typeface="+mj-lt"/>
              <a:buAutoNum type="arabicPeriod"/>
              <a:defRPr/>
            </a:pPr>
            <a:r>
              <a:rPr lang="ru-RU" sz="3200" dirty="0" smtClean="0"/>
              <a:t>Проблемы определения причинно-следственной связи.</a:t>
            </a:r>
          </a:p>
          <a:p>
            <a:pPr marL="623887" indent="-514350" eaLnBrk="1" hangingPunct="1">
              <a:lnSpc>
                <a:spcPct val="150000"/>
              </a:lnSpc>
              <a:spcBef>
                <a:spcPts val="600"/>
              </a:spcBef>
              <a:buFont typeface="+mj-lt"/>
              <a:buAutoNum type="arabicPeriod"/>
              <a:defRPr/>
            </a:pPr>
            <a:r>
              <a:rPr lang="ru-RU" sz="3200" dirty="0" smtClean="0"/>
              <a:t>Факторы, ослабляющие сдерживающий эффект наказания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9</a:t>
            </a:r>
            <a:r>
              <a:rPr lang="ru-RU" sz="3500" dirty="0" smtClean="0"/>
              <a:t>. </a:t>
            </a:r>
            <a:r>
              <a:rPr lang="ru-RU" sz="3500" dirty="0" smtClean="0"/>
              <a:t>Рынок преступлений и экономические функции наказания.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1277</Words>
  <Application>Microsoft Office PowerPoint</Application>
  <PresentationFormat>Экран (4:3)</PresentationFormat>
  <Paragraphs>97</Paragraphs>
  <Slides>24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7" baseType="lpstr">
      <vt:lpstr>Городская</vt:lpstr>
      <vt:lpstr>1_Городская</vt:lpstr>
      <vt:lpstr>Формула</vt:lpstr>
      <vt:lpstr>ЭКОНОМИЧЕСКИЙ АНАЛИЗ ПРАВА</vt:lpstr>
      <vt:lpstr>9. Рынок преступлений и экономические функции наказания.</vt:lpstr>
      <vt:lpstr>9. Рынок преступлений и экономические функции наказания.</vt:lpstr>
      <vt:lpstr>9. Рынок преступлений и экономические функции наказания.</vt:lpstr>
      <vt:lpstr>9. Рынок преступлений и экономические функции наказания.</vt:lpstr>
      <vt:lpstr>Слайд 6</vt:lpstr>
      <vt:lpstr>Слайд 7</vt:lpstr>
      <vt:lpstr>Слайд 8</vt:lpstr>
      <vt:lpstr>9. Рынок преступлений и экономические функции наказания.</vt:lpstr>
      <vt:lpstr>9. Рынок преступлений и экономические функции наказания.</vt:lpstr>
      <vt:lpstr>9. Рынок преступлений и экономические функции наказания.</vt:lpstr>
      <vt:lpstr>9. Рынок преступлений и экономические функции наказания.</vt:lpstr>
      <vt:lpstr>9. Рынок преступлений и экономические функции наказания.</vt:lpstr>
      <vt:lpstr>9. Рынок преступлений и экономические функции наказания.</vt:lpstr>
      <vt:lpstr>9. Рынок преступлений и экономические функции наказания.</vt:lpstr>
      <vt:lpstr>9. Рынок преступлений и экономические функции наказания.</vt:lpstr>
      <vt:lpstr>9. Рынок преступлений и экономические функции наказания.</vt:lpstr>
      <vt:lpstr>9. Рынок преступлений и экономические функции наказания.</vt:lpstr>
      <vt:lpstr>9. Рынок преступлений и экономические функции наказания.</vt:lpstr>
      <vt:lpstr>9. Рынок преступлений и экономические функции наказания.</vt:lpstr>
      <vt:lpstr>9. Рынок преступлений и экономические функции наказания.</vt:lpstr>
      <vt:lpstr>9. Рынок преступлений и экономические функции наказания.</vt:lpstr>
      <vt:lpstr>9. Рынок преступлений и экономические функции наказания.</vt:lpstr>
      <vt:lpstr>9. Рынок преступлений и экономические функции наказания.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ЭКОНОМИЧЕСКИЙ АНАЛИЗ ПРАВА</dc:title>
  <dc:creator>Гриша</dc:creator>
  <cp:lastModifiedBy>Гриша</cp:lastModifiedBy>
  <cp:revision>6</cp:revision>
  <dcterms:created xsi:type="dcterms:W3CDTF">2014-02-26T10:30:39Z</dcterms:created>
  <dcterms:modified xsi:type="dcterms:W3CDTF">2015-03-05T19:21:04Z</dcterms:modified>
</cp:coreProperties>
</file>