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58" autoAdjust="0"/>
    <p:restoredTop sz="94660"/>
  </p:normalViewPr>
  <p:slideViewPr>
    <p:cSldViewPr snapToGrid="0">
      <p:cViewPr varScale="1">
        <p:scale>
          <a:sx n="57" d="100"/>
          <a:sy n="57" d="100"/>
        </p:scale>
        <p:origin x="78" y="4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5FC58E-9674-4DBD-B393-31260465A467}" type="datetimeFigureOut">
              <a:rPr lang="ru-RU" smtClean="0"/>
              <a:t>17.06.2015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4C9BCA-C308-46B5-8F99-32E4B9906D7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044852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5FC58E-9674-4DBD-B393-31260465A467}" type="datetimeFigureOut">
              <a:rPr lang="ru-RU" smtClean="0"/>
              <a:t>17.06.2015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4C9BCA-C308-46B5-8F99-32E4B9906D7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188367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5FC58E-9674-4DBD-B393-31260465A467}" type="datetimeFigureOut">
              <a:rPr lang="ru-RU" smtClean="0"/>
              <a:t>17.06.2015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4C9BCA-C308-46B5-8F99-32E4B9906D7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546427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5FC58E-9674-4DBD-B393-31260465A467}" type="datetimeFigureOut">
              <a:rPr lang="ru-RU" smtClean="0"/>
              <a:t>17.06.2015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4C9BCA-C308-46B5-8F99-32E4B9906D7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130574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5FC58E-9674-4DBD-B393-31260465A467}" type="datetimeFigureOut">
              <a:rPr lang="ru-RU" smtClean="0"/>
              <a:t>17.06.2015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4C9BCA-C308-46B5-8F99-32E4B9906D7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305045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5FC58E-9674-4DBD-B393-31260465A467}" type="datetimeFigureOut">
              <a:rPr lang="ru-RU" smtClean="0"/>
              <a:t>17.06.2015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4C9BCA-C308-46B5-8F99-32E4B9906D7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589497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5FC58E-9674-4DBD-B393-31260465A467}" type="datetimeFigureOut">
              <a:rPr lang="ru-RU" smtClean="0"/>
              <a:t>17.06.2015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4C9BCA-C308-46B5-8F99-32E4B9906D7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915370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5FC58E-9674-4DBD-B393-31260465A467}" type="datetimeFigureOut">
              <a:rPr lang="ru-RU" smtClean="0"/>
              <a:t>17.06.2015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4C9BCA-C308-46B5-8F99-32E4B9906D7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407674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5FC58E-9674-4DBD-B393-31260465A467}" type="datetimeFigureOut">
              <a:rPr lang="ru-RU" smtClean="0"/>
              <a:t>17.06.2015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4C9BCA-C308-46B5-8F99-32E4B9906D7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637339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5FC58E-9674-4DBD-B393-31260465A467}" type="datetimeFigureOut">
              <a:rPr lang="ru-RU" smtClean="0"/>
              <a:t>17.06.2015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4C9BCA-C308-46B5-8F99-32E4B9906D7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8246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5FC58E-9674-4DBD-B393-31260465A467}" type="datetimeFigureOut">
              <a:rPr lang="ru-RU" smtClean="0"/>
              <a:t>17.06.2015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4C9BCA-C308-46B5-8F99-32E4B9906D7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311551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5FC58E-9674-4DBD-B393-31260465A467}" type="datetimeFigureOut">
              <a:rPr lang="ru-RU" smtClean="0"/>
              <a:t>17.06.2015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4C9BCA-C308-46B5-8F99-32E4B9906D7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180997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ru-RU" sz="4000" b="1" dirty="0" smtClean="0"/>
              <a:t>Устойчивое развитие регионов Поволжья и Республики Татарстан (</a:t>
            </a:r>
            <a:r>
              <a:rPr lang="ru-RU" sz="4000" b="1" dirty="0" smtClean="0"/>
              <a:t>рейтинги, стратегии и </a:t>
            </a:r>
            <a:r>
              <a:rPr lang="ru-RU" sz="4000" b="1" smtClean="0"/>
              <a:t>потенциал развития</a:t>
            </a:r>
            <a:r>
              <a:rPr lang="ru-RU" sz="4000" b="1" smtClean="0"/>
              <a:t>)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dirty="0" smtClean="0"/>
              <a:t>13-ая Международная научно-практическая конференция «Теория и практика экономического регулирования природопользования и охраны окружающей среды»</a:t>
            </a:r>
          </a:p>
          <a:p>
            <a:r>
              <a:rPr lang="ru-RU" dirty="0" smtClean="0"/>
              <a:t>7 - 11 июля 2015 г.</a:t>
            </a:r>
          </a:p>
          <a:p>
            <a:r>
              <a:rPr lang="ru-RU" dirty="0" smtClean="0"/>
              <a:t>Никоноров Сергей Михайлович, д.э.н., ведущий научный сотрудник, кафедра экономики природопользования, Экономический факультет МГУ имени М.В. Ломоносова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270286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Основные подходы к составлению региональной модели устойчивого развития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ru-RU" dirty="0"/>
              <a:t>В нынешних условиях регионального развития России (85 субъектов РФ), </a:t>
            </a:r>
            <a:r>
              <a:rPr lang="ru-RU" b="1" dirty="0"/>
              <a:t>в силу неоднородности самих субъектов</a:t>
            </a:r>
            <a:r>
              <a:rPr lang="ru-RU" dirty="0"/>
              <a:t>, их разных экономических, природных и социальных потенциалов развития, с одной стороны, и в силу быстрого изменения социальной, экономической и технологической структур системы, с другой стороны - </a:t>
            </a:r>
            <a:r>
              <a:rPr lang="ru-RU" b="1" dirty="0"/>
              <a:t>применение западных моделей вряд ли оправдано</a:t>
            </a:r>
            <a:r>
              <a:rPr lang="ru-RU" dirty="0"/>
              <a:t>, что показывают попытки определения индексов сильной и слабой устойчивости, получаемых на основе определенных допущений для некоторых регионов России. </a:t>
            </a:r>
          </a:p>
          <a:p>
            <a:pPr marL="0" indent="0">
              <a:buNone/>
            </a:pPr>
            <a:r>
              <a:rPr lang="ru-RU" dirty="0" smtClean="0"/>
              <a:t>Нам </a:t>
            </a:r>
            <a:r>
              <a:rPr lang="ru-RU" dirty="0"/>
              <a:t>необходима более </a:t>
            </a:r>
            <a:r>
              <a:rPr lang="ru-RU" b="1" dirty="0"/>
              <a:t>гибкая и адаптивная модель регионального развития</a:t>
            </a:r>
            <a:r>
              <a:rPr lang="ru-RU" dirty="0"/>
              <a:t>, основанная на скользящем и индикативном планировании, с применением удельных весов стратегических изменений.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508905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Агрегирование регионов в укрупненные группы</a:t>
            </a:r>
            <a:endParaRPr lang="ru-RU" b="1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38253277"/>
              </p:ext>
            </p:extLst>
          </p:nvPr>
        </p:nvGraphicFramePr>
        <p:xfrm>
          <a:off x="838200" y="1825625"/>
          <a:ext cx="10515600" cy="3489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57800"/>
                <a:gridCol w="5257800"/>
              </a:tblGrid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Группа регионов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Регионы ПФО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Финансово-экономические</a:t>
                      </a:r>
                      <a:r>
                        <a:rPr lang="ru-RU" baseline="0" dirty="0" smtClean="0"/>
                        <a:t> центры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-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Экспортно-ориентированные</a:t>
                      </a:r>
                      <a:r>
                        <a:rPr lang="ru-RU" baseline="0" dirty="0" smtClean="0"/>
                        <a:t> регионы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-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Промышленные регионы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1)Нижегородская область; 2)Пермский край; 3)Республика Башкортостан; 4)</a:t>
                      </a:r>
                      <a:r>
                        <a:rPr lang="ru-RU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Республика Татарстан</a:t>
                      </a: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; 5)Самарская область; 6)Удмуртская Республика 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Аграрно-промышленные</a:t>
                      </a:r>
                      <a:r>
                        <a:rPr lang="ru-RU" baseline="0" dirty="0" smtClean="0"/>
                        <a:t> регионы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1)Кировская область; 2)Оренбургская область; 3)Пензенская область; 4)Республика Марий Эл; 5)Республика Мордовия; 6)Саратовская область; 7)Ульяновская область; 8)Чувашская Республика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461788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Итоги агрегирования: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dirty="0"/>
              <a:t>Итого: 6 из 14 субъектов ПФО входят в группу промышленных регионов и 8 субъектов РФ – в группу аграрно-промышленных регионов.</a:t>
            </a:r>
          </a:p>
          <a:p>
            <a:pPr marL="0" indent="0">
              <a:buNone/>
            </a:pPr>
            <a:r>
              <a:rPr lang="ru-RU" dirty="0" smtClean="0"/>
              <a:t>Исходя </a:t>
            </a:r>
            <a:r>
              <a:rPr lang="ru-RU" dirty="0"/>
              <a:t>из условий поставленной задачи, необходимо проанализировать бюджеты регионов ПФО за 2012 и 2013 </a:t>
            </a:r>
            <a:r>
              <a:rPr lang="ru-RU" dirty="0" smtClean="0"/>
              <a:t>годы:</a:t>
            </a:r>
          </a:p>
          <a:p>
            <a:pPr marL="0" indent="0">
              <a:buNone/>
            </a:pPr>
            <a:r>
              <a:rPr lang="ru-RU" b="1" dirty="0" smtClean="0"/>
              <a:t>Регионы-доноры </a:t>
            </a:r>
            <a:r>
              <a:rPr lang="ru-RU" b="1" dirty="0"/>
              <a:t>(регионы с профицитным бюджетом) </a:t>
            </a:r>
            <a:r>
              <a:rPr lang="ru-RU" dirty="0"/>
              <a:t>– 10 регионов из 85 субъектов России, в том числе из ПФО: </a:t>
            </a:r>
            <a:r>
              <a:rPr lang="ru-RU" b="1" dirty="0"/>
              <a:t>Республика Татарстан</a:t>
            </a:r>
            <a:r>
              <a:rPr lang="ru-RU" dirty="0"/>
              <a:t> (1 из 14) (данные 2012 года</a:t>
            </a:r>
            <a:r>
              <a:rPr lang="ru-RU" dirty="0" smtClean="0"/>
              <a:t>).</a:t>
            </a:r>
          </a:p>
          <a:p>
            <a:pPr marL="0" indent="0">
              <a:buNone/>
            </a:pPr>
            <a:r>
              <a:rPr lang="ru-RU" b="1" dirty="0" smtClean="0"/>
              <a:t>Регионы-доноры </a:t>
            </a:r>
            <a:r>
              <a:rPr lang="ru-RU" b="1" dirty="0"/>
              <a:t>(регионы с профицитным бюджетом) </a:t>
            </a:r>
            <a:r>
              <a:rPr lang="ru-RU" dirty="0"/>
              <a:t>– 11 регионов из 85 субъектов России, в том числе из ПФО: </a:t>
            </a:r>
            <a:r>
              <a:rPr lang="ru-RU" b="1" dirty="0"/>
              <a:t>Республика Татарстан</a:t>
            </a:r>
            <a:r>
              <a:rPr lang="ru-RU" dirty="0"/>
              <a:t> и Самарская область (2 из 14) (данные 2013 года</a:t>
            </a:r>
            <a:r>
              <a:rPr lang="ru-RU" dirty="0" smtClean="0"/>
              <a:t>).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524629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/>
              <a:t>Ранжирование регионов ПФО по эколого-экономическому индексу (данные 2012 года</a:t>
            </a:r>
            <a:r>
              <a:rPr lang="ru-RU" b="1" dirty="0" smtClean="0"/>
              <a:t>)</a:t>
            </a:r>
            <a:endParaRPr lang="ru-RU" b="1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55049396"/>
              </p:ext>
            </p:extLst>
          </p:nvPr>
        </p:nvGraphicFramePr>
        <p:xfrm>
          <a:off x="838200" y="1825625"/>
          <a:ext cx="10515600" cy="3235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86467"/>
                <a:gridCol w="5223933"/>
                <a:gridCol w="3505200"/>
              </a:tblGrid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Место региона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Регион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Эколого-экономический индекс, в % к ВРП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Республика Мордовия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47,70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Нижегородская область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45,99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Ульяновская область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39,79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Кировская область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37,14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Республика Марий Эл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35,47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6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Чувашская Республика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33,94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7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Пензенская область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32,17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387992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Ранжирование регионов ПФО по эколого-экономическому индексу (данные 2012 года)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90324631"/>
              </p:ext>
            </p:extLst>
          </p:nvPr>
        </p:nvGraphicFramePr>
        <p:xfrm>
          <a:off x="838200" y="1825625"/>
          <a:ext cx="10515600" cy="3235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03400"/>
                <a:gridCol w="5207000"/>
                <a:gridCol w="3505200"/>
              </a:tblGrid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Место региона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Регион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Эколого-экономический индекс, в % к ВРП</a:t>
                      </a:r>
                      <a:endParaRPr lang="ru-RU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8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Саратовская область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19,98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9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1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Республика Татарстан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/>
                        <a:t>19,91</a:t>
                      </a:r>
                      <a:endParaRPr lang="ru-RU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10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Республика Башкортостан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19,61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11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Пермский край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11,87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12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1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Самарская область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/>
                        <a:t>9,38</a:t>
                      </a:r>
                      <a:endParaRPr lang="ru-RU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13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Удмуртская Республика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1,79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14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Оренбургская область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- 26,87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897591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Анализ данных таблицы: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dirty="0"/>
              <a:t>Анализируя данные таблицы, мы можем сделать </a:t>
            </a:r>
            <a:r>
              <a:rPr lang="ru-RU" b="1" dirty="0"/>
              <a:t>вывод</a:t>
            </a:r>
            <a:r>
              <a:rPr lang="ru-RU" dirty="0"/>
              <a:t>, что за исключением Нижегородской области и Оренбургской области все остальные регионы распределились таким образом, что все аграрно-промышленные регионы опережают по данному индексу промышленные регионы. А два региона – донора Республика Татарстан и Самарская область вообще попали в конец списка (9 и 12 места соответственно).</a:t>
            </a:r>
          </a:p>
          <a:p>
            <a:pPr marL="0" indent="0">
              <a:buNone/>
            </a:pPr>
            <a:r>
              <a:rPr lang="ru-RU" dirty="0" smtClean="0"/>
              <a:t>Какие </a:t>
            </a:r>
            <a:r>
              <a:rPr lang="ru-RU" dirty="0"/>
              <a:t>же </a:t>
            </a:r>
            <a:r>
              <a:rPr lang="ru-RU" b="1" dirty="0"/>
              <a:t>показатели</a:t>
            </a:r>
            <a:r>
              <a:rPr lang="ru-RU" dirty="0"/>
              <a:t> брались для расчета данного комплексного индекса: 1) валовое накопление основного капитала; 2) инвестиции в основной капитал; 3) истощение природных ресурсов; 4) ущерб от загрязнения окружающей среды; 5) расходы на развитие человеческого капитала; 6) затраты на охрану окружающей среды; 7) особо охраняемые природные </a:t>
            </a:r>
            <a:r>
              <a:rPr lang="ru-RU" dirty="0" smtClean="0"/>
              <a:t>территории.</a:t>
            </a:r>
            <a:endParaRPr lang="ru-RU" dirty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462349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4000" b="1" dirty="0"/>
              <a:t>Рейтинг устойчивого развития городов – столиц регионов </a:t>
            </a:r>
            <a:r>
              <a:rPr lang="ru-RU" sz="4000" b="1" dirty="0" smtClean="0"/>
              <a:t>ПФО за 2013 </a:t>
            </a:r>
            <a:r>
              <a:rPr lang="ru-RU" sz="4000" b="1" dirty="0"/>
              <a:t>год (173 города в </a:t>
            </a:r>
            <a:r>
              <a:rPr lang="ru-RU" sz="4000" b="1" dirty="0" smtClean="0"/>
              <a:t>выборке)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25101276"/>
              </p:ext>
            </p:extLst>
          </p:nvPr>
        </p:nvGraphicFramePr>
        <p:xfrm>
          <a:off x="838200" y="1825625"/>
          <a:ext cx="10515600" cy="3779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39800"/>
                <a:gridCol w="2015067"/>
                <a:gridCol w="3354493"/>
                <a:gridCol w="2103120"/>
                <a:gridCol w="2103120"/>
              </a:tblGrid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Ранг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Место в ПФО/</a:t>
                      </a:r>
                      <a:r>
                        <a:rPr lang="ru-RU" baseline="0" dirty="0" smtClean="0"/>
                        <a:t> </a:t>
                      </a:r>
                      <a:r>
                        <a:rPr lang="ru-RU" dirty="0" smtClean="0"/>
                        <a:t>Город-столица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Регион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Числ. нас-я, тыс. чел.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Индекс устойчивого развития (ИУР)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12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1. Пермь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Пермский край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1013,9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0,578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25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2. Ижевск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Удмуртская Республика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632,9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0,544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27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3. Оренбург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Оренбургская область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556,1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0,543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b="1" dirty="0" smtClean="0"/>
                        <a:t>29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/>
                        <a:t>4. Казань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/>
                        <a:t>Республика Татарстан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/>
                        <a:t>1176,2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/>
                        <a:t>0,540</a:t>
                      </a:r>
                      <a:endParaRPr lang="ru-RU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39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5. Йошкар-Ола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Республика Марий</a:t>
                      </a:r>
                      <a:r>
                        <a:rPr lang="ru-RU" baseline="0" dirty="0" smtClean="0"/>
                        <a:t> Эл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257,0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0,528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46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6. Киров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Кировская</a:t>
                      </a:r>
                      <a:r>
                        <a:rPr lang="ru-RU" baseline="0" dirty="0" smtClean="0"/>
                        <a:t> область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483,2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0,519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49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7. Нижний Новгород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Нижегородская область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1268,8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0,518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630590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b="1" dirty="0" smtClean="0"/>
              <a:t>Рейтинг устойчивого развития городов – столиц регионов ПФО за 2013 год (173 города в выборке)</a:t>
            </a:r>
            <a:endParaRPr lang="ru-RU" sz="3600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89723518"/>
              </p:ext>
            </p:extLst>
          </p:nvPr>
        </p:nvGraphicFramePr>
        <p:xfrm>
          <a:off x="838200" y="1825625"/>
          <a:ext cx="10515600" cy="3510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44600"/>
                <a:gridCol w="2082800"/>
                <a:gridCol w="2981960"/>
                <a:gridCol w="2103120"/>
                <a:gridCol w="2103120"/>
              </a:tblGrid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Ранг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Место в ПФО/</a:t>
                      </a:r>
                      <a:r>
                        <a:rPr lang="ru-RU" baseline="0" dirty="0" smtClean="0"/>
                        <a:t> </a:t>
                      </a:r>
                      <a:r>
                        <a:rPr lang="ru-RU" dirty="0" smtClean="0"/>
                        <a:t>Город-столица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Регион</a:t>
                      </a: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Числ. нас-я, тыс. чел.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Индекс устойчивого развития (ИУР)</a:t>
                      </a:r>
                      <a:endParaRPr lang="ru-RU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52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8. Саранск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Республика Мордовия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326,8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0,516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73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9. Уфа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Республика Башкортостан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1077,7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0,491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74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10. Самара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Самарская область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1171,7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0,490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80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11. Чебоксары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Чувашская Республика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475,5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0,488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101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12. Пенза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Пензенская область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519,9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0,462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120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13. Ульяновск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Ульяновская область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638,1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0,437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127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14. Саратов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Саратовская область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839,8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0,431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616329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b="1" dirty="0" smtClean="0"/>
              <a:t>Рейтинг устойчивого развития городов – столиц регионов ПФО за 2013 год (173 города в выборке)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ru-RU" dirty="0"/>
              <a:t>При расчете </a:t>
            </a:r>
            <a:r>
              <a:rPr lang="ru-RU" b="1" dirty="0"/>
              <a:t>индекса устойчивого развития городов </a:t>
            </a:r>
            <a:r>
              <a:rPr lang="ru-RU" dirty="0"/>
              <a:t>брались в расчет следующие </a:t>
            </a:r>
            <a:r>
              <a:rPr lang="ru-RU" b="1" dirty="0"/>
              <a:t>показатели:</a:t>
            </a:r>
          </a:p>
          <a:p>
            <a:pPr marL="0" lvl="0" indent="0">
              <a:buNone/>
            </a:pPr>
            <a:r>
              <a:rPr lang="ru-RU" b="1" dirty="0" smtClean="0"/>
              <a:t>1) Блок </a:t>
            </a:r>
            <a:r>
              <a:rPr lang="ru-RU" b="1" dirty="0"/>
              <a:t>– Экономика</a:t>
            </a:r>
            <a:r>
              <a:rPr lang="ru-RU" dirty="0"/>
              <a:t>:</a:t>
            </a:r>
          </a:p>
          <a:p>
            <a:pPr marL="0" indent="0">
              <a:buNone/>
            </a:pPr>
            <a:r>
              <a:rPr lang="ru-RU" dirty="0"/>
              <a:t>- экономическое развитие (9 показателей);</a:t>
            </a:r>
          </a:p>
          <a:p>
            <a:pPr>
              <a:buFontTx/>
              <a:buChar char="-"/>
            </a:pPr>
            <a:r>
              <a:rPr lang="ru-RU" dirty="0" smtClean="0"/>
              <a:t>городская </a:t>
            </a:r>
            <a:r>
              <a:rPr lang="ru-RU" dirty="0"/>
              <a:t>инфраструктура (7 показателей</a:t>
            </a:r>
            <a:r>
              <a:rPr lang="ru-RU" dirty="0" smtClean="0"/>
              <a:t>).</a:t>
            </a:r>
          </a:p>
          <a:p>
            <a:pPr marL="0" indent="0">
              <a:buNone/>
            </a:pPr>
            <a:r>
              <a:rPr lang="ru-RU" b="1" dirty="0" smtClean="0"/>
              <a:t>2</a:t>
            </a:r>
            <a:r>
              <a:rPr lang="ru-RU" b="1" dirty="0"/>
              <a:t>) Блок – Социальная сфера:</a:t>
            </a:r>
          </a:p>
          <a:p>
            <a:pPr marL="0" indent="0">
              <a:buNone/>
            </a:pPr>
            <a:r>
              <a:rPr lang="ru-RU" dirty="0" smtClean="0"/>
              <a:t>- </a:t>
            </a:r>
            <a:r>
              <a:rPr lang="ru-RU" dirty="0"/>
              <a:t>демография и население (3 показателя);</a:t>
            </a:r>
          </a:p>
          <a:p>
            <a:pPr>
              <a:buFontTx/>
              <a:buChar char="-"/>
            </a:pPr>
            <a:r>
              <a:rPr lang="ru-RU" dirty="0" smtClean="0"/>
              <a:t>социальная </a:t>
            </a:r>
            <a:r>
              <a:rPr lang="ru-RU" dirty="0"/>
              <a:t>инфраструктура (8 показателей</a:t>
            </a:r>
            <a:r>
              <a:rPr lang="ru-RU" dirty="0" smtClean="0"/>
              <a:t>).</a:t>
            </a:r>
          </a:p>
          <a:p>
            <a:pPr marL="0" indent="0">
              <a:buNone/>
            </a:pPr>
            <a:r>
              <a:rPr lang="ru-RU" b="1" dirty="0" smtClean="0"/>
              <a:t>3</a:t>
            </a:r>
            <a:r>
              <a:rPr lang="ru-RU" b="1" dirty="0"/>
              <a:t>) Блок – Экология:</a:t>
            </a:r>
          </a:p>
          <a:p>
            <a:pPr>
              <a:buFontTx/>
              <a:buChar char="-"/>
            </a:pPr>
            <a:r>
              <a:rPr lang="ru-RU" dirty="0" smtClean="0"/>
              <a:t>экологическая </a:t>
            </a:r>
            <a:r>
              <a:rPr lang="ru-RU" dirty="0"/>
              <a:t>эффективность производств (2 показателя</a:t>
            </a:r>
            <a:r>
              <a:rPr lang="ru-RU" dirty="0" smtClean="0"/>
              <a:t>);</a:t>
            </a:r>
          </a:p>
          <a:p>
            <a:pPr marL="0" indent="0">
              <a:buNone/>
            </a:pPr>
            <a:r>
              <a:rPr lang="ru-RU" dirty="0" smtClean="0"/>
              <a:t>- </a:t>
            </a:r>
            <a:r>
              <a:rPr lang="ru-RU" dirty="0"/>
              <a:t>экологическая ситуация (1 показатель).</a:t>
            </a:r>
          </a:p>
          <a:p>
            <a:r>
              <a:rPr lang="ru-RU" dirty="0"/>
              <a:t>   </a:t>
            </a:r>
            <a:r>
              <a:rPr lang="ru-RU" b="1" dirty="0" smtClean="0"/>
              <a:t>Каждой </a:t>
            </a:r>
            <a:r>
              <a:rPr lang="ru-RU" b="1" dirty="0"/>
              <a:t>группе показателей придавался вес 1.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310781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200" b="1" dirty="0" smtClean="0"/>
              <a:t>Сравнительная оценка </a:t>
            </a:r>
            <a:r>
              <a:rPr lang="ru-RU" sz="3200" b="1" dirty="0"/>
              <a:t>региональной устойчивости нескольких субъектов России, объединенных в рамках решения единых стратегических </a:t>
            </a:r>
            <a:r>
              <a:rPr lang="ru-RU" sz="3200" b="1" dirty="0" smtClean="0"/>
              <a:t>задач</a:t>
            </a:r>
            <a:endParaRPr lang="ru-RU" sz="32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ru-RU" dirty="0"/>
              <a:t>Для определения </a:t>
            </a:r>
            <a:r>
              <a:rPr lang="ru-RU" b="1" dirty="0"/>
              <a:t>стратегии экономического развития регионов </a:t>
            </a:r>
            <a:r>
              <a:rPr lang="ru-RU" dirty="0"/>
              <a:t>использовались следующие социально-экономические показатели: темпы прироста валового регионального продукта, темпы прироста промышленного производства, коэффициенты инфляции, доля населения с доходами ниже прожиточного минимума, индексы базовых отраслей производства, реальные денежные доходы населения региона, инвестиции в основной капитал, динамика цен в экономике, рост доходов и сбережений населения региона и т.д. При построении </a:t>
            </a:r>
            <a:r>
              <a:rPr lang="ru-RU" b="1" dirty="0"/>
              <a:t>долгосрочной программы социально-экономического развития макрорегиона (ПФО)</a:t>
            </a:r>
            <a:r>
              <a:rPr lang="ru-RU" dirty="0"/>
              <a:t>, все показатели можно условно объединить в </a:t>
            </a:r>
            <a:r>
              <a:rPr lang="ru-RU" b="1" dirty="0"/>
              <a:t>три группы</a:t>
            </a:r>
            <a:r>
              <a:rPr lang="ru-RU" dirty="0" smtClean="0"/>
              <a:t>:</a:t>
            </a:r>
            <a:r>
              <a:rPr lang="ru-RU" dirty="0"/>
              <a:t> </a:t>
            </a:r>
          </a:p>
          <a:p>
            <a:pPr lvl="0"/>
            <a:r>
              <a:rPr lang="ru-RU" dirty="0"/>
              <a:t>показатели экономического развития региона;</a:t>
            </a:r>
          </a:p>
          <a:p>
            <a:pPr lvl="0"/>
            <a:r>
              <a:rPr lang="ru-RU" dirty="0"/>
              <a:t>степень социальной напряженности в регионе;</a:t>
            </a:r>
          </a:p>
          <a:p>
            <a:pPr lvl="0"/>
            <a:r>
              <a:rPr lang="ru-RU" dirty="0"/>
              <a:t>природно-ресурсный потенциал региона.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071822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Ресурсная обеспеченность 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b="1" dirty="0"/>
              <a:t>Ресурсная обеспеченность </a:t>
            </a:r>
            <a:r>
              <a:rPr lang="ru-RU" dirty="0"/>
              <a:t>– критерий, который может объективно определяться природным потенциалом территории, а в субъективном варианте – существующим уровнем технологического развития. </a:t>
            </a:r>
            <a:r>
              <a:rPr lang="ru-RU" b="1" dirty="0"/>
              <a:t>Уровень социальной стабильности </a:t>
            </a:r>
            <a:r>
              <a:rPr lang="ru-RU" dirty="0"/>
              <a:t>может быть определен, как соответствие общественного устройства специфике функционирования природной среды на данной территории – в общем виде, и степенью доверия населения к власти – в частности. Как это не удивительно – но оба эти фактора должны находиться в прямо пропорциональной зависимости – чем выше ресурсная обеспеченность региона, тем выше социальная стабильность. </a:t>
            </a:r>
          </a:p>
        </p:txBody>
      </p:sp>
    </p:spTree>
    <p:extLst>
      <p:ext uri="{BB962C8B-B14F-4D97-AF65-F5344CB8AC3E}">
        <p14:creationId xmlns:p14="http://schemas.microsoft.com/office/powerpoint/2010/main" val="7613117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200" b="1" dirty="0" smtClean="0"/>
              <a:t>Сравнительная оценка региональной устойчивости нескольких субъектов России, объединенных в рамках решения единых стратегических задач</a:t>
            </a: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/>
              <a:t>Эти </a:t>
            </a:r>
            <a:r>
              <a:rPr lang="ru-RU" b="1" dirty="0"/>
              <a:t>группы факторов </a:t>
            </a:r>
            <a:r>
              <a:rPr lang="ru-RU" dirty="0"/>
              <a:t>напрямую связаны с различными рисками, которые подразделяются на </a:t>
            </a:r>
            <a:r>
              <a:rPr lang="ru-RU" b="1" dirty="0"/>
              <a:t>две группы</a:t>
            </a:r>
            <a:r>
              <a:rPr lang="ru-RU" dirty="0"/>
              <a:t>: </a:t>
            </a:r>
            <a:endParaRPr lang="ru-RU" dirty="0" smtClean="0"/>
          </a:p>
          <a:p>
            <a:pPr marL="514350" indent="-514350">
              <a:buAutoNum type="arabicParenR"/>
            </a:pPr>
            <a:r>
              <a:rPr lang="ru-RU" b="1" dirty="0" smtClean="0"/>
              <a:t>материальные </a:t>
            </a:r>
            <a:r>
              <a:rPr lang="ru-RU" b="1" dirty="0"/>
              <a:t>риски</a:t>
            </a:r>
            <a:r>
              <a:rPr lang="ru-RU" dirty="0"/>
              <a:t>, связанные с потерей материальных активов; 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2</a:t>
            </a:r>
            <a:r>
              <a:rPr lang="ru-RU" dirty="0"/>
              <a:t>) </a:t>
            </a:r>
            <a:r>
              <a:rPr lang="ru-RU" dirty="0" smtClean="0"/>
              <a:t>  </a:t>
            </a:r>
            <a:r>
              <a:rPr lang="ru-RU" b="1" dirty="0" smtClean="0"/>
              <a:t>нематериальные </a:t>
            </a:r>
            <a:r>
              <a:rPr lang="ru-RU" b="1" dirty="0"/>
              <a:t>риски</a:t>
            </a:r>
            <a:r>
              <a:rPr lang="ru-RU" dirty="0"/>
              <a:t>, связанные с потерей структурности и устойчивости общественной организации.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217814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280458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ru-RU" sz="3100" b="1" dirty="0"/>
              <a:t>Проблемы социально-экономического развития и устойчивости всего исследуемого макрорегиона (ПФО) напрямую связаны с решением следующих задач на макроуровне</a:t>
            </a:r>
            <a:r>
              <a:rPr lang="ru-RU" sz="3100" b="1" dirty="0" smtClean="0"/>
              <a:t>: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/>
              <a:t>1)Сохранение экономической и социальной стабильности регионов России, укрепление и повышение эффективности связей между различными регионами (региональная специализация и межрегиональная кооперация).</a:t>
            </a:r>
          </a:p>
          <a:p>
            <a:pPr marL="0" indent="0">
              <a:buNone/>
            </a:pPr>
            <a:r>
              <a:rPr lang="ru-RU" dirty="0"/>
              <a:t>2)Модернизация производств и повышение конкурентоспособности продукции (на межрегиональном и мировом уровнях).</a:t>
            </a:r>
          </a:p>
          <a:p>
            <a:pPr marL="0" indent="0">
              <a:buNone/>
            </a:pPr>
            <a:r>
              <a:rPr lang="ru-RU" dirty="0"/>
              <a:t>3)Обеспечение оптимальной структуры взаимодействия между общественными группами с различным уровнем </a:t>
            </a:r>
            <a:r>
              <a:rPr lang="ru-RU" dirty="0" smtClean="0"/>
              <a:t>жизни.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119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b="1" dirty="0"/>
              <a:t>Для данного макрорегиона (ПФО) можно выделить следующие направления исследования, в соответствии с которыми формируются индикаторы региональной устойчивости: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514350" indent="-514350">
              <a:buAutoNum type="arabicParenR"/>
            </a:pPr>
            <a:r>
              <a:rPr lang="ru-RU" dirty="0" smtClean="0"/>
              <a:t>определение </a:t>
            </a:r>
            <a:r>
              <a:rPr lang="ru-RU" dirty="0"/>
              <a:t>ключевых факторов экономического роста; 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2</a:t>
            </a:r>
            <a:r>
              <a:rPr lang="ru-RU" dirty="0"/>
              <a:t>) выявление приоритетов инвестирования; 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3</a:t>
            </a:r>
            <a:r>
              <a:rPr lang="ru-RU" dirty="0"/>
              <a:t>) обеспечение стабильности права собственности; 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4</a:t>
            </a:r>
            <a:r>
              <a:rPr lang="ru-RU" dirty="0"/>
              <a:t>) структурная перестройка экономики; 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5</a:t>
            </a:r>
            <a:r>
              <a:rPr lang="ru-RU" dirty="0"/>
              <a:t>) обеспечение роста благосостояния населения.</a:t>
            </a:r>
          </a:p>
          <a:p>
            <a:pPr marL="0" indent="0">
              <a:buNone/>
            </a:pPr>
            <a:r>
              <a:rPr lang="ru-RU" dirty="0"/>
              <a:t>Для определения ключевых факторов экономического роста региона необходимо </a:t>
            </a:r>
            <a:r>
              <a:rPr lang="ru-RU" b="1" dirty="0"/>
              <a:t>выделить ключевые кластеры экономического роста</a:t>
            </a:r>
            <a:r>
              <a:rPr lang="ru-RU" dirty="0"/>
              <a:t>, определяющую региональную устойчивость, пропорцию экспортно-ориентированных и других отраслей, обеспечивающих экономический рост.</a:t>
            </a:r>
          </a:p>
        </p:txBody>
      </p:sp>
    </p:spTree>
    <p:extLst>
      <p:ext uri="{BB962C8B-B14F-4D97-AF65-F5344CB8AC3E}">
        <p14:creationId xmlns:p14="http://schemas.microsoft.com/office/powerpoint/2010/main" val="42844928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600" b="1" dirty="0" smtClean="0"/>
              <a:t>Конкурентоспособность </a:t>
            </a:r>
            <a:r>
              <a:rPr lang="ru-RU" sz="3600" b="1" dirty="0"/>
              <a:t>регионов ПФО на основе индекса развития человеческого </a:t>
            </a:r>
            <a:r>
              <a:rPr lang="ru-RU" sz="3600" b="1" dirty="0" smtClean="0"/>
              <a:t>потенциала (данные 2014 года)</a:t>
            </a:r>
            <a:endParaRPr lang="ru-RU" sz="3600" b="1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63538726"/>
              </p:ext>
            </p:extLst>
          </p:nvPr>
        </p:nvGraphicFramePr>
        <p:xfrm>
          <a:off x="838200" y="1825625"/>
          <a:ext cx="10515600" cy="3235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71800"/>
                <a:gridCol w="1676400"/>
                <a:gridCol w="1608667"/>
                <a:gridCol w="1659466"/>
                <a:gridCol w="1422400"/>
                <a:gridCol w="1176867"/>
              </a:tblGrid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Регион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Индекс дохода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Индекс долголетия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Индекс образования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Индекс ИРЧП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Место в ПФО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b="1" dirty="0" smtClean="0"/>
                        <a:t>Республика Татарстан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/>
                        <a:t>0,910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/>
                        <a:t>0,764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/>
                        <a:t>0,917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/>
                        <a:t>0,864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/>
                        <a:t>1</a:t>
                      </a:r>
                      <a:endParaRPr lang="ru-RU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Оренбургская область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0,880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0,714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0,900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0,831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Республика Башкортостан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0,845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0,734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0,902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0,827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Самарская область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0,831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0,720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0,925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0,825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4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Удмуртская Республика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0,839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0,721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0,909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0,823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5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Саратовская область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0,810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0,735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0,916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0,820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6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Нижегородская</a:t>
                      </a:r>
                      <a:r>
                        <a:rPr lang="ru-RU" baseline="0" dirty="0" smtClean="0"/>
                        <a:t> область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0,833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0,701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0,920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0,818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7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656567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200" b="1" dirty="0" smtClean="0"/>
              <a:t>Конкурентоспособность регионов ПФО на основе индекса развития человеческого потенциала (данные 2014 года)</a:t>
            </a:r>
            <a:endParaRPr lang="ru-RU" sz="3200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86918541"/>
              </p:ext>
            </p:extLst>
          </p:nvPr>
        </p:nvGraphicFramePr>
        <p:xfrm>
          <a:off x="838200" y="1825625"/>
          <a:ext cx="10515600" cy="3235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70200"/>
                <a:gridCol w="1456267"/>
                <a:gridCol w="1727200"/>
                <a:gridCol w="1676400"/>
                <a:gridCol w="1625600"/>
                <a:gridCol w="1159933"/>
              </a:tblGrid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Регион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Индекс дохода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Индекс долголетия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Индекс образования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Индекс ИРЧП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Место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Пермский край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0,854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0,693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0,904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0,817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8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Чувашская Республика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0,784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0,733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0,913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0,810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9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Республика Мордовия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0,790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0,734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0,903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0,809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10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Ульяновская</a:t>
                      </a:r>
                      <a:r>
                        <a:rPr lang="ru-RU" baseline="0" dirty="0" smtClean="0"/>
                        <a:t> область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0,796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0,729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0,897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0,807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11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Пензенская область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0,781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0,740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0,897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0,806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12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Кировская</a:t>
                      </a:r>
                      <a:r>
                        <a:rPr lang="ru-RU" baseline="0" dirty="0" smtClean="0"/>
                        <a:t> область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0,762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0,715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0,899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0,792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13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Республика Марий Эл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0,733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0,701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0,889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0,774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14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562530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b="1" dirty="0"/>
              <a:t>Конкурентоспособность регионов ПФО</a:t>
            </a:r>
            <a:br>
              <a:rPr lang="ru-RU" sz="4000" b="1" dirty="0"/>
            </a:br>
            <a:r>
              <a:rPr lang="ru-RU" sz="4000" b="1" dirty="0" smtClean="0"/>
              <a:t>по </a:t>
            </a:r>
            <a:r>
              <a:rPr lang="ru-RU" sz="4000" b="1" dirty="0"/>
              <a:t>их инвестиционному </a:t>
            </a:r>
            <a:r>
              <a:rPr lang="ru-RU" sz="4000" b="1" dirty="0" smtClean="0"/>
              <a:t>потенциалу</a:t>
            </a:r>
            <a:endParaRPr lang="ru-RU" b="1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30027215"/>
              </p:ext>
            </p:extLst>
          </p:nvPr>
        </p:nvGraphicFramePr>
        <p:xfrm>
          <a:off x="838200" y="1825625"/>
          <a:ext cx="10515600" cy="3510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00200"/>
                <a:gridCol w="6079067"/>
                <a:gridCol w="2836333"/>
              </a:tblGrid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Место региона в ПФО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Регион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Место региона в России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b="1" dirty="0" smtClean="0"/>
                        <a:t>1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/>
                        <a:t>Республика Татарстан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/>
                        <a:t>6</a:t>
                      </a:r>
                      <a:endParaRPr lang="ru-RU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Нижегородская область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8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Самарская область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9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Республика Башкортостан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10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Пермский</a:t>
                      </a:r>
                      <a:r>
                        <a:rPr lang="ru-RU" baseline="0" dirty="0" smtClean="0"/>
                        <a:t> край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13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6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Саратовская область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21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7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Оренбургская область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28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842243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Конкурентоспособность регионов ПФО</a:t>
            </a:r>
            <a:br>
              <a:rPr lang="ru-RU" b="1" dirty="0" smtClean="0"/>
            </a:br>
            <a:r>
              <a:rPr lang="ru-RU" b="1" dirty="0" smtClean="0"/>
              <a:t>по их инвестиционному потенциалу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12165367"/>
              </p:ext>
            </p:extLst>
          </p:nvPr>
        </p:nvGraphicFramePr>
        <p:xfrm>
          <a:off x="838200" y="1825625"/>
          <a:ext cx="10515600" cy="3235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38867"/>
                <a:gridCol w="6570133"/>
                <a:gridCol w="2006600"/>
              </a:tblGrid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Место региона в ПФО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Регион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Место региона в России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8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Удмуртская</a:t>
                      </a:r>
                      <a:r>
                        <a:rPr lang="ru-RU" baseline="0" dirty="0" smtClean="0"/>
                        <a:t> Республика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39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9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Ульяновская область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48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10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Пензенская область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49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11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Чувашская Республика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54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12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Кировская</a:t>
                      </a:r>
                      <a:r>
                        <a:rPr lang="ru-RU" baseline="0" dirty="0" smtClean="0"/>
                        <a:t> область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57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13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Республика Мордовия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67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14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Республика Марий Эл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72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327197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Проблем</a:t>
            </a:r>
            <a:r>
              <a:rPr lang="ru-RU" b="1" dirty="0"/>
              <a:t>а</a:t>
            </a:r>
            <a:r>
              <a:rPr lang="ru-RU" b="1" dirty="0" smtClean="0"/>
              <a:t> инвестирования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b="1" dirty="0"/>
              <a:t>Проблема инвестирования </a:t>
            </a:r>
            <a:r>
              <a:rPr lang="ru-RU" dirty="0"/>
              <a:t>может быть решена посредством модернизации технологического процесса, замены изношенного оборудования, повышения производительности труда, снижения издержек производства. Для этого необходимо разработать </a:t>
            </a:r>
            <a:r>
              <a:rPr lang="ru-RU" b="1" dirty="0"/>
              <a:t>нормативно-правовую базу эффективного регулирования </a:t>
            </a:r>
            <a:r>
              <a:rPr lang="ru-RU" dirty="0"/>
              <a:t>способов, методов и каналов инвестирования, при этом обеспечив </a:t>
            </a:r>
            <a:r>
              <a:rPr lang="ru-RU" b="1" dirty="0"/>
              <a:t>прямую государственную поддержку перспективных отраслей и предприятий</a:t>
            </a:r>
            <a:r>
              <a:rPr lang="ru-RU" dirty="0"/>
              <a:t>, а также </a:t>
            </a:r>
            <a:r>
              <a:rPr lang="ru-RU" b="1" dirty="0"/>
              <a:t>снижение налогообложения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650978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Выводы: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ru-RU" dirty="0"/>
              <a:t>Для роста благосостояния граждан необходимо через государственные мероприятия смягчить стратификацию регионов, преодолеть демографический спад, реализовать мероприятия по повышению качества жизни и доступности общественных благ.</a:t>
            </a:r>
          </a:p>
          <a:p>
            <a:pPr marL="0" indent="0">
              <a:buNone/>
            </a:pPr>
            <a:r>
              <a:rPr lang="ru-RU" dirty="0" smtClean="0"/>
              <a:t>Отраслевые </a:t>
            </a:r>
            <a:r>
              <a:rPr lang="ru-RU" dirty="0"/>
              <a:t>и межотраслевые диспропорции связаны в первую очередь с делением отраслей на сырьевые экспортно-ориентированные отрасли с высокой нормой прибыли – ренты и все остальные отрасли экономики, во вторую очередь – с появлением новых высокодоходных </a:t>
            </a:r>
            <a:r>
              <a:rPr lang="ru-RU" dirty="0" smtClean="0"/>
              <a:t>отраслей.</a:t>
            </a:r>
            <a:endParaRPr lang="ru-RU" dirty="0"/>
          </a:p>
          <a:p>
            <a:pPr marL="0" indent="0">
              <a:buNone/>
            </a:pPr>
            <a:r>
              <a:rPr lang="ru-RU" dirty="0" smtClean="0"/>
              <a:t>Решение </a:t>
            </a:r>
            <a:r>
              <a:rPr lang="ru-RU" dirty="0"/>
              <a:t>всех перечисленных вопросов связано с формированием приоритетов экономического развития по соответствующим индикаторам, обеспечивающим устойчивость регионов, основанную на </a:t>
            </a:r>
            <a:r>
              <a:rPr lang="ru-RU" b="1" dirty="0"/>
              <a:t>трех стратегических направлениях развития:</a:t>
            </a:r>
          </a:p>
          <a:p>
            <a:pPr lvl="0"/>
            <a:r>
              <a:rPr lang="ru-RU" b="1" dirty="0"/>
              <a:t>Формирование благоприятных условий для экономического роста.</a:t>
            </a:r>
          </a:p>
          <a:p>
            <a:pPr lvl="0"/>
            <a:r>
              <a:rPr lang="ru-RU" b="1" dirty="0"/>
              <a:t>Повышение качества жизни жителей региона.</a:t>
            </a:r>
          </a:p>
          <a:p>
            <a:pPr lvl="0"/>
            <a:r>
              <a:rPr lang="ru-RU" b="1" dirty="0"/>
              <a:t>Минимизация техногенной нагрузки на окружающую среду</a:t>
            </a:r>
            <a:r>
              <a:rPr lang="ru-RU" b="1" dirty="0" smtClean="0"/>
              <a:t>.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3134893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Ресурсная обеспеченность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/>
              <a:t>Зона </a:t>
            </a:r>
            <a:r>
              <a:rPr lang="ru-RU" b="1" dirty="0"/>
              <a:t>возможных сценариев регионального развития </a:t>
            </a:r>
            <a:r>
              <a:rPr lang="ru-RU" dirty="0"/>
              <a:t>ограничена уровнем технологического развития (ресурсного развития), экономического развития (инвестиционная составляющая развития) и уровнем социального развития (эффективность использования ресурсного потенциала для общественного </a:t>
            </a:r>
            <a:r>
              <a:rPr lang="ru-RU" dirty="0" smtClean="0"/>
              <a:t>развития. </a:t>
            </a:r>
            <a:r>
              <a:rPr lang="ru-RU" dirty="0"/>
              <a:t>Все три фактора входят большими блоками в устойчивое развитие </a:t>
            </a:r>
            <a:r>
              <a:rPr lang="ru-RU" dirty="0" smtClean="0"/>
              <a:t>региона. </a:t>
            </a:r>
            <a:r>
              <a:rPr lang="ru-RU" dirty="0"/>
              <a:t>Фокус заключается в подборе групп этих факторов, входящих в каждый блок и подсчет индекса (среднеарифметической оценки или оценки со средневзвешенным значением).</a:t>
            </a:r>
          </a:p>
        </p:txBody>
      </p:sp>
    </p:spTree>
    <p:extLst>
      <p:ext uri="{BB962C8B-B14F-4D97-AF65-F5344CB8AC3E}">
        <p14:creationId xmlns:p14="http://schemas.microsoft.com/office/powerpoint/2010/main" val="12046719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Матрица </a:t>
            </a:r>
            <a:r>
              <a:rPr lang="ru-RU" b="1" dirty="0" smtClean="0"/>
              <a:t>устойчивого развития региона</a:t>
            </a:r>
            <a:endParaRPr lang="ru-RU" b="1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2578275"/>
              </p:ext>
            </p:extLst>
          </p:nvPr>
        </p:nvGraphicFramePr>
        <p:xfrm>
          <a:off x="838200" y="1825625"/>
          <a:ext cx="10515600" cy="1930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05200"/>
                <a:gridCol w="3505200"/>
                <a:gridCol w="3505200"/>
              </a:tblGrid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Социальные факторы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Экологические факторы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Один из 14-ти регионов ПФО (Приволжского Федерального Округа)</a:t>
                      </a:r>
                    </a:p>
                    <a:p>
                      <a:r>
                        <a:rPr lang="ru-RU" b="1" dirty="0" smtClean="0"/>
                        <a:t>Республика Татарстан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Экономические факторы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Индекс устойчивого развития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146065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Устойчивость регионального развития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b="1" dirty="0"/>
              <a:t>Устойчивость регионального развития </a:t>
            </a:r>
            <a:r>
              <a:rPr lang="ru-RU" dirty="0"/>
              <a:t>напрямую связана с параметрами хозяйственной деятельности на территории и применяемыми технологиями. Оптимальное управление промышленной деятельностью определяется размерами имеющихся в наличии экономических ресурсов. Для устойчивого регионального развития необходима организация такой системы управленческих и экономических механизмов, которая на основании достоверной оценки доступного природно-ресурсного потенциала региона привела бы имеющуюся в регионе промышленную и технологическую структуру к виду, обеспечивающему достаточный уровень, как социальной стабильности, так и необходимый уровень экономического </a:t>
            </a:r>
            <a:r>
              <a:rPr lang="ru-RU" dirty="0" smtClean="0"/>
              <a:t>роста.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593483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Устойчивость регионального развития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/>
              <a:t>В нынешних условиях, с одной стороны, мировой кризис, с другой – санкции со стороны западных стран, необходимо формировать </a:t>
            </a:r>
            <a:r>
              <a:rPr lang="ru-RU" b="1" dirty="0"/>
              <a:t>новую региональную систему развития</a:t>
            </a:r>
            <a:r>
              <a:rPr lang="ru-RU" dirty="0"/>
              <a:t>. При ее формировании можно взять за пример - </a:t>
            </a:r>
            <a:r>
              <a:rPr lang="ru-RU" b="1" dirty="0"/>
              <a:t>жесткую специализацию </a:t>
            </a:r>
            <a:r>
              <a:rPr lang="ru-RU" dirty="0"/>
              <a:t>в странах ЕС (Европейского Союза), </a:t>
            </a:r>
            <a:r>
              <a:rPr lang="ru-RU" b="1" dirty="0"/>
              <a:t>директивное планирование </a:t>
            </a:r>
            <a:r>
              <a:rPr lang="ru-RU" dirty="0"/>
              <a:t>во многих штатах США и наш исторический опыт: </a:t>
            </a:r>
            <a:r>
              <a:rPr lang="ru-RU" b="1" dirty="0"/>
              <a:t>содружество</a:t>
            </a:r>
            <a:r>
              <a:rPr lang="ru-RU" dirty="0"/>
              <a:t> стран СЭВ (Стран Экономической Взаимопомощи) и </a:t>
            </a:r>
            <a:r>
              <a:rPr lang="ru-RU" b="1" dirty="0"/>
              <a:t>межреспубликанскую специализацию и кооперацию</a:t>
            </a:r>
            <a:r>
              <a:rPr lang="ru-RU" dirty="0"/>
              <a:t> внутри СССР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95769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Пять задач новой </a:t>
            </a:r>
            <a:r>
              <a:rPr lang="ru-RU" b="1" dirty="0"/>
              <a:t>региональной системы </a:t>
            </a:r>
            <a:r>
              <a:rPr lang="ru-RU" b="1" dirty="0" smtClean="0"/>
              <a:t>развития: 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dirty="0" smtClean="0"/>
              <a:t>1) </a:t>
            </a:r>
            <a:r>
              <a:rPr lang="ru-RU" dirty="0"/>
              <a:t>перейти от экстенсивного к интенсивному использованию природных ресурсов при внесении существенных изменений в технико-технологические и организационные основы региональной экономики;</a:t>
            </a:r>
          </a:p>
          <a:p>
            <a:pPr marL="0" indent="0">
              <a:buNone/>
            </a:pPr>
            <a:r>
              <a:rPr lang="ru-RU" dirty="0"/>
              <a:t>2) более комплексное использование всех региональных потенциалов в развитии территорий;</a:t>
            </a:r>
          </a:p>
          <a:p>
            <a:pPr marL="0" indent="0">
              <a:buNone/>
            </a:pPr>
            <a:r>
              <a:rPr lang="ru-RU" dirty="0"/>
              <a:t>3) привлечение иностранных инвестиций (российских реинвестиций) и технологий (вплоть до прямого заимствования), способных повысить экономическую эффективность преобразуемых структур;</a:t>
            </a:r>
          </a:p>
          <a:p>
            <a:pPr marL="0" indent="0">
              <a:buNone/>
            </a:pPr>
            <a:r>
              <a:rPr lang="ru-RU" dirty="0"/>
              <a:t>4) ориентация на использование технологических и социально-экономических внутренних резервов и ресурсов;</a:t>
            </a:r>
          </a:p>
          <a:p>
            <a:pPr marL="0" indent="0">
              <a:buNone/>
            </a:pPr>
            <a:r>
              <a:rPr lang="ru-RU" dirty="0"/>
              <a:t>5) переход от межрегиональной конкуренции к межрегиональной кооперации и региональной специализации.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621483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 smtClean="0"/>
              <a:t>Основные </a:t>
            </a:r>
            <a:r>
              <a:rPr lang="ru-RU" b="1" dirty="0"/>
              <a:t>подходы к составлению региональной модели устойчивого развития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dirty="0"/>
              <a:t>Собственные экономические ресурсы, социальные ресурсы и природно-ресурсный потенциал остаются </a:t>
            </a:r>
            <a:r>
              <a:rPr lang="ru-RU" b="1" dirty="0"/>
              <a:t>главными факторами</a:t>
            </a:r>
            <a:r>
              <a:rPr lang="ru-RU" dirty="0"/>
              <a:t>, определяющими формы, скорость, стратегии и вектора регионального развития.</a:t>
            </a:r>
          </a:p>
          <a:p>
            <a:pPr marL="0" indent="0">
              <a:buNone/>
            </a:pPr>
            <a:r>
              <a:rPr lang="ru-RU" b="1" dirty="0" smtClean="0"/>
              <a:t>Интегральная </a:t>
            </a:r>
            <a:r>
              <a:rPr lang="ru-RU" b="1" dirty="0"/>
              <a:t>оценка региональной устойчивости </a:t>
            </a:r>
            <a:r>
              <a:rPr lang="ru-RU" dirty="0"/>
              <a:t>по ее экономическим, социальным, природно-ресурсным параметрам строится на основе следующих индикаторов устойчивости (текущего состояния и потенциала):</a:t>
            </a:r>
          </a:p>
          <a:p>
            <a:pPr marL="0" indent="0">
              <a:buNone/>
            </a:pPr>
            <a:r>
              <a:rPr lang="ru-RU" dirty="0"/>
              <a:t>а) размеров валового регионального продукта, приходящегося на одного жителя («душу населения»), и степени устойчивости хозяйственных комплексов;</a:t>
            </a:r>
          </a:p>
          <a:p>
            <a:pPr marL="0" indent="0">
              <a:buNone/>
            </a:pPr>
            <a:r>
              <a:rPr lang="ru-RU" dirty="0"/>
              <a:t>б) размеров природно-ресурсного потенциала;</a:t>
            </a:r>
          </a:p>
          <a:p>
            <a:pPr marL="0" indent="0">
              <a:buNone/>
            </a:pPr>
            <a:r>
              <a:rPr lang="ru-RU" dirty="0"/>
              <a:t>в) уровня социальной напряженности в регионе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141847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Основные подходы к составлению региональной модели устойчивого развития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/>
              <a:t>Задача может быть решена при разработке </a:t>
            </a:r>
            <a:r>
              <a:rPr lang="ru-RU" b="1" dirty="0"/>
              <a:t>модели социо-эколого-экономического развития региона </a:t>
            </a:r>
            <a:r>
              <a:rPr lang="ru-RU" dirty="0"/>
              <a:t>при определении баланса ресурсных, экологических, технологических и социальных ограничений. Данная модель должна в полной мере учитывать особенности конкретного региона. Зарубежные модели, например, модель Пирса-Тернера или модель Тома Титенберга приемлемы лишь условно, так как они разработаны для систем со стабильным социально-экономическим компонентом, поскольку исходя из начальных допущений, они не учитывают изменений в структуре самой системе и алгоритмов между ее </a:t>
            </a:r>
            <a:r>
              <a:rPr lang="ru-RU" dirty="0" smtClean="0"/>
              <a:t>элементами.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193019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186</TotalTime>
  <Words>2143</Words>
  <Application>Microsoft Office PowerPoint</Application>
  <PresentationFormat>Широкоэкранный</PresentationFormat>
  <Paragraphs>376</Paragraphs>
  <Slides>28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28</vt:i4>
      </vt:variant>
    </vt:vector>
  </HeadingPairs>
  <TitlesOfParts>
    <vt:vector size="32" baseType="lpstr">
      <vt:lpstr>Arial</vt:lpstr>
      <vt:lpstr>Calibri</vt:lpstr>
      <vt:lpstr>Calibri Light</vt:lpstr>
      <vt:lpstr>Тема Office</vt:lpstr>
      <vt:lpstr>Устойчивое развитие регионов Поволжья и Республики Татарстан (рейтинги, стратегии и потенциал развития)</vt:lpstr>
      <vt:lpstr>Ресурсная обеспеченность </vt:lpstr>
      <vt:lpstr>Ресурсная обеспеченность </vt:lpstr>
      <vt:lpstr>Матрица устойчивого развития региона</vt:lpstr>
      <vt:lpstr>Устойчивость регионального развития</vt:lpstr>
      <vt:lpstr>Устойчивость регионального развития</vt:lpstr>
      <vt:lpstr>Пять задач новой региональной системы развития: </vt:lpstr>
      <vt:lpstr>Основные подходы к составлению региональной модели устойчивого развития</vt:lpstr>
      <vt:lpstr>Основные подходы к составлению региональной модели устойчивого развития</vt:lpstr>
      <vt:lpstr>Основные подходы к составлению региональной модели устойчивого развития</vt:lpstr>
      <vt:lpstr>Агрегирование регионов в укрупненные группы</vt:lpstr>
      <vt:lpstr>Итоги агрегирования:</vt:lpstr>
      <vt:lpstr>Ранжирование регионов ПФО по эколого-экономическому индексу (данные 2012 года)</vt:lpstr>
      <vt:lpstr>Ранжирование регионов ПФО по эколого-экономическому индексу (данные 2012 года)</vt:lpstr>
      <vt:lpstr>Анализ данных таблицы:</vt:lpstr>
      <vt:lpstr>Рейтинг устойчивого развития городов – столиц регионов ПФО за 2013 год (173 города в выборке)</vt:lpstr>
      <vt:lpstr>Рейтинг устойчивого развития городов – столиц регионов ПФО за 2013 год (173 города в выборке)</vt:lpstr>
      <vt:lpstr>Рейтинг устойчивого развития городов – столиц регионов ПФО за 2013 год (173 города в выборке)</vt:lpstr>
      <vt:lpstr>Сравнительная оценка региональной устойчивости нескольких субъектов России, объединенных в рамках решения единых стратегических задач</vt:lpstr>
      <vt:lpstr>Сравнительная оценка региональной устойчивости нескольких субъектов России, объединенных в рамках решения единых стратегических задач</vt:lpstr>
      <vt:lpstr>Проблемы социально-экономического развития и устойчивости всего исследуемого макрорегиона (ПФО) напрямую связаны с решением следующих задач на макроуровне:</vt:lpstr>
      <vt:lpstr>Для данного макрорегиона (ПФО) можно выделить следующие направления исследования, в соответствии с которыми формируются индикаторы региональной устойчивости: </vt:lpstr>
      <vt:lpstr>Конкурентоспособность регионов ПФО на основе индекса развития человеческого потенциала (данные 2014 года)</vt:lpstr>
      <vt:lpstr>Конкурентоспособность регионов ПФО на основе индекса развития человеческого потенциала (данные 2014 года)</vt:lpstr>
      <vt:lpstr>Конкурентоспособность регионов ПФО по их инвестиционному потенциалу</vt:lpstr>
      <vt:lpstr>Конкурентоспособность регионов ПФО по их инвестиционному потенциалу</vt:lpstr>
      <vt:lpstr>Проблема инвестирования</vt:lpstr>
      <vt:lpstr>Выводы:</vt:lpstr>
    </vt:vector>
  </TitlesOfParts>
  <Company>Moscow State University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Эколого-экономические аспекты устойчивого развития (на примере регионов Приволжского Федерального Округа)</dc:title>
  <dc:creator>Nikonorov Sergey Mihaylovich</dc:creator>
  <cp:lastModifiedBy>Nikonorov Sergey Mihaylovich</cp:lastModifiedBy>
  <cp:revision>19</cp:revision>
  <cp:lastPrinted>2015-06-16T13:29:48Z</cp:lastPrinted>
  <dcterms:created xsi:type="dcterms:W3CDTF">2015-06-16T10:23:30Z</dcterms:created>
  <dcterms:modified xsi:type="dcterms:W3CDTF">2015-06-17T13:14:37Z</dcterms:modified>
</cp:coreProperties>
</file>