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7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9" r:id="rId14"/>
    <p:sldId id="271" r:id="rId15"/>
    <p:sldId id="272" r:id="rId16"/>
    <p:sldId id="270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оугольник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1" name="Скругленный прямоуголь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2" name="Скругленный прямоуголь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Прямоугольник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Прямоугольник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Прямоугольник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Прямоугольник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73F85-56C5-4355-A97F-83F3AA54053C}" type="datetimeFigureOut">
              <a:rPr lang="ru-RU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E7616FA3-7734-4362-98A6-59FF4DC5BF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4CD44-7D0B-49F1-8BA6-3889F83634AF}" type="datetimeFigureOut">
              <a:rPr lang="ru-RU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FD844-4A21-4DD7-91A5-CA9EAFB848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A6133-E5C3-4CC9-A785-18224CE36672}" type="datetimeFigureOut">
              <a:rPr lang="ru-RU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1AB7C9-3720-422C-AC61-AF77FE311D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оугольник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1" name="Скругленный прямоуголь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2" name="Скругленный прямоуголь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Прямоугольник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Прямоугольник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Прямоугольник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Прямоугольник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769D3-376A-4A03-A7D5-3648B2557B88}" type="datetimeFigureOut">
              <a:rPr lang="ru-RU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D7F722C2-D997-45AD-BF0E-5A28C9C55E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BB114-6CE8-4C4D-8D56-7A7F1D984FB2}" type="datetimeFigureOut">
              <a:rPr lang="ru-RU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5451A-28DF-4502-8CA2-9AEE08CD87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7506C-56B0-4A51-9483-2437832A2C97}" type="datetimeFigureOut">
              <a:rPr lang="ru-RU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86723-C2A2-42B2-9A2C-25EDC763B1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035BC-F4CB-4420-9EDF-776CACA8EEDC}" type="datetimeFigureOut">
              <a:rPr lang="ru-RU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24480-D769-431D-80FD-68892D2EAA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5D06395-4F11-4AEC-BE71-927F95FF8604}" type="datetimeFigureOut">
              <a:rPr lang="ru-RU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A9941CD-002B-4202-81C0-3D65903C99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2B5EC-6539-4DFD-9BC2-F1492CD21C30}" type="datetimeFigureOut">
              <a:rPr lang="ru-RU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34E79-2597-49C9-B642-8ACD719C79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272C7-956B-4F64-AB06-C750D2B58DB7}" type="datetimeFigureOut">
              <a:rPr lang="ru-RU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EE3CC-487C-4415-A441-6C87D65F2B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77EC8-A127-4169-8894-91E780B62B43}" type="datetimeFigureOut">
              <a:rPr lang="ru-RU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A3927-3800-4418-AB52-6FDCBD1FCF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5C77D-A346-4506-B36C-A925ED94BE74}" type="datetimeFigureOut">
              <a:rPr lang="ru-RU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3E7A6-8E83-4E76-B691-DC60364E34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8010A-3D8E-4B94-A0F8-DDEA1E860C36}" type="datetimeFigureOut">
              <a:rPr lang="ru-RU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A31C8-4091-4FB5-85BA-73C4949C80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91143-74FC-4904-9A4C-7DA4DBADB72B}" type="datetimeFigureOut">
              <a:rPr lang="ru-RU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74405-158B-4698-BDC4-A24C298305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9E166-A699-4989-B16A-49B920258231}" type="datetimeFigureOut">
              <a:rPr lang="ru-RU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4FFD0-4113-441F-96CB-82AC252544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852E1-DD28-46A7-8491-5D84A6F6585E}" type="datetimeFigureOut">
              <a:rPr lang="ru-RU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DFF66-C11E-47C4-AAE0-43A9560867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C0A6D-5D4E-4808-8DA9-4422444953D5}" type="datetimeFigureOut">
              <a:rPr lang="ru-RU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04F99-8B97-45C2-948E-D03F5C6732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72D7ED3-66EA-4364-9675-50D78081E3E0}" type="datetimeFigureOut">
              <a:rPr lang="ru-RU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CECE111-444D-4635-8316-F5874F3AB7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FEEC4-2085-483A-9143-0A759C00C700}" type="datetimeFigureOut">
              <a:rPr lang="ru-RU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49586-18DF-49B1-9D46-CF81CBBB61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03845-ADE9-404F-BD08-1ADBB92AFC01}" type="datetimeFigureOut">
              <a:rPr lang="ru-RU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ED861-A1EF-4C54-B7FE-B7FF213426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1ACA7-BB92-45D0-A366-FF356CCFC76E}" type="datetimeFigureOut">
              <a:rPr lang="ru-RU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B18D0-8D40-407F-B9F2-32FC54627B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DC02B-1BD2-41AD-A7FE-0CE71E5C29BA}" type="datetimeFigureOut">
              <a:rPr lang="ru-RU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533C4-E70D-47AC-8870-1906CEF904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15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616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rgbClr val="43808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C67237-4FF7-43D4-B60A-327A707AF914}" type="datetimeFigureOut">
              <a:rPr lang="ru-RU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rgbClr val="43808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1E8E24C-D54F-494F-A6A2-37A67A96A9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690" r:id="rId2"/>
    <p:sldLayoutId id="2147483691" r:id="rId3"/>
    <p:sldLayoutId id="2147483692" r:id="rId4"/>
    <p:sldLayoutId id="2147483707" r:id="rId5"/>
    <p:sldLayoutId id="2147483708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183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7184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rgbClr val="43808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197FCBD-B539-44C8-A119-389BA30BD232}" type="datetimeFigureOut">
              <a:rPr lang="ru-RU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rgbClr val="43808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9C3AE24-B5E1-4615-A7B9-529B118890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698" r:id="rId2"/>
    <p:sldLayoutId id="2147483699" r:id="rId3"/>
    <p:sldLayoutId id="2147483700" r:id="rId4"/>
    <p:sldLayoutId id="2147483710" r:id="rId5"/>
    <p:sldLayoutId id="2147483711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gkalyagin@yandex.ru" TargetMode="Externa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1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3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dx.doi.org/10.1016/S1574-0730(07)01002-X" TargetMode="Externa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pPr algn="ctr" eaLnBrk="1" hangingPunct="1"/>
            <a:r>
              <a:rPr lang="ru-RU" smtClean="0"/>
              <a:t>ЭКОНОМИЧЕСКИЙ АНАЛИЗ ПРАВА</a:t>
            </a:r>
          </a:p>
        </p:txBody>
      </p:sp>
      <p:sp>
        <p:nvSpPr>
          <p:cNvPr id="1433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71688" y="4286250"/>
            <a:ext cx="4953000" cy="942975"/>
          </a:xfrm>
        </p:spPr>
        <p:txBody>
          <a:bodyPr/>
          <a:lstStyle/>
          <a:p>
            <a:pPr marL="63500" algn="ctr" eaLnBrk="1" hangingPunct="1"/>
            <a:r>
              <a:rPr lang="ru-RU" smtClean="0"/>
              <a:t>к.э.н., доцент Г.В. Калягин</a:t>
            </a:r>
          </a:p>
          <a:p>
            <a:pPr marL="63500" algn="ctr" eaLnBrk="1" hangingPunct="1"/>
            <a:r>
              <a:rPr lang="en-US" smtClean="0">
                <a:hlinkClick r:id="rId2"/>
              </a:rPr>
              <a:t>gkalyagin@yandex.ru</a:t>
            </a:r>
            <a:endParaRPr lang="en-US" smtClean="0"/>
          </a:p>
          <a:p>
            <a:pPr marL="63500" algn="ctr"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571625"/>
            <a:ext cx="9144000" cy="5286375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000" b="1" i="1" dirty="0" smtClean="0"/>
              <a:t>Двусторонний несчастный случай и масштаб деятельности индивидов</a:t>
            </a:r>
            <a:endParaRPr lang="en-US" sz="3000" b="1" i="1" dirty="0" smtClean="0"/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z="3000" b="1" dirty="0" smtClean="0"/>
              <a:t>Правило небрежности</a:t>
            </a:r>
            <a:r>
              <a:rPr lang="ru-RU" sz="3000" dirty="0" smtClean="0"/>
              <a:t>: меры предосторожности </a:t>
            </a:r>
            <a:r>
              <a:rPr lang="ru-RU" sz="3000" dirty="0" err="1" smtClean="0"/>
              <a:t>причинителя</a:t>
            </a:r>
            <a:r>
              <a:rPr lang="ru-RU" sz="3000" dirty="0" smtClean="0"/>
              <a:t> вреда и жертвы будут общественно оптимальными </a:t>
            </a:r>
            <a:r>
              <a:rPr lang="ru-RU" sz="3000" i="1" dirty="0" smtClean="0"/>
              <a:t>(</a:t>
            </a:r>
            <a:r>
              <a:rPr lang="en-US" sz="3000" i="1" dirty="0" smtClean="0"/>
              <a:t>x=x</a:t>
            </a:r>
            <a:r>
              <a:rPr lang="en-US" sz="3000" i="1" baseline="30000" dirty="0" smtClean="0"/>
              <a:t>*</a:t>
            </a:r>
            <a:r>
              <a:rPr lang="en-US" sz="3000" i="1" dirty="0" smtClean="0"/>
              <a:t>, y=y</a:t>
            </a:r>
            <a:r>
              <a:rPr lang="en-US" sz="3000" i="1" baseline="30000" dirty="0" smtClean="0"/>
              <a:t>*</a:t>
            </a:r>
            <a:r>
              <a:rPr lang="ru-RU" sz="3000" dirty="0" smtClean="0"/>
              <a:t>); масштаб деятельности жертвы</a:t>
            </a:r>
            <a:r>
              <a:rPr lang="en-US" sz="3000" dirty="0" smtClean="0"/>
              <a:t> </a:t>
            </a:r>
            <a:r>
              <a:rPr lang="ru-RU" sz="3000" dirty="0" smtClean="0"/>
              <a:t>будет общественно оптимальным </a:t>
            </a:r>
            <a:r>
              <a:rPr lang="ru-RU" sz="3000" i="1" dirty="0" smtClean="0"/>
              <a:t>(</a:t>
            </a:r>
            <a:r>
              <a:rPr lang="en-US" sz="3000" i="1" dirty="0" smtClean="0"/>
              <a:t>t=t</a:t>
            </a:r>
            <a:r>
              <a:rPr lang="en-US" sz="3000" i="1" baseline="30000" dirty="0" smtClean="0"/>
              <a:t>*</a:t>
            </a:r>
            <a:r>
              <a:rPr lang="en-US" sz="3000" dirty="0" smtClean="0"/>
              <a:t>)</a:t>
            </a:r>
            <a:r>
              <a:rPr lang="ru-RU" sz="3000" dirty="0" smtClean="0"/>
              <a:t>; масштаб деятельности </a:t>
            </a:r>
            <a:r>
              <a:rPr lang="ru-RU" sz="3000" dirty="0" err="1" smtClean="0"/>
              <a:t>причинителя</a:t>
            </a:r>
            <a:r>
              <a:rPr lang="ru-RU" sz="3000" dirty="0" smtClean="0"/>
              <a:t> вреда будет выше общественно оптимального </a:t>
            </a:r>
            <a:r>
              <a:rPr lang="ru-RU" sz="3000" i="1" dirty="0" smtClean="0"/>
              <a:t>(</a:t>
            </a:r>
            <a:r>
              <a:rPr lang="en-US" sz="3000" i="1" dirty="0" smtClean="0"/>
              <a:t>z</a:t>
            </a:r>
            <a:r>
              <a:rPr lang="en-US" sz="3000" i="1" dirty="0" smtClean="0"/>
              <a:t>&gt;z</a:t>
            </a:r>
            <a:r>
              <a:rPr lang="en-US" sz="3000" i="1" baseline="30000" dirty="0" smtClean="0"/>
              <a:t>*</a:t>
            </a:r>
            <a:r>
              <a:rPr lang="ru-RU" sz="3000" dirty="0" smtClean="0"/>
              <a:t>)</a:t>
            </a:r>
            <a:r>
              <a:rPr lang="ru-RU" sz="3000" i="1" dirty="0" smtClean="0"/>
              <a:t>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428625"/>
            <a:ext cx="9144000" cy="12715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расширения базового подхода.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571625"/>
            <a:ext cx="9144000" cy="5286375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000" b="1" i="1" smtClean="0"/>
              <a:t>Двусторонний несчастный случай и масштаб деятельности индивидов</a:t>
            </a:r>
            <a:endParaRPr lang="en-US" sz="3000" b="1" i="1" smtClean="0"/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z="3000" b="1" smtClean="0"/>
              <a:t>Как выбрать правило ответственности?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z="3000" smtClean="0"/>
              <a:t>Если важнее для общества контролировать масштаб деятельности причинителя вреда          </a:t>
            </a:r>
            <a:r>
              <a:rPr lang="ru-RU" sz="3000" b="1" smtClean="0"/>
              <a:t>правило строгой ответственности</a:t>
            </a:r>
            <a:r>
              <a:rPr lang="ru-RU" sz="3000" smtClean="0"/>
              <a:t>.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z="3000" smtClean="0"/>
              <a:t>Если важнее контролировать масштаб деятельности жертвы             </a:t>
            </a:r>
            <a:r>
              <a:rPr lang="ru-RU" sz="3000" b="1" smtClean="0"/>
              <a:t>правило небрежности</a:t>
            </a:r>
            <a:r>
              <a:rPr lang="ru-RU" sz="3000" smtClean="0"/>
              <a:t>.</a:t>
            </a:r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8072438" y="3856038"/>
            <a:ext cx="1008062" cy="358775"/>
          </a:xfrm>
          <a:prstGeom prst="rightArrow">
            <a:avLst>
              <a:gd name="adj1" fmla="val 50000"/>
              <a:gd name="adj2" fmla="val 7024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4357688" y="5356225"/>
            <a:ext cx="1008062" cy="358775"/>
          </a:xfrm>
          <a:prstGeom prst="rightArrow">
            <a:avLst>
              <a:gd name="adj1" fmla="val 50000"/>
              <a:gd name="adj2" fmla="val 7024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428625"/>
            <a:ext cx="9144000" cy="12715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расширения базового подхода.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700213"/>
            <a:ext cx="9144000" cy="5157787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2900" b="1" i="1" smtClean="0"/>
              <a:t>Предпосылки базового подхода к анализу ответственности за неумышленное причинение ущерба</a:t>
            </a:r>
            <a:endParaRPr lang="en-US" sz="2900" b="1" i="1" smtClean="0"/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Arial" charset="0"/>
              <a:buChar char="•"/>
            </a:pPr>
            <a:r>
              <a:rPr lang="ru-RU" sz="2900" smtClean="0"/>
              <a:t>Полная рациональность и информированность индивидов.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Arial" charset="0"/>
              <a:buChar char="•"/>
            </a:pPr>
            <a:r>
              <a:rPr lang="ru-RU" sz="2900" smtClean="0"/>
              <a:t>Отсутствие регулирования </a:t>
            </a:r>
            <a:r>
              <a:rPr lang="en-US" sz="2900" smtClean="0"/>
              <a:t>ex ante</a:t>
            </a:r>
            <a:r>
              <a:rPr lang="ru-RU" sz="2900" smtClean="0"/>
              <a:t>.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Arial" charset="0"/>
              <a:buChar char="•"/>
            </a:pPr>
            <a:r>
              <a:rPr lang="ru-RU" sz="2900" smtClean="0"/>
              <a:t>Причинители вреда всегда в состоянии компенсировать ущерб.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Arial" charset="0"/>
              <a:buChar char="•"/>
            </a:pPr>
            <a:r>
              <a:rPr lang="ru-RU" sz="2900" smtClean="0"/>
              <a:t>Отсутствие страхования.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Arial" charset="0"/>
              <a:buChar char="•"/>
            </a:pPr>
            <a:r>
              <a:rPr lang="ru-RU" sz="2900" smtClean="0"/>
              <a:t>Отсутствие судебных издержек.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428625"/>
            <a:ext cx="9144000" cy="12715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расширения базового подхода.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трелка вниз 12"/>
          <p:cNvSpPr/>
          <p:nvPr/>
        </p:nvSpPr>
        <p:spPr>
          <a:xfrm>
            <a:off x="4216400" y="2708275"/>
            <a:ext cx="571500" cy="720725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000" dirty="0">
              <a:sym typeface="Wingdings" pitchFamily="2" charset="2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388" y="1779588"/>
            <a:ext cx="8785225" cy="92868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ym typeface="Wingdings" pitchFamily="2" charset="2"/>
              </a:rPr>
              <a:t>Люди ограниченно рациональны, в частности, он не всегда в состоянии верно оценить риски.</a:t>
            </a:r>
            <a:endParaRPr lang="ru-RU" sz="3000" dirty="0">
              <a:solidFill>
                <a:schemeClr val="tx1"/>
              </a:solidFill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0" y="428625"/>
            <a:ext cx="9144000" cy="12715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расширения базового подхода.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07950" y="3429000"/>
            <a:ext cx="8785225" cy="92868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ym typeface="Wingdings" pitchFamily="2" charset="2"/>
              </a:rPr>
              <a:t>Стимулирование не двусторонней, а односторонней предусмотрительности.</a:t>
            </a:r>
            <a:endParaRPr lang="ru-RU" sz="3000" dirty="0">
              <a:solidFill>
                <a:schemeClr val="tx1"/>
              </a:solidFill>
            </a:endParaRPr>
          </a:p>
        </p:txBody>
      </p:sp>
      <p:sp>
        <p:nvSpPr>
          <p:cNvPr id="21" name="Стрелка вниз 20"/>
          <p:cNvSpPr/>
          <p:nvPr/>
        </p:nvSpPr>
        <p:spPr>
          <a:xfrm>
            <a:off x="4287838" y="4365625"/>
            <a:ext cx="571500" cy="719138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000" dirty="0">
              <a:sym typeface="Wingdings" pitchFamily="2" charset="2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79388" y="5084763"/>
            <a:ext cx="8785225" cy="92868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ym typeface="Wingdings" pitchFamily="2" charset="2"/>
              </a:rPr>
              <a:t>Затрудненность применения правила небрежности.</a:t>
            </a:r>
            <a:endParaRPr lang="ru-RU" sz="3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6" grpId="0" animBg="1"/>
      <p:bldP spid="20" grpId="0" animBg="1"/>
      <p:bldP spid="21" grpId="0" animBg="1"/>
      <p:bldP spid="2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0825" y="1844675"/>
            <a:ext cx="8642350" cy="928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ym typeface="Wingdings" pitchFamily="2" charset="2"/>
              </a:rPr>
              <a:t>Регулирование рисков неумышленного причинения вреда</a:t>
            </a:r>
            <a:endParaRPr lang="ru-RU" sz="3000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7950" y="3213100"/>
            <a:ext cx="4319588" cy="3644900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dirty="0"/>
              <a:t>Регулирование </a:t>
            </a:r>
            <a:r>
              <a:rPr lang="en-US" sz="2600" dirty="0"/>
              <a:t>ex ante: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600" dirty="0"/>
              <a:t> прямое административное регулирование безопасности;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600" dirty="0"/>
              <a:t> запрет опасной деятельности;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600" dirty="0"/>
              <a:t> корректирующее налогообложение.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16463" y="3213100"/>
            <a:ext cx="4248150" cy="3644900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dirty="0"/>
              <a:t>Ответственность </a:t>
            </a:r>
            <a:r>
              <a:rPr lang="en-US" sz="2600" dirty="0"/>
              <a:t>ex post: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600" dirty="0"/>
              <a:t>  гражданская ответственность;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600" dirty="0"/>
              <a:t> уголовная ответственность.</a:t>
            </a:r>
          </a:p>
        </p:txBody>
      </p:sp>
      <p:sp>
        <p:nvSpPr>
          <p:cNvPr id="11" name="Стрелка вниз 10"/>
          <p:cNvSpPr/>
          <p:nvPr/>
        </p:nvSpPr>
        <p:spPr>
          <a:xfrm>
            <a:off x="1908175" y="2781300"/>
            <a:ext cx="571500" cy="431800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000" dirty="0"/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0" y="428625"/>
            <a:ext cx="9144000" cy="12715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расширения базового подхода.</a:t>
            </a:r>
          </a:p>
        </p:txBody>
      </p:sp>
      <p:sp>
        <p:nvSpPr>
          <p:cNvPr id="20" name="Стрелка вниз 19"/>
          <p:cNvSpPr/>
          <p:nvPr/>
        </p:nvSpPr>
        <p:spPr>
          <a:xfrm>
            <a:off x="6516688" y="2781300"/>
            <a:ext cx="571500" cy="431800"/>
          </a:xfrm>
          <a:prstGeom prst="down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0" grpId="0" animBg="1"/>
      <p:bldP spid="11" grpId="0" animBg="1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700213"/>
            <a:ext cx="9144000" cy="5157787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2600" b="1" i="1" dirty="0" smtClean="0"/>
              <a:t>Условия сравнительной эффективности регулирования </a:t>
            </a:r>
            <a:r>
              <a:rPr lang="en-US" sz="2600" b="1" i="1" dirty="0" smtClean="0"/>
              <a:t>ex ante</a:t>
            </a:r>
            <a:r>
              <a:rPr lang="ru-RU" sz="2600" b="1" i="1" dirty="0" smtClean="0"/>
              <a:t>:</a:t>
            </a:r>
            <a:endParaRPr lang="en-US" sz="2600" b="1" i="1" dirty="0" smtClean="0"/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Arial" charset="0"/>
              <a:buChar char="•"/>
            </a:pPr>
            <a:r>
              <a:rPr lang="ru-RU" dirty="0" smtClean="0"/>
              <a:t>Неспособность </a:t>
            </a:r>
            <a:r>
              <a:rPr lang="ru-RU" dirty="0" err="1" smtClean="0"/>
              <a:t>причинителя</a:t>
            </a:r>
            <a:r>
              <a:rPr lang="ru-RU" dirty="0" smtClean="0"/>
              <a:t> вреда компенсировать ущерб.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Arial" charset="0"/>
              <a:buChar char="•"/>
            </a:pPr>
            <a:r>
              <a:rPr lang="ru-RU" dirty="0" smtClean="0"/>
              <a:t>Трудности возложения ответственности на </a:t>
            </a:r>
            <a:r>
              <a:rPr lang="ru-RU" dirty="0" err="1" smtClean="0"/>
              <a:t>причинителя</a:t>
            </a:r>
            <a:r>
              <a:rPr lang="ru-RU" dirty="0" smtClean="0"/>
              <a:t> вреда: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ru-RU" dirty="0" smtClean="0"/>
              <a:t>последствия причинения вреда проявляются не сразу, а через какое-то время;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ru-RU" dirty="0" smtClean="0"/>
              <a:t>сложно выявить всех тех, кому был причинен ущерб;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ru-RU" dirty="0" smtClean="0"/>
              <a:t>сложно доказать причинно-следственную связь.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428625"/>
            <a:ext cx="9144000" cy="12715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расширения базового подхода.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773238"/>
            <a:ext cx="5076825" cy="5084762"/>
          </a:xfrm>
        </p:spPr>
        <p:txBody>
          <a:bodyPr anchor="ctr"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000" dirty="0" smtClean="0"/>
              <a:t>Подходы </a:t>
            </a:r>
            <a:r>
              <a:rPr lang="en-US" sz="3000" dirty="0" smtClean="0"/>
              <a:t>ex ante </a:t>
            </a:r>
            <a:r>
              <a:rPr lang="ru-RU" sz="3000" dirty="0" smtClean="0"/>
              <a:t>и </a:t>
            </a:r>
            <a:r>
              <a:rPr lang="en-US" sz="3000" dirty="0" smtClean="0"/>
              <a:t>ex post </a:t>
            </a:r>
            <a:r>
              <a:rPr lang="ru-RU" sz="3000" dirty="0" smtClean="0"/>
              <a:t>не обязательно являются взаимоисключающими: достаточно часто эффективным решением будет их совместное использование.</a:t>
            </a:r>
            <a:endParaRPr lang="en-US" sz="3000" dirty="0" smtClean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428625"/>
            <a:ext cx="9144000" cy="12715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расширения базового подхода.</a:t>
            </a:r>
          </a:p>
        </p:txBody>
      </p:sp>
      <p:pic>
        <p:nvPicPr>
          <p:cNvPr id="5" name="Рисунок 4" descr="http://www.unfire01.ru/uploads/RTEmagicC_unfire01.ru-3podst_02.jp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79988" y="1773238"/>
            <a:ext cx="4200525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700213"/>
            <a:ext cx="9144000" cy="5157787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  <a:defRPr/>
            </a:pPr>
            <a:r>
              <a:rPr lang="ru-RU" sz="2600" b="1" i="1" dirty="0" smtClean="0"/>
              <a:t>Неплатежеспособность </a:t>
            </a:r>
            <a:r>
              <a:rPr lang="ru-RU" sz="2600" b="1" i="1" dirty="0" err="1" smtClean="0"/>
              <a:t>причинителя</a:t>
            </a:r>
            <a:r>
              <a:rPr lang="ru-RU" sz="2600" b="1" i="1" dirty="0" smtClean="0"/>
              <a:t> вреда и проблема защищенности от приговора (</a:t>
            </a:r>
            <a:r>
              <a:rPr lang="en-US" sz="2600" b="1" i="1" dirty="0" smtClean="0"/>
              <a:t>judgment-proof problem)</a:t>
            </a:r>
            <a:r>
              <a:rPr lang="ru-RU" sz="2600" b="1" i="1" dirty="0" smtClean="0"/>
              <a:t>.</a:t>
            </a:r>
            <a:endParaRPr lang="en-US" sz="2600" b="1" i="1" dirty="0" smtClean="0"/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dirty="0" smtClean="0"/>
              <a:t>Цель общества (односторонний несчастный случай):</a:t>
            </a:r>
          </a:p>
          <a:p>
            <a:pPr marL="624078" indent="-514350" algn="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 pitchFamily="18" charset="0"/>
              <a:buNone/>
              <a:defRPr/>
            </a:pPr>
            <a:r>
              <a:rPr lang="ru-RU" dirty="0" smtClean="0"/>
              <a:t>(</a:t>
            </a:r>
            <a:r>
              <a:rPr lang="en-US" dirty="0" smtClean="0"/>
              <a:t>2</a:t>
            </a:r>
            <a:r>
              <a:rPr lang="ru-RU" dirty="0" smtClean="0"/>
              <a:t>.2)</a:t>
            </a:r>
          </a:p>
          <a:p>
            <a:pPr marL="624078" indent="-514350" eaLnBrk="1" fontAlgn="auto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dirty="0" smtClean="0"/>
              <a:t>Цель </a:t>
            </a:r>
            <a:r>
              <a:rPr lang="ru-RU" dirty="0" err="1" smtClean="0"/>
              <a:t>причинителя</a:t>
            </a:r>
            <a:r>
              <a:rPr lang="ru-RU" dirty="0" smtClean="0"/>
              <a:t> вреда:</a:t>
            </a:r>
          </a:p>
          <a:p>
            <a:pPr marL="624078" indent="-514350" algn="r" eaLnBrk="1" fontAlgn="auto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 pitchFamily="18" charset="0"/>
              <a:buNone/>
              <a:defRPr/>
            </a:pPr>
            <a:r>
              <a:rPr lang="ru-RU" dirty="0" smtClean="0"/>
              <a:t>(</a:t>
            </a:r>
            <a:r>
              <a:rPr lang="en-US" dirty="0" smtClean="0"/>
              <a:t>3</a:t>
            </a:r>
            <a:r>
              <a:rPr lang="ru-RU" dirty="0" smtClean="0"/>
              <a:t>.9)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428625"/>
            <a:ext cx="9144000" cy="12715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расширения базового подхода.</a:t>
            </a: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3081338" y="3860800"/>
          <a:ext cx="2859087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Формула" r:id="rId3" imgW="952200" imgH="279360" progId="Equation.3">
                  <p:embed/>
                </p:oleObj>
              </mc:Choice>
              <mc:Fallback>
                <p:oleObj name="Формула" r:id="rId3" imgW="952200" imgH="27936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1338" y="3860800"/>
                        <a:ext cx="2859087" cy="715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3141663" y="5235575"/>
          <a:ext cx="2859087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Формула" r:id="rId5" imgW="952200" imgH="279360" progId="Equation.3">
                  <p:embed/>
                </p:oleObj>
              </mc:Choice>
              <mc:Fallback>
                <p:oleObj name="Формула" r:id="rId5" imgW="952200" imgH="2793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1663" y="5235575"/>
                        <a:ext cx="2859087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628775"/>
            <a:ext cx="9144000" cy="5229225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  <a:defRPr/>
            </a:pPr>
            <a:r>
              <a:rPr lang="ru-RU" sz="2600" b="1" i="1" dirty="0" smtClean="0"/>
              <a:t>Неплатежеспособность </a:t>
            </a:r>
            <a:r>
              <a:rPr lang="ru-RU" sz="2600" b="1" i="1" dirty="0" err="1" smtClean="0"/>
              <a:t>причинителя</a:t>
            </a:r>
            <a:r>
              <a:rPr lang="ru-RU" sz="2600" b="1" i="1" dirty="0" smtClean="0"/>
              <a:t> вреда.</a:t>
            </a:r>
            <a:endParaRPr lang="en-US" sz="2600" b="1" i="1" dirty="0" smtClean="0"/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dirty="0" smtClean="0"/>
              <a:t>Где </a:t>
            </a:r>
            <a:r>
              <a:rPr lang="en-US" i="1" dirty="0" smtClean="0"/>
              <a:t>x</a:t>
            </a:r>
            <a:r>
              <a:rPr lang="ru-RU" dirty="0" smtClean="0"/>
              <a:t> – расходы на меры предосторожности, </a:t>
            </a:r>
            <a:r>
              <a:rPr lang="en-US" i="1" dirty="0" smtClean="0"/>
              <a:t>p(x)</a:t>
            </a:r>
            <a:r>
              <a:rPr lang="ru-RU" dirty="0" smtClean="0"/>
              <a:t> – вероятность несчастного случая (</a:t>
            </a:r>
            <a:r>
              <a:rPr lang="en-US" i="1" dirty="0" smtClean="0"/>
              <a:t>p’(x)&lt;0; p’’(x)&gt;0</a:t>
            </a:r>
            <a:r>
              <a:rPr lang="ru-RU" dirty="0" smtClean="0"/>
              <a:t>), </a:t>
            </a:r>
            <a:r>
              <a:rPr lang="en-US" i="1" dirty="0" smtClean="0"/>
              <a:t>h</a:t>
            </a:r>
            <a:r>
              <a:rPr lang="ru-RU" dirty="0" smtClean="0"/>
              <a:t> – ущерб от несчастного случая, </a:t>
            </a:r>
            <a:r>
              <a:rPr lang="en-US" i="1" dirty="0" smtClean="0"/>
              <a:t>a</a:t>
            </a:r>
            <a:r>
              <a:rPr lang="ru-RU" dirty="0" smtClean="0"/>
              <a:t> – активы </a:t>
            </a:r>
            <a:r>
              <a:rPr lang="ru-RU" dirty="0" err="1" smtClean="0"/>
              <a:t>причинителя</a:t>
            </a:r>
            <a:r>
              <a:rPr lang="ru-RU" dirty="0" smtClean="0"/>
              <a:t> вреда (</a:t>
            </a:r>
            <a:r>
              <a:rPr lang="en-US" i="1" dirty="0" smtClean="0"/>
              <a:t>a&lt;h</a:t>
            </a:r>
            <a:r>
              <a:rPr lang="en-US" dirty="0" smtClean="0"/>
              <a:t>)</a:t>
            </a:r>
            <a:r>
              <a:rPr lang="ru-RU" dirty="0" smtClean="0"/>
              <a:t>.</a:t>
            </a:r>
            <a:endParaRPr lang="en-US" dirty="0" smtClean="0"/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dirty="0" smtClean="0"/>
              <a:t>В таком случае оптимальный для </a:t>
            </a:r>
            <a:r>
              <a:rPr lang="ru-RU" dirty="0" err="1" smtClean="0"/>
              <a:t>причинителя</a:t>
            </a:r>
            <a:r>
              <a:rPr lang="ru-RU" dirty="0" smtClean="0"/>
              <a:t> размер расходов на меры предосторожности (</a:t>
            </a:r>
            <a:r>
              <a:rPr lang="en-US" i="1" dirty="0" smtClean="0"/>
              <a:t>x*</a:t>
            </a:r>
            <a:r>
              <a:rPr lang="en-US" i="1" baseline="-25000" dirty="0" err="1" smtClean="0"/>
              <a:t>inj</a:t>
            </a:r>
            <a:r>
              <a:rPr lang="en-US" dirty="0" smtClean="0"/>
              <a:t>) </a:t>
            </a:r>
            <a:r>
              <a:rPr lang="ru-RU" dirty="0" smtClean="0"/>
              <a:t>определяется из условия:</a:t>
            </a:r>
          </a:p>
          <a:p>
            <a:pPr marL="624078" indent="-514350" algn="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 pitchFamily="18" charset="0"/>
              <a:buNone/>
              <a:defRPr/>
            </a:pPr>
            <a:r>
              <a:rPr lang="ru-RU" dirty="0" smtClean="0"/>
              <a:t>(</a:t>
            </a:r>
            <a:r>
              <a:rPr lang="en-US" dirty="0" smtClean="0"/>
              <a:t>3</a:t>
            </a:r>
            <a:r>
              <a:rPr lang="ru-RU" dirty="0" smtClean="0"/>
              <a:t>.10)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dirty="0" smtClean="0"/>
              <a:t>Так как </a:t>
            </a:r>
            <a:r>
              <a:rPr lang="en-US" i="1" dirty="0" smtClean="0"/>
              <a:t>a&lt;h</a:t>
            </a:r>
            <a:r>
              <a:rPr lang="ru-RU" dirty="0" smtClean="0"/>
              <a:t> в общем случае </a:t>
            </a:r>
            <a:r>
              <a:rPr lang="en-US" i="1" dirty="0" smtClean="0"/>
              <a:t>x*</a:t>
            </a:r>
            <a:r>
              <a:rPr lang="en-US" i="1" baseline="-25000" dirty="0" err="1" smtClean="0"/>
              <a:t>inj</a:t>
            </a:r>
            <a:r>
              <a:rPr lang="en-US" i="1" baseline="-25000" dirty="0" smtClean="0"/>
              <a:t> </a:t>
            </a:r>
            <a:r>
              <a:rPr lang="en-US" i="1" dirty="0" smtClean="0"/>
              <a:t>&lt;x*</a:t>
            </a:r>
            <a:r>
              <a:rPr lang="en-US" dirty="0" smtClean="0"/>
              <a:t>.</a:t>
            </a:r>
            <a:endParaRPr lang="ru-RU" dirty="0" smtClean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428625"/>
            <a:ext cx="9144000" cy="12715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расширения базового подхода.</a:t>
            </a:r>
          </a:p>
        </p:txBody>
      </p:sp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3314700" y="5445125"/>
          <a:ext cx="2514600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Формула" r:id="rId3" imgW="838080" imgH="253800" progId="Equation.3">
                  <p:embed/>
                </p:oleObj>
              </mc:Choice>
              <mc:Fallback>
                <p:oleObj name="Формула" r:id="rId3" imgW="838080" imgH="253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5445125"/>
                        <a:ext cx="2514600" cy="649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628775"/>
            <a:ext cx="9144000" cy="5229225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  <a:defRPr/>
            </a:pPr>
            <a:r>
              <a:rPr lang="ru-RU" sz="2500" b="1" i="1" dirty="0" smtClean="0"/>
              <a:t>Решения проблемы защищенности от приговора.</a:t>
            </a:r>
            <a:endParaRPr lang="en-US" sz="2500" b="1" i="1" dirty="0" smtClean="0"/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2500" dirty="0" smtClean="0"/>
              <a:t>Вмененная ответственность (</a:t>
            </a:r>
            <a:r>
              <a:rPr lang="en-US" sz="2500" dirty="0" smtClean="0"/>
              <a:t>vicarious liability)</a:t>
            </a:r>
            <a:r>
              <a:rPr lang="ru-RU" sz="2500" dirty="0" smtClean="0"/>
              <a:t> – ответственность, которая вменяется лицу за действия другого лица (часто, принципалу за агента).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2500" dirty="0" smtClean="0"/>
              <a:t>Запрет для лица ведения опасной деятельности, если его активы меньше установленной величины.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2500" dirty="0" smtClean="0"/>
              <a:t>Регулирование страхования ответственности.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2500" dirty="0" err="1" smtClean="0"/>
              <a:t>Пигувианские</a:t>
            </a:r>
            <a:r>
              <a:rPr lang="ru-RU" sz="2500" dirty="0" smtClean="0"/>
              <a:t> налоги.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2500" dirty="0" smtClean="0"/>
              <a:t>Прямое государственное регулирование поведения потенциального </a:t>
            </a:r>
            <a:r>
              <a:rPr lang="ru-RU" sz="2500" dirty="0" err="1" smtClean="0"/>
              <a:t>причинителя</a:t>
            </a:r>
            <a:r>
              <a:rPr lang="ru-RU" sz="2500" dirty="0" smtClean="0"/>
              <a:t> вреда.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2500" dirty="0" smtClean="0"/>
              <a:t>Уголовная ответственность.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428625"/>
            <a:ext cx="9144000" cy="12715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расширения базового подхода.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271588"/>
          </a:xfrm>
        </p:spPr>
        <p:txBody>
          <a:bodyPr/>
          <a:lstStyle/>
          <a:p>
            <a:pPr algn="ctr" eaLnBrk="1" hangingPunct="1"/>
            <a:r>
              <a:rPr lang="en-US" sz="2800" dirty="0" smtClean="0"/>
              <a:t>3</a:t>
            </a:r>
            <a:r>
              <a:rPr lang="ru-RU" sz="2800" dirty="0" smtClean="0"/>
              <a:t>. Экономический анализ ответственности за неумышленное причинение ущерба: расширения базового подхода.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388" y="1773238"/>
            <a:ext cx="8785225" cy="4941887"/>
          </a:xfrm>
        </p:spPr>
        <p:txBody>
          <a:bodyPr>
            <a:normAutofit fontScale="85000" lnSpcReduction="10000"/>
          </a:bodyPr>
          <a:lstStyle/>
          <a:p>
            <a:pPr marL="365760" indent="-256032" algn="ctr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Литература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200" dirty="0" smtClean="0"/>
              <a:t>Тамбовцев В.Л. </a:t>
            </a:r>
            <a:r>
              <a:rPr lang="ru-RU" sz="3200" i="1" dirty="0" smtClean="0"/>
              <a:t>Право и экономическая теория</a:t>
            </a:r>
            <a:r>
              <a:rPr lang="ru-RU" sz="3200" dirty="0" smtClean="0"/>
              <a:t>. М.: </a:t>
            </a:r>
            <a:r>
              <a:rPr lang="ru-RU" sz="3200" dirty="0" err="1" smtClean="0"/>
              <a:t>Инфра-М</a:t>
            </a:r>
            <a:r>
              <a:rPr lang="ru-RU" sz="3200" dirty="0" smtClean="0"/>
              <a:t>. 2005. Гл. 3.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200" dirty="0" smtClean="0"/>
              <a:t>Одинцова М.И. </a:t>
            </a:r>
            <a:r>
              <a:rPr lang="ru-RU" sz="3200" i="1" dirty="0" smtClean="0"/>
              <a:t>Экономика права</a:t>
            </a:r>
            <a:r>
              <a:rPr lang="ru-RU" sz="3200" dirty="0" smtClean="0"/>
              <a:t>. М.: Издательский дом ГУ-ВШЭ. 2007. Гл. 4.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3200" dirty="0" smtClean="0"/>
              <a:t>Shavell, Steven. 2004. </a:t>
            </a:r>
            <a:r>
              <a:rPr lang="en-US" sz="3200" i="1" dirty="0" smtClean="0"/>
              <a:t>Foundations of Economic Analysis of Law</a:t>
            </a:r>
            <a:r>
              <a:rPr lang="en-US" sz="3200" dirty="0" smtClean="0"/>
              <a:t>.  Cambridge (MA): Harvard University Press.</a:t>
            </a:r>
            <a:r>
              <a:rPr lang="ru-RU" sz="3200" dirty="0" smtClean="0"/>
              <a:t> </a:t>
            </a:r>
            <a:r>
              <a:rPr lang="en-US" sz="3200" dirty="0" smtClean="0"/>
              <a:t>Ch. 2</a:t>
            </a:r>
            <a:r>
              <a:rPr lang="ru-RU" sz="3200" dirty="0" smtClean="0"/>
              <a:t>-6</a:t>
            </a:r>
            <a:r>
              <a:rPr lang="en-US" sz="3200" i="1" dirty="0" smtClean="0"/>
              <a:t>.</a:t>
            </a:r>
            <a:endParaRPr lang="ru-RU" sz="3200" i="1" dirty="0" smtClean="0"/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3200" dirty="0" smtClean="0">
                <a:hlinkClick r:id="rId2"/>
              </a:rPr>
              <a:t>Shavell, Steven. 2007. ‘Liability for Accidents’. In: </a:t>
            </a:r>
            <a:r>
              <a:rPr lang="en-US" sz="3200" dirty="0" err="1" smtClean="0">
                <a:hlinkClick r:id="rId2"/>
              </a:rPr>
              <a:t>Polinsky</a:t>
            </a:r>
            <a:r>
              <a:rPr lang="en-US" sz="3200" dirty="0" smtClean="0">
                <a:hlinkClick r:id="rId2"/>
              </a:rPr>
              <a:t> A.M., Shavell S. (Eds.), </a:t>
            </a:r>
            <a:r>
              <a:rPr lang="en-US" sz="3200" i="1" dirty="0" smtClean="0">
                <a:hlinkClick r:id="rId2"/>
              </a:rPr>
              <a:t>Handbook of Law and Economics</a:t>
            </a:r>
            <a:r>
              <a:rPr lang="ru-RU" sz="3200" i="1" dirty="0" smtClean="0">
                <a:hlinkClick r:id="rId2"/>
              </a:rPr>
              <a:t> </a:t>
            </a:r>
            <a:r>
              <a:rPr lang="en-US" sz="3200" dirty="0" smtClean="0">
                <a:hlinkClick r:id="rId2"/>
              </a:rPr>
              <a:t>V.1. Elsevier B.V., 1</a:t>
            </a:r>
            <a:r>
              <a:rPr lang="ru-RU" sz="3200" dirty="0" smtClean="0">
                <a:hlinkClick r:id="rId2"/>
              </a:rPr>
              <a:t>39</a:t>
            </a:r>
            <a:r>
              <a:rPr lang="en-US" sz="3200" dirty="0" smtClean="0">
                <a:hlinkClick r:id="rId2"/>
              </a:rPr>
              <a:t>-</a:t>
            </a:r>
            <a:r>
              <a:rPr lang="ru-RU" sz="3200" dirty="0" smtClean="0">
                <a:hlinkClick r:id="rId2"/>
              </a:rPr>
              <a:t>182</a:t>
            </a:r>
            <a:r>
              <a:rPr lang="en-US" sz="3200" dirty="0" smtClean="0">
                <a:hlinkClick r:id="rId2"/>
              </a:rPr>
              <a:t> (chapter </a:t>
            </a:r>
            <a:r>
              <a:rPr lang="ru-RU" sz="3200" dirty="0" smtClean="0">
                <a:hlinkClick r:id="rId2"/>
              </a:rPr>
              <a:t>2</a:t>
            </a:r>
            <a:r>
              <a:rPr lang="en-US" sz="3200" dirty="0" smtClean="0">
                <a:hlinkClick r:id="rId2"/>
              </a:rPr>
              <a:t>).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628775"/>
            <a:ext cx="9144000" cy="431800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2500" b="1" i="1" smtClean="0"/>
              <a:t>Страхование.</a:t>
            </a:r>
            <a:endParaRPr lang="en-US" sz="2500" b="1" i="1" smtClean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428625"/>
            <a:ext cx="9144000" cy="12715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расширения базового подхода.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2161664"/>
          <a:ext cx="9144000" cy="46963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5576"/>
                <a:gridCol w="2304256"/>
                <a:gridCol w="3024336"/>
                <a:gridCol w="3059832"/>
              </a:tblGrid>
              <a:tr h="765129">
                <a:tc rowSpan="2" grid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Жертва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64891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Несклонна к риску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Нейтральна к риску</a:t>
                      </a:r>
                      <a:endParaRPr lang="ru-RU" sz="2400" dirty="0"/>
                    </a:p>
                  </a:txBody>
                  <a:tcPr/>
                </a:tc>
              </a:tr>
              <a:tr h="1683158">
                <a:tc rowSpan="2">
                  <a:txBody>
                    <a:bodyPr/>
                    <a:lstStyle/>
                    <a:p>
                      <a:pPr algn="ctr"/>
                      <a:r>
                        <a:rPr lang="ru-RU" sz="2600" dirty="0" err="1" smtClean="0"/>
                        <a:t>Причинитель</a:t>
                      </a:r>
                      <a:endParaRPr lang="ru-RU" sz="26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/>
                        <a:t>Несклонен к риску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200" b="1" dirty="0" smtClean="0"/>
                        <a:t>1</a:t>
                      </a:r>
                      <a:endParaRPr lang="ru-RU" sz="4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200" b="1" dirty="0" smtClean="0"/>
                        <a:t>2</a:t>
                      </a:r>
                      <a:endParaRPr lang="ru-RU" sz="4200" b="1" dirty="0"/>
                    </a:p>
                  </a:txBody>
                  <a:tcPr anchor="ctr"/>
                </a:tc>
              </a:tr>
              <a:tr h="168315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/>
                        <a:t>Нейтрален к риску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200" b="1" dirty="0" smtClean="0"/>
                        <a:t>3</a:t>
                      </a:r>
                      <a:endParaRPr lang="ru-RU" sz="4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200" b="1" dirty="0" smtClean="0"/>
                        <a:t>4</a:t>
                      </a:r>
                      <a:endParaRPr lang="ru-RU" sz="4200" b="1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773238"/>
            <a:ext cx="9144000" cy="5084762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  <a:defRPr/>
            </a:pPr>
            <a:r>
              <a:rPr lang="ru-RU" b="1" i="1" dirty="0" smtClean="0"/>
              <a:t>Страхование.</a:t>
            </a:r>
            <a:endParaRPr lang="en-US" b="1" i="1" dirty="0" smtClean="0"/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i="1" dirty="0" smtClean="0"/>
              <a:t>Отсутствие ответственности</a:t>
            </a:r>
            <a:r>
              <a:rPr lang="ru-RU" dirty="0" smtClean="0"/>
              <a:t>: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dirty="0" err="1" smtClean="0"/>
              <a:t>Причинители</a:t>
            </a:r>
            <a:r>
              <a:rPr lang="ru-RU" dirty="0" smtClean="0"/>
              <a:t> вреда не несут риска, у них нет стимулов к принятию мер предосторожности.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dirty="0" smtClean="0"/>
              <a:t>Жертвы сами себя страхуют.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dirty="0" smtClean="0"/>
              <a:t>Может быть оптимальным решением, если </a:t>
            </a:r>
            <a:r>
              <a:rPr lang="ru-RU" dirty="0" err="1" smtClean="0"/>
              <a:t>причинитель</a:t>
            </a:r>
            <a:r>
              <a:rPr lang="ru-RU" dirty="0" smtClean="0"/>
              <a:t> вреда несклонен к риску, а жертва нейтральна к риску.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428625"/>
            <a:ext cx="9144000" cy="12715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расширения базового подхода.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773238"/>
            <a:ext cx="9144000" cy="5084762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  <a:defRPr/>
            </a:pPr>
            <a:r>
              <a:rPr lang="ru-RU" b="1" i="1" dirty="0" smtClean="0"/>
              <a:t>Страхование.</a:t>
            </a:r>
            <a:endParaRPr lang="en-US" b="1" i="1" dirty="0" smtClean="0"/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i="1" dirty="0" smtClean="0"/>
              <a:t>Страхование недоступно/ правило строгой ответственности</a:t>
            </a:r>
            <a:r>
              <a:rPr lang="ru-RU" dirty="0" smtClean="0"/>
              <a:t>: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dirty="0" smtClean="0"/>
              <a:t>Если </a:t>
            </a:r>
            <a:r>
              <a:rPr lang="ru-RU" dirty="0" err="1" smtClean="0"/>
              <a:t>причинители</a:t>
            </a:r>
            <a:r>
              <a:rPr lang="ru-RU" dirty="0" smtClean="0"/>
              <a:t> вреда нейтральны к риску – это общественно оптимальное решение, так как они выберут общественно оптимальные меры предосторожности и масштаб своей деятельности.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dirty="0" smtClean="0"/>
              <a:t>Если </a:t>
            </a:r>
            <a:r>
              <a:rPr lang="ru-RU" dirty="0" err="1" smtClean="0"/>
              <a:t>причинители</a:t>
            </a:r>
            <a:r>
              <a:rPr lang="ru-RU" dirty="0" smtClean="0"/>
              <a:t> вреда несклонны к риску результат не будет общественно оптимальным.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428625"/>
            <a:ext cx="9144000" cy="12715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расширения базового подхода.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773238"/>
            <a:ext cx="9144000" cy="5084762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  <a:defRPr/>
            </a:pPr>
            <a:r>
              <a:rPr lang="ru-RU" b="1" i="1" dirty="0" smtClean="0"/>
              <a:t>Страхование.</a:t>
            </a:r>
            <a:endParaRPr lang="en-US" b="1" i="1" dirty="0" smtClean="0"/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i="1" dirty="0" smtClean="0"/>
              <a:t>Страхование недоступно/ правило небрежности</a:t>
            </a:r>
            <a:r>
              <a:rPr lang="ru-RU" dirty="0" smtClean="0"/>
              <a:t>: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dirty="0" smtClean="0"/>
              <a:t>Если </a:t>
            </a:r>
            <a:r>
              <a:rPr lang="ru-RU" dirty="0" err="1" smtClean="0"/>
              <a:t>причинители</a:t>
            </a:r>
            <a:r>
              <a:rPr lang="ru-RU" dirty="0" smtClean="0"/>
              <a:t> вреда соблюдают меры предосторожности, для них риск отсутствует.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dirty="0" smtClean="0"/>
              <a:t>Если жертвы несклонны к риску, результат окажется хуже общественно оптимального. 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428625"/>
            <a:ext cx="9144000" cy="12715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расширения базового подхода.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773238"/>
            <a:ext cx="9144000" cy="5084762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  <a:defRPr/>
            </a:pPr>
            <a:r>
              <a:rPr lang="ru-RU" sz="2700" b="1" i="1" dirty="0" smtClean="0"/>
              <a:t>Страхование.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2700" i="1" dirty="0" smtClean="0"/>
              <a:t>Страхование доступно/ правило строгой ответственности</a:t>
            </a:r>
            <a:r>
              <a:rPr lang="ru-RU" sz="2700" dirty="0" smtClean="0"/>
              <a:t>: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sz="2700" dirty="0" smtClean="0"/>
              <a:t>Если страховщик может точно определить уровень предусмотрительности </a:t>
            </a:r>
            <a:r>
              <a:rPr lang="ru-RU" sz="2700" dirty="0" err="1" smtClean="0"/>
              <a:t>причинителя</a:t>
            </a:r>
            <a:r>
              <a:rPr lang="ru-RU" sz="2700" dirty="0" smtClean="0"/>
              <a:t> вреда, результат будет общественно оптимальным.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sz="2700" dirty="0" smtClean="0"/>
              <a:t>Если страховщик не может точно определить уровень предусмотрительности </a:t>
            </a:r>
            <a:r>
              <a:rPr lang="ru-RU" sz="2700" dirty="0" err="1" smtClean="0"/>
              <a:t>причинителя</a:t>
            </a:r>
            <a:r>
              <a:rPr lang="ru-RU" sz="2700" dirty="0" smtClean="0"/>
              <a:t> вреда, результат может быть хуже общественно оптимального.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428625"/>
            <a:ext cx="9144000" cy="12715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расширения базового подхода.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773238"/>
            <a:ext cx="9144000" cy="5084762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  <a:defRPr/>
            </a:pPr>
            <a:r>
              <a:rPr lang="ru-RU" sz="2700" b="1" i="1" dirty="0" smtClean="0"/>
              <a:t>Страхование.</a:t>
            </a:r>
            <a:endParaRPr lang="en-US" sz="2700" b="1" i="1" dirty="0" smtClean="0"/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2700" i="1" dirty="0" smtClean="0"/>
              <a:t>Страхование доступно/ правило небрежности</a:t>
            </a:r>
            <a:r>
              <a:rPr lang="ru-RU" sz="2700" dirty="0" smtClean="0"/>
              <a:t>: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sz="2700" dirty="0" smtClean="0"/>
              <a:t>При отсутствии неопределенности (точно установленном стандарте поведения), жертва купит полную страховку от потерь, если </a:t>
            </a:r>
            <a:r>
              <a:rPr lang="ru-RU" sz="2700" dirty="0" err="1" smtClean="0"/>
              <a:t>причинитель</a:t>
            </a:r>
            <a:r>
              <a:rPr lang="ru-RU" sz="2700" dirty="0" smtClean="0"/>
              <a:t> вреда соблюдает требуемые меры предосторожности.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sz="2700" dirty="0" smtClean="0"/>
              <a:t>Если существует неопределенность, несклонный к риску </a:t>
            </a:r>
            <a:r>
              <a:rPr lang="ru-RU" sz="2700" dirty="0" err="1" smtClean="0"/>
              <a:t>причинитель</a:t>
            </a:r>
            <a:r>
              <a:rPr lang="ru-RU" sz="2700" dirty="0" smtClean="0"/>
              <a:t> вреда застрахует свою ответственность.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428625"/>
            <a:ext cx="9144000" cy="12715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расширения базового подхода.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571625"/>
            <a:ext cx="9144000" cy="777875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2600" b="1" i="1" dirty="0" smtClean="0"/>
              <a:t>Односторонний несчастный случай и масштаб деятельности индивидов</a:t>
            </a:r>
            <a:endParaRPr lang="ru-RU" sz="2600" dirty="0" smtClean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2492375"/>
          <a:ext cx="9144000" cy="43651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1640"/>
                <a:gridCol w="1716360"/>
                <a:gridCol w="1740024"/>
                <a:gridCol w="1307976"/>
                <a:gridCol w="1524000"/>
                <a:gridCol w="1524000"/>
              </a:tblGrid>
              <a:tr h="60731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M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U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C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EA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U-C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PW</a:t>
                      </a:r>
                      <a:endParaRPr lang="ru-RU" sz="2800" dirty="0"/>
                    </a:p>
                  </a:txBody>
                  <a:tcPr/>
                </a:tc>
              </a:tr>
              <a:tr h="62629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</a:t>
                      </a:r>
                      <a:endParaRPr lang="ru-RU" sz="2800" dirty="0"/>
                    </a:p>
                  </a:txBody>
                  <a:tcPr/>
                </a:tc>
              </a:tr>
              <a:tr h="62629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50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48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37</a:t>
                      </a:r>
                      <a:endParaRPr lang="ru-RU" sz="2800" dirty="0"/>
                    </a:p>
                  </a:txBody>
                  <a:tcPr/>
                </a:tc>
              </a:tr>
              <a:tr h="62629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66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46</a:t>
                      </a:r>
                      <a:endParaRPr lang="ru-RU" sz="2800" dirty="0"/>
                    </a:p>
                  </a:txBody>
                  <a:tcPr/>
                </a:tc>
              </a:tr>
              <a:tr h="62629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80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6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30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44</a:t>
                      </a:r>
                      <a:endParaRPr lang="ru-RU" sz="2800" dirty="0"/>
                    </a:p>
                  </a:txBody>
                  <a:tcPr/>
                </a:tc>
              </a:tr>
              <a:tr h="62629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85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8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77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37</a:t>
                      </a:r>
                      <a:endParaRPr lang="ru-RU" sz="2800" dirty="0"/>
                    </a:p>
                  </a:txBody>
                  <a:tcPr/>
                </a:tc>
              </a:tr>
              <a:tr h="62629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80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50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20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0" y="428625"/>
            <a:ext cx="9144000" cy="12715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расширения базового подхода.</a:t>
            </a:r>
          </a:p>
        </p:txBody>
      </p:sp>
      <p:sp>
        <p:nvSpPr>
          <p:cNvPr id="6" name="Овал 5"/>
          <p:cNvSpPr/>
          <p:nvPr/>
        </p:nvSpPr>
        <p:spPr>
          <a:xfrm>
            <a:off x="6084888" y="5661025"/>
            <a:ext cx="719137" cy="504825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7596188" y="4437063"/>
            <a:ext cx="720725" cy="504825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700213"/>
            <a:ext cx="9144000" cy="5157787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2600" b="1" i="1" smtClean="0"/>
              <a:t>Односторонний несчастный случай и масштаб деятельности индивидов</a:t>
            </a:r>
            <a:endParaRPr lang="en-US" sz="2600" b="1" i="1" smtClean="0"/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Arial" charset="0"/>
              <a:buChar char="•"/>
            </a:pPr>
            <a:r>
              <a:rPr lang="ru-RU" smtClean="0"/>
              <a:t>Где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Arial" charset="0"/>
              <a:buChar char="•"/>
            </a:pPr>
            <a:r>
              <a:rPr lang="en-US" b="1" i="1" smtClean="0"/>
              <a:t>M</a:t>
            </a:r>
            <a:r>
              <a:rPr lang="en-US" smtClean="0"/>
              <a:t> – </a:t>
            </a:r>
            <a:r>
              <a:rPr lang="ru-RU" smtClean="0"/>
              <a:t>масштаб деятельности.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Arial" charset="0"/>
              <a:buChar char="•"/>
            </a:pPr>
            <a:r>
              <a:rPr lang="en-US" b="1" i="1" smtClean="0"/>
              <a:t>U </a:t>
            </a:r>
            <a:r>
              <a:rPr lang="en-US" smtClean="0"/>
              <a:t>– </a:t>
            </a:r>
            <a:r>
              <a:rPr lang="ru-RU" smtClean="0"/>
              <a:t>индивидуальная полезность (</a:t>
            </a:r>
            <a:r>
              <a:rPr lang="en-US" b="1" i="1" smtClean="0"/>
              <a:t>U’(M)&gt;0</a:t>
            </a:r>
            <a:r>
              <a:rPr lang="en-US" smtClean="0"/>
              <a:t>)</a:t>
            </a:r>
            <a:r>
              <a:rPr lang="ru-RU" smtClean="0"/>
              <a:t>.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Arial" charset="0"/>
              <a:buChar char="•"/>
            </a:pPr>
            <a:r>
              <a:rPr lang="en-US" b="1" i="1" smtClean="0"/>
              <a:t>C</a:t>
            </a:r>
            <a:r>
              <a:rPr lang="en-US" smtClean="0"/>
              <a:t> – </a:t>
            </a:r>
            <a:r>
              <a:rPr lang="ru-RU" smtClean="0"/>
              <a:t>Издержки предусмотрительности.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Arial" charset="0"/>
              <a:buChar char="•"/>
            </a:pPr>
            <a:r>
              <a:rPr lang="en-US" b="1" i="1" smtClean="0"/>
              <a:t>EA</a:t>
            </a:r>
            <a:r>
              <a:rPr lang="en-US" smtClean="0"/>
              <a:t> – </a:t>
            </a:r>
            <a:r>
              <a:rPr lang="ru-RU" smtClean="0"/>
              <a:t>ожидаемые общественные потери от несчастного случая.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Arial" charset="0"/>
              <a:buChar char="•"/>
            </a:pPr>
            <a:r>
              <a:rPr lang="en-US" b="1" i="1" smtClean="0"/>
              <a:t>PW</a:t>
            </a:r>
            <a:r>
              <a:rPr lang="en-US" smtClean="0"/>
              <a:t> – </a:t>
            </a:r>
            <a:r>
              <a:rPr lang="ru-RU" smtClean="0"/>
              <a:t>общественное благосостояние.</a:t>
            </a:r>
            <a:endParaRPr lang="en-US" smtClean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428625"/>
            <a:ext cx="9144000" cy="12715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расширения базового подхода.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571625"/>
            <a:ext cx="9144000" cy="5286375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000" b="1" i="1" dirty="0" smtClean="0"/>
              <a:t>Односторонний несчастный случай и масштаб деятельности индивидов</a:t>
            </a:r>
            <a:endParaRPr lang="en-US" sz="3000" b="1" i="1" dirty="0" smtClean="0"/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z="3000" dirty="0" smtClean="0"/>
              <a:t>Пусть </a:t>
            </a:r>
            <a:r>
              <a:rPr lang="en-US" sz="3000" i="1" dirty="0" smtClean="0"/>
              <a:t>z</a:t>
            </a:r>
            <a:r>
              <a:rPr lang="ru-RU" sz="3000" dirty="0" smtClean="0"/>
              <a:t> – масштаб деятельности </a:t>
            </a:r>
            <a:r>
              <a:rPr lang="ru-RU" sz="3000" dirty="0" err="1" smtClean="0"/>
              <a:t>причинителя</a:t>
            </a:r>
            <a:r>
              <a:rPr lang="ru-RU" sz="3000" dirty="0" smtClean="0"/>
              <a:t> вреда, </a:t>
            </a:r>
            <a:r>
              <a:rPr lang="en-US" sz="3000" i="1" dirty="0" smtClean="0"/>
              <a:t>b(z)</a:t>
            </a:r>
            <a:r>
              <a:rPr lang="ru-RU" sz="3000" dirty="0" smtClean="0"/>
              <a:t> – его доход (</a:t>
            </a:r>
            <a:r>
              <a:rPr lang="en-US" sz="3000" i="1" dirty="0" smtClean="0"/>
              <a:t>b’(z)&gt;0; b’’(z)&lt;0</a:t>
            </a:r>
            <a:r>
              <a:rPr lang="ru-RU" sz="3000" dirty="0" smtClean="0"/>
              <a:t>).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z="3000" dirty="0" smtClean="0"/>
              <a:t>Цель общества:</a:t>
            </a:r>
          </a:p>
          <a:p>
            <a:pPr algn="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000" dirty="0" smtClean="0"/>
              <a:t>(</a:t>
            </a:r>
            <a:r>
              <a:rPr lang="en-US" sz="3000" dirty="0" smtClean="0"/>
              <a:t>3</a:t>
            </a:r>
            <a:r>
              <a:rPr lang="ru-RU" sz="3000" dirty="0" smtClean="0"/>
              <a:t>.1)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z="3000" dirty="0" smtClean="0"/>
              <a:t>Откуда:</a:t>
            </a:r>
          </a:p>
          <a:p>
            <a:pPr algn="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000" dirty="0" smtClean="0"/>
              <a:t>(</a:t>
            </a:r>
            <a:r>
              <a:rPr lang="en-US" sz="3000" dirty="0" smtClean="0"/>
              <a:t>3</a:t>
            </a:r>
            <a:r>
              <a:rPr lang="ru-RU" sz="3000" dirty="0" smtClean="0"/>
              <a:t>.2)</a:t>
            </a:r>
          </a:p>
          <a:p>
            <a:pPr algn="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000" dirty="0" smtClean="0"/>
              <a:t>(</a:t>
            </a:r>
            <a:r>
              <a:rPr lang="en-US" sz="3000" dirty="0" smtClean="0"/>
              <a:t>3</a:t>
            </a:r>
            <a:r>
              <a:rPr lang="ru-RU" sz="3000" dirty="0" smtClean="0"/>
              <a:t>.3)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2449513" y="4214813"/>
          <a:ext cx="4138612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Формула" r:id="rId3" imgW="1511280" imgH="291960" progId="Equation.3">
                  <p:embed/>
                </p:oleObj>
              </mc:Choice>
              <mc:Fallback>
                <p:oleObj name="Формула" r:id="rId3" imgW="1511280" imgH="2919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9513" y="4214813"/>
                        <a:ext cx="4138612" cy="798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5"/>
          <p:cNvGraphicFramePr>
            <a:graphicFrameLocks noChangeAspect="1"/>
          </p:cNvGraphicFramePr>
          <p:nvPr/>
        </p:nvGraphicFramePr>
        <p:xfrm>
          <a:off x="3635375" y="5445125"/>
          <a:ext cx="1820863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Формула" r:id="rId5" imgW="685800" imgH="228600" progId="Equation.3">
                  <p:embed/>
                </p:oleObj>
              </mc:Choice>
              <mc:Fallback>
                <p:oleObj name="Формула" r:id="rId5" imgW="6858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5445125"/>
                        <a:ext cx="1820863" cy="606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2986088" y="6165850"/>
          <a:ext cx="3170237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Формула" r:id="rId7" imgW="1193760" imgH="228600" progId="Equation.3">
                  <p:embed/>
                </p:oleObj>
              </mc:Choice>
              <mc:Fallback>
                <p:oleObj name="Формула" r:id="rId7" imgW="119376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6088" y="6165850"/>
                        <a:ext cx="3170237" cy="606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0" y="428625"/>
            <a:ext cx="9144000" cy="12715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расширения базового подхода.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700213"/>
            <a:ext cx="9144000" cy="5157787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  <a:defRPr/>
            </a:pPr>
            <a:r>
              <a:rPr lang="ru-RU" sz="3000" b="1" i="1" dirty="0" smtClean="0"/>
              <a:t>Односторонний несчастный случай и масштаб деятельности индивидов</a:t>
            </a:r>
            <a:endParaRPr lang="en-US" sz="3000" b="1" i="1" dirty="0" smtClean="0"/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ru-RU" sz="3000" dirty="0" smtClean="0"/>
              <a:t>Если действует </a:t>
            </a:r>
            <a:r>
              <a:rPr lang="ru-RU" sz="3000" b="1" dirty="0" smtClean="0"/>
              <a:t>правило строгой ответственности</a:t>
            </a:r>
            <a:r>
              <a:rPr lang="ru-RU" sz="3000" dirty="0" smtClean="0"/>
              <a:t> и уровень мер предосторожности причинителя вреда, и масштаб его деятельности будут соответствовать общественно оптимальным (</a:t>
            </a:r>
            <a:r>
              <a:rPr lang="en-US" sz="3000" i="1" dirty="0" smtClean="0"/>
              <a:t>x</a:t>
            </a:r>
            <a:r>
              <a:rPr lang="en-US" sz="3000" i="1" baseline="30000" dirty="0" smtClean="0"/>
              <a:t>*</a:t>
            </a:r>
            <a:r>
              <a:rPr lang="ru-RU" sz="3000" i="1" dirty="0" smtClean="0"/>
              <a:t>,</a:t>
            </a:r>
            <a:r>
              <a:rPr lang="en-US" sz="3000" i="1" dirty="0" smtClean="0"/>
              <a:t> z</a:t>
            </a:r>
            <a:r>
              <a:rPr lang="en-US" sz="3000" i="1" baseline="30000" dirty="0" smtClean="0"/>
              <a:t>*</a:t>
            </a:r>
            <a:r>
              <a:rPr lang="en-US" sz="3000" dirty="0" smtClean="0"/>
              <a:t>)</a:t>
            </a:r>
            <a:r>
              <a:rPr lang="ru-RU" sz="3000" i="1" dirty="0" smtClean="0"/>
              <a:t>.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ru-RU" sz="3000" dirty="0" smtClean="0"/>
              <a:t>При действии </a:t>
            </a:r>
            <a:r>
              <a:rPr lang="ru-RU" sz="3000" b="1" dirty="0" smtClean="0"/>
              <a:t>правила небрежности </a:t>
            </a:r>
            <a:r>
              <a:rPr lang="ru-RU" sz="3000" dirty="0" smtClean="0"/>
              <a:t>уровень мер предосторожности причинителя вреда будет общественно оптимальным (</a:t>
            </a:r>
            <a:r>
              <a:rPr lang="en-US" sz="3000" i="1" dirty="0" smtClean="0"/>
              <a:t>x=x</a:t>
            </a:r>
            <a:r>
              <a:rPr lang="en-US" sz="3000" i="1" baseline="30000" dirty="0" smtClean="0"/>
              <a:t>*</a:t>
            </a:r>
            <a:r>
              <a:rPr lang="en-US" sz="3000" dirty="0" smtClean="0"/>
              <a:t>)</a:t>
            </a:r>
            <a:r>
              <a:rPr lang="ru-RU" sz="3000" dirty="0" smtClean="0"/>
              <a:t>, а масштаб его деятельности будет превышать общественно оптимальный (</a:t>
            </a:r>
            <a:r>
              <a:rPr lang="en-US" sz="3000" i="1" dirty="0" smtClean="0"/>
              <a:t>z&gt;z</a:t>
            </a:r>
            <a:r>
              <a:rPr lang="en-US" sz="3000" i="1" baseline="30000" dirty="0" smtClean="0"/>
              <a:t>*</a:t>
            </a:r>
            <a:r>
              <a:rPr lang="en-US" sz="3000" dirty="0" smtClean="0"/>
              <a:t>)</a:t>
            </a:r>
            <a:r>
              <a:rPr lang="ru-RU" sz="3000" dirty="0" smtClean="0"/>
              <a:t>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428625"/>
            <a:ext cx="9144000" cy="12715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расширения базового подхода.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571625"/>
            <a:ext cx="9144000" cy="5286375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000" b="1" i="1" dirty="0" smtClean="0"/>
              <a:t>Двусторонний несчастный случай и масштаб деятельности индивидов</a:t>
            </a:r>
            <a:endParaRPr lang="en-US" sz="3000" b="1" i="1" dirty="0" smtClean="0"/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z="3000" dirty="0" smtClean="0"/>
              <a:t>Если деятельность жертвы, так же, как и </a:t>
            </a:r>
            <a:r>
              <a:rPr lang="ru-RU" sz="3000" dirty="0" err="1" smtClean="0"/>
              <a:t>причинителя</a:t>
            </a:r>
            <a:r>
              <a:rPr lang="ru-RU" sz="3000" dirty="0" smtClean="0"/>
              <a:t> вреда, положительно влияет на вероятность наступления несчастного случая. Пусть </a:t>
            </a:r>
            <a:r>
              <a:rPr lang="en-US" sz="3000" i="1" dirty="0" smtClean="0"/>
              <a:t>t</a:t>
            </a:r>
            <a:r>
              <a:rPr lang="ru-RU" sz="3000" dirty="0" smtClean="0"/>
              <a:t> – масштаб деятельности жертвы, </a:t>
            </a:r>
            <a:r>
              <a:rPr lang="en-US" sz="3000" i="1" dirty="0" smtClean="0"/>
              <a:t>v(t)</a:t>
            </a:r>
            <a:r>
              <a:rPr lang="ru-RU" sz="3000" dirty="0" smtClean="0"/>
              <a:t> –доход жертвы (</a:t>
            </a:r>
            <a:r>
              <a:rPr lang="en-US" sz="3000" i="1" dirty="0" smtClean="0"/>
              <a:t>v’(t)&gt;0; v’’(t)&lt;0</a:t>
            </a:r>
            <a:r>
              <a:rPr lang="ru-RU" sz="3000" dirty="0" smtClean="0"/>
              <a:t>).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z="3000" dirty="0" smtClean="0"/>
              <a:t>Цель общества:</a:t>
            </a:r>
          </a:p>
          <a:p>
            <a:pPr algn="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000" dirty="0" smtClean="0"/>
              <a:t>(</a:t>
            </a:r>
            <a:r>
              <a:rPr lang="en-US" sz="3000" dirty="0" smtClean="0"/>
              <a:t>3</a:t>
            </a:r>
            <a:r>
              <a:rPr lang="ru-RU" sz="3000" dirty="0" smtClean="0"/>
              <a:t>.4)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1511300" y="5643563"/>
          <a:ext cx="6121400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Формула" r:id="rId3" imgW="2234880" imgH="291960" progId="Equation.3">
                  <p:embed/>
                </p:oleObj>
              </mc:Choice>
              <mc:Fallback>
                <p:oleObj name="Формула" r:id="rId3" imgW="2234880" imgH="29196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5643563"/>
                        <a:ext cx="6121400" cy="798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0" y="428625"/>
            <a:ext cx="9144000" cy="12715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расширения базового подхода.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700213"/>
            <a:ext cx="9144000" cy="5157787"/>
          </a:xfrm>
        </p:spPr>
        <p:txBody>
          <a:bodyPr>
            <a:normAutofit lnSpcReduction="10000"/>
          </a:bodyPr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  <a:defRPr/>
            </a:pPr>
            <a:r>
              <a:rPr lang="ru-RU" sz="3000" b="1" i="1" dirty="0" smtClean="0"/>
              <a:t>Двусторонний несчастный случай и масштаб деятельности индивидов</a:t>
            </a:r>
            <a:endParaRPr lang="en-US" sz="3000" b="1" i="1" dirty="0" smtClean="0"/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ru-RU" sz="3000" dirty="0" smtClean="0"/>
              <a:t>Условия оптимальности первого порядка:</a:t>
            </a:r>
          </a:p>
          <a:p>
            <a:pPr algn="r" eaLnBrk="1" hangingPunct="1">
              <a:spcBef>
                <a:spcPts val="600"/>
              </a:spcBef>
              <a:buFont typeface="Georgia" pitchFamily="18" charset="0"/>
              <a:buNone/>
              <a:defRPr/>
            </a:pPr>
            <a:r>
              <a:rPr lang="ru-RU" sz="3000" dirty="0" smtClean="0"/>
              <a:t>(</a:t>
            </a:r>
            <a:r>
              <a:rPr lang="en-US" sz="3000" dirty="0" smtClean="0"/>
              <a:t>3</a:t>
            </a:r>
            <a:r>
              <a:rPr lang="ru-RU" sz="3000" dirty="0" smtClean="0"/>
              <a:t>.5)</a:t>
            </a:r>
          </a:p>
          <a:p>
            <a:pPr algn="r" eaLnBrk="1" hangingPunct="1">
              <a:spcBef>
                <a:spcPts val="600"/>
              </a:spcBef>
              <a:buFont typeface="Georgia" pitchFamily="18" charset="0"/>
              <a:buNone/>
              <a:defRPr/>
            </a:pPr>
            <a:endParaRPr lang="ru-RU" sz="3000" dirty="0" smtClean="0"/>
          </a:p>
          <a:p>
            <a:pPr algn="r" eaLnBrk="1" hangingPunct="1">
              <a:spcBef>
                <a:spcPts val="600"/>
              </a:spcBef>
              <a:buFont typeface="Georgia" pitchFamily="18" charset="0"/>
              <a:buNone/>
              <a:defRPr/>
            </a:pPr>
            <a:r>
              <a:rPr lang="ru-RU" sz="3000" dirty="0" smtClean="0"/>
              <a:t>(</a:t>
            </a:r>
            <a:r>
              <a:rPr lang="en-US" sz="3000" dirty="0" smtClean="0"/>
              <a:t>3</a:t>
            </a:r>
            <a:r>
              <a:rPr lang="ru-RU" sz="3000" dirty="0" smtClean="0"/>
              <a:t>.6)</a:t>
            </a:r>
          </a:p>
          <a:p>
            <a:pPr algn="r" eaLnBrk="1" hangingPunct="1">
              <a:spcBef>
                <a:spcPts val="600"/>
              </a:spcBef>
              <a:buFont typeface="Georgia" pitchFamily="18" charset="0"/>
              <a:buNone/>
              <a:defRPr/>
            </a:pPr>
            <a:endParaRPr lang="ru-RU" sz="3000" dirty="0" smtClean="0"/>
          </a:p>
          <a:p>
            <a:pPr algn="r" eaLnBrk="1" hangingPunct="1">
              <a:spcBef>
                <a:spcPts val="600"/>
              </a:spcBef>
              <a:buFont typeface="Georgia" pitchFamily="18" charset="0"/>
              <a:buNone/>
              <a:defRPr/>
            </a:pPr>
            <a:r>
              <a:rPr lang="ru-RU" sz="3000" dirty="0" smtClean="0"/>
              <a:t>(</a:t>
            </a:r>
            <a:r>
              <a:rPr lang="en-US" sz="3000" dirty="0" smtClean="0"/>
              <a:t>3</a:t>
            </a:r>
            <a:r>
              <a:rPr lang="ru-RU" sz="3000" dirty="0" smtClean="0"/>
              <a:t>.7)</a:t>
            </a:r>
          </a:p>
          <a:p>
            <a:pPr algn="r" eaLnBrk="1" hangingPunct="1">
              <a:spcBef>
                <a:spcPts val="600"/>
              </a:spcBef>
              <a:buFont typeface="Georgia" pitchFamily="18" charset="0"/>
              <a:buNone/>
              <a:defRPr/>
            </a:pPr>
            <a:endParaRPr lang="ru-RU" sz="3000" dirty="0" smtClean="0"/>
          </a:p>
          <a:p>
            <a:pPr algn="r" eaLnBrk="1" hangingPunct="1">
              <a:spcBef>
                <a:spcPts val="600"/>
              </a:spcBef>
              <a:buFont typeface="Georgia" pitchFamily="18" charset="0"/>
              <a:buNone/>
              <a:defRPr/>
            </a:pPr>
            <a:r>
              <a:rPr lang="ru-RU" sz="3000" dirty="0" smtClean="0"/>
              <a:t>(</a:t>
            </a:r>
            <a:r>
              <a:rPr lang="en-US" sz="3000" dirty="0" smtClean="0"/>
              <a:t>3</a:t>
            </a:r>
            <a:r>
              <a:rPr lang="ru-RU" sz="3000" dirty="0" smtClean="0"/>
              <a:t>.8)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598738" y="3182938"/>
          <a:ext cx="3944937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Формула" r:id="rId3" imgW="1485720" imgH="228600" progId="Equation.3">
                  <p:embed/>
                </p:oleObj>
              </mc:Choice>
              <mc:Fallback>
                <p:oleObj name="Формула" r:id="rId3" imgW="148572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8738" y="3182938"/>
                        <a:ext cx="3944937" cy="606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581275" y="4046538"/>
          <a:ext cx="3979863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Формула" r:id="rId5" imgW="1498320" imgH="228600" progId="Equation.3">
                  <p:embed/>
                </p:oleObj>
              </mc:Choice>
              <mc:Fallback>
                <p:oleObj name="Формула" r:id="rId5" imgW="149832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1275" y="4046538"/>
                        <a:ext cx="3979863" cy="606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3122613" y="4949825"/>
          <a:ext cx="2898775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Формула" r:id="rId7" imgW="1091880" imgH="241200" progId="Equation.3">
                  <p:embed/>
                </p:oleObj>
              </mc:Choice>
              <mc:Fallback>
                <p:oleObj name="Формула" r:id="rId7" imgW="1091880" imgH="241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2613" y="4949825"/>
                        <a:ext cx="2898775" cy="639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3089275" y="5924550"/>
          <a:ext cx="296545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Формула" r:id="rId9" imgW="1117440" imgH="253800" progId="Equation.3">
                  <p:embed/>
                </p:oleObj>
              </mc:Choice>
              <mc:Fallback>
                <p:oleObj name="Формула" r:id="rId9" imgW="1117440" imgH="253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9275" y="5924550"/>
                        <a:ext cx="296545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0" y="428625"/>
            <a:ext cx="9144000" cy="12715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расширения базового подхода.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571625"/>
            <a:ext cx="9144000" cy="5286375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000" b="1" i="1" smtClean="0"/>
              <a:t>Двусторонний несчастный случай и масштаб деятельности индивидов</a:t>
            </a:r>
            <a:endParaRPr lang="en-US" sz="3000" b="1" i="1" smtClean="0"/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z="3000" b="1" smtClean="0"/>
              <a:t>Правило строгой ответственности</a:t>
            </a:r>
            <a:r>
              <a:rPr lang="ru-RU" sz="3000" smtClean="0"/>
              <a:t>: меры предосторожности причинителя вреда и жертвы будут общественно оптимальными </a:t>
            </a:r>
            <a:r>
              <a:rPr lang="ru-RU" sz="3000" i="1" smtClean="0"/>
              <a:t>(</a:t>
            </a:r>
            <a:r>
              <a:rPr lang="en-US" sz="3000" i="1" smtClean="0"/>
              <a:t>x=x</a:t>
            </a:r>
            <a:r>
              <a:rPr lang="en-US" sz="3000" i="1" baseline="30000" smtClean="0"/>
              <a:t>*</a:t>
            </a:r>
            <a:r>
              <a:rPr lang="en-US" sz="3000" i="1" smtClean="0"/>
              <a:t>, y=y</a:t>
            </a:r>
            <a:r>
              <a:rPr lang="en-US" sz="3000" i="1" baseline="30000" smtClean="0"/>
              <a:t>*</a:t>
            </a:r>
            <a:r>
              <a:rPr lang="ru-RU" sz="3000" smtClean="0"/>
              <a:t>); масштаб деятельности причинителя вреда будет общественно оптимальным </a:t>
            </a:r>
            <a:r>
              <a:rPr lang="ru-RU" sz="3000" i="1" smtClean="0"/>
              <a:t>(</a:t>
            </a:r>
            <a:r>
              <a:rPr lang="en-US" sz="3000" i="1" smtClean="0"/>
              <a:t>z=z</a:t>
            </a:r>
            <a:r>
              <a:rPr lang="en-US" sz="3000" i="1" baseline="30000" smtClean="0"/>
              <a:t>*</a:t>
            </a:r>
            <a:r>
              <a:rPr lang="en-US" sz="3000" smtClean="0"/>
              <a:t>)</a:t>
            </a:r>
            <a:r>
              <a:rPr lang="ru-RU" sz="3000" smtClean="0"/>
              <a:t>; масштаб деятельности жертвы будет выше общественно оптимального </a:t>
            </a:r>
            <a:r>
              <a:rPr lang="ru-RU" sz="3000" i="1" smtClean="0"/>
              <a:t>(</a:t>
            </a:r>
            <a:r>
              <a:rPr lang="en-US" sz="3000" i="1" smtClean="0"/>
              <a:t>t&gt;t</a:t>
            </a:r>
            <a:r>
              <a:rPr lang="en-US" sz="3000" i="1" baseline="30000" smtClean="0"/>
              <a:t>*</a:t>
            </a:r>
            <a:r>
              <a:rPr lang="ru-RU" sz="3000" smtClean="0"/>
              <a:t>)</a:t>
            </a:r>
            <a:r>
              <a:rPr lang="ru-RU" sz="3000" i="1" smtClean="0"/>
              <a:t>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428625"/>
            <a:ext cx="9144000" cy="12715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расширения базового подхода.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1144</TotalTime>
  <Words>1438</Words>
  <Application>Microsoft Office PowerPoint</Application>
  <PresentationFormat>Экран (4:3)</PresentationFormat>
  <Paragraphs>186</Paragraphs>
  <Slides>25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8" baseType="lpstr">
      <vt:lpstr>Городская</vt:lpstr>
      <vt:lpstr>1_Городская</vt:lpstr>
      <vt:lpstr>Формула</vt:lpstr>
      <vt:lpstr>ЭКОНОМИЧЕСКИЙ АНАЛИЗ ПРАВА</vt:lpstr>
      <vt:lpstr>3. Экономический анализ ответственности за неумышленное причинение ущерба: расширения базового подхода.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ЭКОНОМИЧЕСКИЙ АНАЛИЗ ПРАВА</dc:title>
  <dc:creator>Гриша</dc:creator>
  <cp:lastModifiedBy>Tenyakov Ivan </cp:lastModifiedBy>
  <cp:revision>59</cp:revision>
  <dcterms:created xsi:type="dcterms:W3CDTF">2014-02-25T15:01:26Z</dcterms:created>
  <dcterms:modified xsi:type="dcterms:W3CDTF">2015-02-19T14:19:13Z</dcterms:modified>
</cp:coreProperties>
</file>