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6" r:id="rId3"/>
    <p:sldId id="318" r:id="rId4"/>
    <p:sldId id="275" r:id="rId5"/>
    <p:sldId id="277" r:id="rId6"/>
    <p:sldId id="296" r:id="rId7"/>
    <p:sldId id="345" r:id="rId8"/>
    <p:sldId id="346" r:id="rId9"/>
    <p:sldId id="323" r:id="rId10"/>
    <p:sldId id="306" r:id="rId11"/>
    <p:sldId id="331" r:id="rId12"/>
    <p:sldId id="332" r:id="rId13"/>
    <p:sldId id="295" r:id="rId14"/>
    <p:sldId id="288" r:id="rId15"/>
    <p:sldId id="284" r:id="rId16"/>
    <p:sldId id="301" r:id="rId17"/>
    <p:sldId id="308" r:id="rId18"/>
    <p:sldId id="342" r:id="rId19"/>
    <p:sldId id="343" r:id="rId20"/>
    <p:sldId id="344" r:id="rId21"/>
    <p:sldId id="334" r:id="rId22"/>
    <p:sldId id="335" r:id="rId23"/>
    <p:sldId id="347" r:id="rId24"/>
    <p:sldId id="348" r:id="rId25"/>
    <p:sldId id="336" r:id="rId26"/>
    <p:sldId id="339" r:id="rId27"/>
    <p:sldId id="34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88" autoAdjust="0"/>
  </p:normalViewPr>
  <p:slideViewPr>
    <p:cSldViewPr snapToGrid="0">
      <p:cViewPr varScale="1">
        <p:scale>
          <a:sx n="70" d="100"/>
          <a:sy n="70" d="100"/>
        </p:scale>
        <p:origin x="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6284-A1AF-44A8-9329-AF203847B3EB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C825-C195-4ED3-91F1-75D6C2E46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0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11300127?index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con.msu.ru/sys/raw.php?o=81539&amp;p=attachmen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C825-C195-4ED3-91F1-75D6C2E46D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3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C825-C195-4ED3-91F1-75D6C2E46D9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9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altLang="ru-RU" dirty="0" smtClean="0"/>
              <a:t>Нормативно-правовые </a:t>
            </a:r>
            <a:r>
              <a:rPr lang="ru-RU" altLang="ru-RU" dirty="0"/>
              <a:t>документы: 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подготовке научных и научно-педагогических кадров в аспирантуре (адъюнктуре), утв. Постановление Правительства РФ № 2122 от 30.11.2021 г.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Приказ Министерства науки и высшего образования РФ от 6 августа 2021 г. № 721 "Об утверждении Порядка приема на обучение по образовательным программам высшего образования - программам подготовки научных и научно-педагогических кадров в аспирантуре"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МГУ №1216 24.11.2021 об утв. Требований к основным профессиональным образовательные программам послевузовского профессионального образования в аспирантуре,   устанавливаемые Московским государственным университетом имени М.В. Ломоносова</a:t>
            </a:r>
          </a:p>
          <a:p>
            <a:r>
              <a:rPr lang="ru-RU" alt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Приказ Ректора МГУ №1250 от 25.11.2021 "О внесении изменений в образовательные стандарты высшего образования, самостоятельно устанавливаемые Московским государственным университетом имени М.В. Ломоносова"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8AC5C7-48F0-4B64-824B-36A7532BEAD2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06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200" dirty="0" smtClean="0">
                <a:effectLst/>
              </a:rPr>
              <a:t>Модуль </a:t>
            </a:r>
            <a:r>
              <a:rPr lang="en-US" sz="1200" dirty="0" smtClean="0">
                <a:effectLst/>
              </a:rPr>
              <a:t>I </a:t>
            </a:r>
            <a:r>
              <a:rPr lang="ru-RU" sz="1200" dirty="0" smtClean="0">
                <a:effectLst/>
              </a:rPr>
              <a:t>* (выбор из 2-х курсов)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u="none" strike="noStrike" dirty="0" smtClean="0">
                <a:effectLst/>
                <a:latin typeface="Arial" panose="020B0604020202020204" pitchFamily="34" charset="0"/>
              </a:rPr>
              <a:t>Современные </a:t>
            </a:r>
            <a:r>
              <a:rPr lang="ru-RU" sz="1200" b="0" i="0" u="none" strike="noStrike" dirty="0">
                <a:effectLst/>
                <a:latin typeface="Arial" panose="020B0604020202020204" pitchFamily="34" charset="0"/>
              </a:rPr>
              <a:t>методы </a:t>
            </a:r>
            <a:r>
              <a:rPr lang="ru-RU" sz="1200" b="0" i="0" u="none" strike="noStrike" dirty="0" smtClean="0">
                <a:effectLst/>
                <a:latin typeface="Arial" panose="020B0604020202020204" pitchFamily="34" charset="0"/>
              </a:rPr>
              <a:t>исследований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Продвинутые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эмпирических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исследований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B394E-2980-4A5E-9E4E-E36E64E433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5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6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Имеется</a:t>
            </a:r>
            <a:r>
              <a:rPr lang="ru-RU" baseline="0" dirty="0"/>
              <a:t> </a:t>
            </a:r>
            <a:r>
              <a:rPr lang="ru-RU" dirty="0"/>
              <a:t>Соглашение о сотрудничестве.</a:t>
            </a:r>
          </a:p>
          <a:p>
            <a:r>
              <a:rPr lang="ru-RU" dirty="0"/>
              <a:t>Необходимо подписать Направление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394E-2980-4A5E-9E4E-E36E64E433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5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3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5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2B97-9165-4B66-9017-3269927464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3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78BC-5C16-42E8-9DA9-BD0809969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38B681-4666-4B07-A982-57F8870DB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7C98F-D7CA-49DD-BDD8-9FDE6EC4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49BA3-E479-458C-AC25-017FD8A4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E287F-D705-4D24-BEC0-904F45F9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B08F6-4EC2-4CFB-9230-7AD180FA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0423F9-1845-471A-8446-A05C791C5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3701-2241-4121-8EF2-4E2AFF80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8E5A0-A332-4783-8193-39F1AEB7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8D755-8861-48E8-9881-47B13194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7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87BC50-A4CD-46A2-AD9A-022B56E72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2468A2-EA9B-450C-A446-C2E9C32B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B1FA5-F12D-4017-B030-3E6082C9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11AE1-7CB1-49BA-92C5-1D89B18B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3E417-0654-4EC0-BA7D-4EE16FA4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9AB8E-BC3A-410E-91F2-221A3E88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8A5C3-A2E6-4942-AC1E-4FAB7CB42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CD12D-68EC-4F55-A25D-0D992BEE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F8AD1-2D07-42B8-A115-983AD499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863D4-5AD4-4C75-A255-CED032DD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17628-C916-4E35-95FB-9EDB11E5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8C6C2-13B3-427E-9C6F-17CF33BE2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85054-5A41-426C-82FB-F81D41DE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0D371-5328-4CBC-B443-D5482BFD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73550-58E6-474A-8A6D-96293070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20684-00D4-4132-B36D-AB374361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52140-D62E-4924-8172-48A1A829F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0C5E9D-D7C8-422C-A248-25CF43AE2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27FFEB-526A-4C39-96E6-815C021B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86CE8-2AC5-42C0-BA56-41F7FC5A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22F6A-363E-48A4-8C58-918D71AE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2B877-23B4-4992-B15E-861F5887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B27BA-0A3A-430A-B2F5-67D35385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B99B2-071B-4F05-A1C2-16FBF2174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A5AFFB-B1EB-4C78-8EA3-40DCFB98D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1DD802-0CE8-46B3-AB57-BC10EA288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BD1F36-EC9B-4734-9E66-99A34094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0606C6-7985-457F-A713-4607D6A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8FCB7F-42B8-47B2-87B5-9DCCBD2B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612DC-91E6-48F5-8EB8-CA8CBC97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560367-664E-47CE-82BA-D49556FD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146CD-1DAD-4E28-A7BE-F8B32260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EACF0-A4DF-41CF-9FF9-45251A6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1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20FBC-79C9-4C0C-95CA-851E62ED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9CF8E6-FFC9-4F0E-8FFA-3AAA4FB0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1D0A09-E023-4856-9610-C2F6650C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3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43604-3787-49DA-A6B6-D752FAB8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58699-4F22-4A25-8F38-54F04592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0262BC-7331-4589-BE0D-BCB755EAE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5E1B74-A519-4A91-8FC6-8F6EAF48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68571-B8C3-4FB6-8006-5D0624F8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8B72C-180D-4850-A35E-F9C65B70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AAFDB-77CB-445F-A457-5FCC9E0E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64BA1F-65E3-4787-92AF-5E8973578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049AD-BB3C-4B7B-9053-05778C7E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73CFC2-4BD2-4DF5-9EA7-1212251E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156CC-B1D4-448D-B628-C368FCA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1B0CAD-AD12-4CBD-A1F5-DA2266F8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1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08BB7-89E8-4441-9663-4EA7E3F2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888D81-B82D-443A-9972-89F2785AC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37D6A-88F9-48A5-810B-7567135CF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22DC-7DFD-4950-AF19-A51D141459B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E9762-0D4A-4E37-99AB-FCDF29B7B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E6AC7-6233-48E4-A0DC-50BD44076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7639-072E-4FC9-967E-0AEB2BF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research_track/" TargetMode="External"/><Relationship Id="rId2" Type="http://schemas.openxmlformats.org/officeDocument/2006/relationships/hyperlink" Target="https://www.econ.msu.ru/science/phd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7977@econ.msu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.msu.ru/students/pg/asp_21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con.msu.ru/students/pg/EP2022/" TargetMode="External"/><Relationship Id="rId5" Type="http://schemas.openxmlformats.org/officeDocument/2006/relationships/hyperlink" Target="https://www.econ.msu.ru/students/pg/" TargetMode="External"/><Relationship Id="rId4" Type="http://schemas.openxmlformats.org/officeDocument/2006/relationships/hyperlink" Target="https://www.econ.msu.ru/studen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do.mos.ru/cplayer.html?session_id=7149201737030309647&amp;launch_id=bkVzU1xEWU1dWwVCcXdMXUMdRzdHZFp6VVdXYFRXVF9BXxttTndY&amp;tracking_url=https://sdo.mos.ru:443/handler.html" TargetMode="External"/><Relationship Id="rId2" Type="http://schemas.openxmlformats.org/officeDocument/2006/relationships/hyperlink" Target="https://www.mos.ru/pgu/ru/services/link/652/?onsite_from=75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elibrary/is/inst_subs/Category.20201111155241_8945/" TargetMode="External"/><Relationship Id="rId2" Type="http://schemas.openxmlformats.org/officeDocument/2006/relationships/hyperlink" Target="https://www.econ.msu.ru/elibrary/is/inst_subs/#top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stina.ms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.msu.ru/students/pg/phd_priemna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about/" TargetMode="External"/><Relationship Id="rId2" Type="http://schemas.openxmlformats.org/officeDocument/2006/relationships/hyperlink" Target="mailto:phd.econ@org.ms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phd.econ.msu@yandex.r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mailto:phd.econ@org.msu.ru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" TargetMode="External"/><Relationship Id="rId2" Type="http://schemas.openxmlformats.org/officeDocument/2006/relationships/hyperlink" Target="https://www.econ.ms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.msu.ru/programm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" TargetMode="External"/><Relationship Id="rId2" Type="http://schemas.openxmlformats.org/officeDocument/2006/relationships/hyperlink" Target="https://www.econ.ms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econ.msu.ru/students/pg/EP202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" TargetMode="External"/><Relationship Id="rId2" Type="http://schemas.openxmlformats.org/officeDocument/2006/relationships/hyperlink" Target="https://www.econ.ms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on.msu.ru/students/pg/EP2022/EP2022_5.2.1./work_programms/" TargetMode="External"/><Relationship Id="rId5" Type="http://schemas.openxmlformats.org/officeDocument/2006/relationships/hyperlink" Target="https://www.econ.msu.ru/students/pg/EP2022/EP2022_5.2.1./" TargetMode="External"/><Relationship Id="rId4" Type="http://schemas.openxmlformats.org/officeDocument/2006/relationships/hyperlink" Target="https://www.econ.msu.ru/students/pg/EP202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hd.econ@org.msu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0299"/>
            <a:ext cx="10604500" cy="2997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17454"/>
            <a:ext cx="12192000" cy="30022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аспирантов (дополнительный набор)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экономического факультета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года обучения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36Zoom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01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410" y="276989"/>
            <a:ext cx="1100625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 экономическом факультете МГУ имени </a:t>
            </a:r>
            <a:r>
              <a:rPr lang="ru-RU" sz="2000" dirty="0" err="1"/>
              <a:t>М.В.Ломоносова</a:t>
            </a:r>
            <a:r>
              <a:rPr lang="ru-RU" sz="2000" dirty="0"/>
              <a:t>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в 2019 г. </a:t>
            </a:r>
            <a:r>
              <a:rPr lang="ru-RU" sz="2000" dirty="0"/>
              <a:t> </a:t>
            </a:r>
            <a:r>
              <a:rPr lang="ru-RU" sz="2000" b="1" dirty="0"/>
              <a:t>утвержден Регламент  об «Обучении аспирантов экономического факультета ФГБОУ ВО «Московский государственный университет имени М.В. Ломоносова»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исследовательскому треку</a:t>
            </a:r>
            <a:r>
              <a:rPr lang="ru-RU" sz="2000" b="1" dirty="0"/>
              <a:t>»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4506" y="1846080"/>
            <a:ext cx="764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 документом можно ознакомиться: </a:t>
            </a:r>
            <a:r>
              <a:rPr lang="en-US" dirty="0">
                <a:hlinkClick r:id="rId2"/>
              </a:rPr>
              <a:t>https://www.econ.msu.ru/science/phd/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097" y="2394588"/>
            <a:ext cx="10526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Целевая установка этого нововведения </a:t>
            </a:r>
            <a:r>
              <a:rPr lang="ru-RU" sz="2000" dirty="0"/>
              <a:t>– стимулирование результативного участия аспирантов в научных исследованиях ЭФ МГУ за счет предоставления дополнительных возможностей аспирантам в части гибкости учебной нагрузки и перспектив трудоустройства на факультете. В частности, те аспиранты, которые примут участие в обучении по исследовательскому треку, получают возможность воспользоваться индивидуальными планами </a:t>
            </a:r>
            <a:r>
              <a:rPr lang="ru-RU" sz="2000" dirty="0" smtClean="0"/>
              <a:t>обучения с </a:t>
            </a:r>
            <a:r>
              <a:rPr lang="ru-RU" sz="2000" dirty="0" err="1" smtClean="0"/>
              <a:t>перезачетом</a:t>
            </a:r>
            <a:r>
              <a:rPr lang="ru-RU" sz="2000" dirty="0" smtClean="0"/>
              <a:t> отдельных дисциплин-модулей.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097" y="4642589"/>
            <a:ext cx="6293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Возможность включиться в «Исследовательский трек»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6257" y="5152751"/>
            <a:ext cx="10266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для аспирантов 1 года обучения </a:t>
            </a:r>
            <a:r>
              <a:rPr lang="ru-RU" sz="2000" dirty="0"/>
              <a:t>(</a:t>
            </a:r>
            <a:r>
              <a:rPr lang="ru-RU" sz="2000" dirty="0" smtClean="0"/>
              <a:t>2022 </a:t>
            </a:r>
            <a:r>
              <a:rPr lang="ru-RU" sz="2000" dirty="0"/>
              <a:t>года поступления</a:t>
            </a:r>
            <a:r>
              <a:rPr lang="ru-RU" sz="2000" dirty="0" smtClean="0"/>
              <a:t>), после </a:t>
            </a:r>
            <a:r>
              <a:rPr lang="ru-RU" sz="2000" dirty="0"/>
              <a:t>зачисления в очную аспирантуру ЭФ МГУ – </a:t>
            </a:r>
            <a:r>
              <a:rPr lang="ru-RU" sz="2000" b="1" dirty="0" smtClean="0"/>
              <a:t>не </a:t>
            </a:r>
            <a:r>
              <a:rPr lang="ru-RU" sz="2000" b="1" dirty="0"/>
              <a:t>позднее 15 декабря </a:t>
            </a:r>
            <a:r>
              <a:rPr lang="ru-RU" sz="2000" dirty="0"/>
              <a:t>в год их </a:t>
            </a:r>
            <a:r>
              <a:rPr lang="ru-RU" sz="2000" dirty="0" smtClean="0"/>
              <a:t>приема. </a:t>
            </a:r>
          </a:p>
          <a:p>
            <a:pPr algn="just"/>
            <a:r>
              <a:rPr lang="ru-RU" sz="2000" dirty="0" smtClean="0"/>
              <a:t>Прием заявок на участие - </a:t>
            </a:r>
            <a:r>
              <a:rPr lang="en-US" sz="2000" dirty="0">
                <a:hlinkClick r:id="rId3"/>
              </a:rPr>
              <a:t>https://www.econ.msu.ru/students/pg/research_track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16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573302" cy="972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Возможности для </a:t>
            </a:r>
            <a:r>
              <a:rPr lang="ru-RU" sz="3200" b="1" dirty="0" smtClean="0">
                <a:solidFill>
                  <a:srgbClr val="C00000"/>
                </a:solidFill>
              </a:rPr>
              <a:t>реализации научной компоненты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u="sng" dirty="0"/>
              <a:t>на ЭФ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93012"/>
              </p:ext>
            </p:extLst>
          </p:nvPr>
        </p:nvGraphicFramePr>
        <p:xfrm>
          <a:off x="423081" y="1122529"/>
          <a:ext cx="11273050" cy="305767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3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5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государственный университет </a:t>
                      </a:r>
                    </a:p>
                    <a:p>
                      <a:pPr 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имени </a:t>
                      </a:r>
                      <a:r>
                        <a:rPr lang="ru-RU" sz="3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М.В.Ломоносова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Международная научная конференция студентов, аспирантов и молодых учёных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«Ломоносов», секция «Экономика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»; а также «Ломоносовские чтения» (апрель)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написании тезисов/статей и выступление с докладом на секции по теме своей научно-квалификационной работе (диссертации)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организации конференции</a:t>
                      </a:r>
                      <a:endParaRPr lang="ru-RU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7381" y="4357890"/>
            <a:ext cx="1128158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Научная всероссийская конференция «Консорциум журналов» и Ежегодный </a:t>
            </a:r>
            <a:r>
              <a:rPr lang="ru-RU" sz="2000" b="1" dirty="0">
                <a:solidFill>
                  <a:srgbClr val="C00000"/>
                </a:solidFill>
              </a:rPr>
              <a:t>Фестиваль науки (октябрь)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751"/>
              </p:ext>
            </p:extLst>
          </p:nvPr>
        </p:nvGraphicFramePr>
        <p:xfrm>
          <a:off x="545911" y="5102039"/>
          <a:ext cx="11273050" cy="140208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35937">
                  <a:extLst>
                    <a:ext uri="{9D8B030D-6E8A-4147-A177-3AD203B41FA5}">
                      <a16:colId xmlns:a16="http://schemas.microsoft.com/office/drawing/2014/main" val="2052712748"/>
                    </a:ext>
                  </a:extLst>
                </a:gridCol>
                <a:gridCol w="5637113">
                  <a:extLst>
                    <a:ext uri="{9D8B030D-6E8A-4147-A177-3AD203B41FA5}">
                      <a16:colId xmlns:a16="http://schemas.microsoft.com/office/drawing/2014/main" val="2784200417"/>
                    </a:ext>
                  </a:extLst>
                </a:gridCol>
              </a:tblGrid>
              <a:tr h="514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написании тезисов/статей и выступление с докладом на секции по теме своей научно-квалификационной работе (диссертации)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организации конференции</a:t>
                      </a:r>
                      <a:endParaRPr lang="ru-RU" sz="20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33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573302" cy="972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Возможности для </a:t>
            </a:r>
            <a:r>
              <a:rPr lang="ru-RU" sz="3200" b="1" dirty="0">
                <a:solidFill>
                  <a:srgbClr val="C00000"/>
                </a:solidFill>
              </a:rPr>
              <a:t>реализации научной компоненты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u="sng" dirty="0" smtClean="0"/>
              <a:t>за </a:t>
            </a:r>
            <a:r>
              <a:rPr lang="ru-RU" sz="3200" u="sng" dirty="0"/>
              <a:t>пределами ЭФ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45042"/>
              </p:ext>
            </p:extLst>
          </p:nvPr>
        </p:nvGraphicFramePr>
        <p:xfrm>
          <a:off x="423081" y="1351129"/>
          <a:ext cx="11273050" cy="246542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3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5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в НИР через Научные стажировки и практики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32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возможно при согласовании и подписании Направления на научную стажировку/практику</a:t>
                      </a:r>
                      <a:endParaRPr lang="ru-RU" sz="3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3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Государственные организации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Коммерческие/частные предприятия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92820" y="4791068"/>
            <a:ext cx="10136458" cy="1366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Обращаться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каб. 452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Руководитель Службы содействия трудоустройству ЭФ МГУ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</a:rPr>
              <a:t>Золотина</a:t>
            </a:r>
            <a:r>
              <a:rPr lang="ru-RU" sz="2400" b="1" dirty="0">
                <a:solidFill>
                  <a:srgbClr val="002060"/>
                </a:solidFill>
              </a:rPr>
              <a:t> Ольга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5114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0306" y="0"/>
            <a:ext cx="11456894" cy="1325563"/>
          </a:xfrm>
        </p:spPr>
        <p:txBody>
          <a:bodyPr>
            <a:normAutofit/>
          </a:bodyPr>
          <a:lstStyle/>
          <a:p>
            <a:pPr algn="ctr"/>
            <a:r>
              <a:rPr lang="ru-RU" sz="4200" b="1" dirty="0"/>
              <a:t>Виды и объем (в </a:t>
            </a:r>
            <a:r>
              <a:rPr lang="ru-RU" sz="4200" b="1" dirty="0" err="1"/>
              <a:t>з.ед</a:t>
            </a:r>
            <a:r>
              <a:rPr lang="ru-RU" sz="4200" b="1" dirty="0"/>
              <a:t>.)</a:t>
            </a:r>
            <a:r>
              <a:rPr lang="ru-RU" sz="4200" b="1" dirty="0" smtClean="0"/>
              <a:t>практики </a:t>
            </a:r>
            <a:r>
              <a:rPr lang="ru-RU" sz="4200" b="1" dirty="0"/>
              <a:t>в аспирантуре </a:t>
            </a:r>
            <a:br>
              <a:rPr lang="ru-RU" sz="4200" b="1" dirty="0"/>
            </a:br>
            <a:r>
              <a:rPr lang="ru-RU" sz="4200" b="1" dirty="0" smtClean="0">
                <a:solidFill>
                  <a:srgbClr val="C00000"/>
                </a:solidFill>
              </a:rPr>
              <a:t>на 2 году </a:t>
            </a:r>
            <a:r>
              <a:rPr lang="ru-RU" sz="4200" b="1" dirty="0"/>
              <a:t>обучения: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153" y="2895600"/>
            <a:ext cx="2774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Практика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всего: </a:t>
            </a:r>
            <a:r>
              <a:rPr lang="ru-RU" sz="2800" dirty="0" smtClean="0">
                <a:solidFill>
                  <a:srgbClr val="FF0000"/>
                </a:solidFill>
              </a:rPr>
              <a:t>3 </a:t>
            </a:r>
            <a:r>
              <a:rPr lang="ru-RU" sz="2800" dirty="0" err="1">
                <a:solidFill>
                  <a:srgbClr val="FF0000"/>
                </a:solidFill>
              </a:rPr>
              <a:t>з.ед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3994131">
            <a:off x="3677415" y="2101529"/>
            <a:ext cx="373406" cy="127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0306" y="2800221"/>
            <a:ext cx="2904179" cy="12976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84565" y="1738184"/>
            <a:ext cx="1361275" cy="10555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06030" y="1945286"/>
            <a:ext cx="154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4 сем.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6010897" y="1690840"/>
            <a:ext cx="373406" cy="50889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452046" y="1518402"/>
            <a:ext cx="3276901" cy="6280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818938" y="1603517"/>
            <a:ext cx="252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 smtClean="0"/>
              <a:t>педагогическая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7850" y="3406600"/>
            <a:ext cx="565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педагогической практики предусмотрена в учебном плане аспирантуры в 4-м семестре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531310" y="3434482"/>
            <a:ext cx="64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7620" y="4185300"/>
            <a:ext cx="565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Более подробная информация о возможностях прохождения педпрактики в </a:t>
            </a:r>
            <a:r>
              <a:rPr lang="ru-RU" dirty="0" smtClean="0"/>
              <a:t>РПД «Педагогическая практика»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45924" y="4175604"/>
            <a:ext cx="64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2053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помогает в организации </a:t>
            </a:r>
            <a:r>
              <a:rPr lang="ru-RU" dirty="0" smtClean="0"/>
              <a:t>педпрактики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Научный руководитель</a:t>
            </a:r>
          </a:p>
          <a:p>
            <a:r>
              <a:rPr lang="ru-RU" dirty="0"/>
              <a:t>Кафедра , на которой Вы </a:t>
            </a:r>
            <a:r>
              <a:rPr lang="ru-RU" dirty="0" smtClean="0"/>
              <a:t>специализируетесь</a:t>
            </a:r>
          </a:p>
          <a:p>
            <a:r>
              <a:rPr lang="ru-RU" b="1" dirty="0">
                <a:solidFill>
                  <a:srgbClr val="002060"/>
                </a:solidFill>
              </a:rPr>
              <a:t>Кафедра экономики для естественных и гуманитарных факультетов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Служба содействия трудоустройству </a:t>
            </a:r>
            <a:r>
              <a:rPr lang="ru-RU" dirty="0" smtClean="0"/>
              <a:t>экономического </a:t>
            </a:r>
            <a:r>
              <a:rPr lang="ru-RU" dirty="0"/>
              <a:t>факультета </a:t>
            </a:r>
            <a:r>
              <a:rPr lang="ru-RU" dirty="0" smtClean="0"/>
              <a:t>(каб.452)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Докторантура и аспирантура </a:t>
            </a:r>
            <a:r>
              <a:rPr lang="ru-RU" dirty="0" smtClean="0"/>
              <a:t>экономического </a:t>
            </a:r>
            <a:r>
              <a:rPr lang="ru-RU" dirty="0"/>
              <a:t>факультета (ауд.562 и 559)</a:t>
            </a:r>
          </a:p>
        </p:txBody>
      </p:sp>
    </p:spTree>
    <p:extLst>
      <p:ext uri="{BB962C8B-B14F-4D97-AF65-F5344CB8AC3E}">
        <p14:creationId xmlns:p14="http://schemas.microsoft.com/office/powerpoint/2010/main" val="37975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123921"/>
            <a:ext cx="11573302" cy="972356"/>
          </a:xfrm>
        </p:spPr>
        <p:txBody>
          <a:bodyPr>
            <a:normAutofit/>
          </a:bodyPr>
          <a:lstStyle/>
          <a:p>
            <a:r>
              <a:rPr lang="ru-RU" sz="3200" dirty="0"/>
              <a:t>Возможности для прохождения </a:t>
            </a:r>
            <a:r>
              <a:rPr lang="ru-RU" sz="3200" b="1" dirty="0">
                <a:solidFill>
                  <a:srgbClr val="C00000"/>
                </a:solidFill>
              </a:rPr>
              <a:t>педагогической </a:t>
            </a:r>
            <a:r>
              <a:rPr lang="ru-RU" sz="3200" dirty="0"/>
              <a:t>практики на ЭФ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76300" y="3389148"/>
          <a:ext cx="10559387" cy="157734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55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Приемная комиссия аспирантуры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Обращаться: в комнату 559.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Директор аспирантуры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Луданик Марина Валерьевна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785" y="1096277"/>
          <a:ext cx="11573302" cy="201668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85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6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экономики для естественных и гуманитарных факультетов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</a:rPr>
                        <a:t>На осенний семестр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</a:rPr>
                        <a:t> отбор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</a:rPr>
                        <a:t>апрель-май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effectLst/>
                        </a:rPr>
                        <a:t>На весенний семестр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отбор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октябрь-ноябрь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8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Обращаться: в комнату 246.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экономики для естественных и гуманитарных факультетов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д.э.н., доц. </a:t>
                      </a:r>
                      <a:r>
                        <a:rPr lang="ru-RU" sz="18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Кононкова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Наталья Петровна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93850" y="5280025"/>
          <a:ext cx="9461500" cy="105654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0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5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</a:rPr>
                        <a:t>Помощь при проведении контрольных работ и письменных экзаменов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Зимняя сессия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Летняя сессия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Обращаться: на кафедры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8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52" y="266644"/>
            <a:ext cx="11573302" cy="6158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Возможности для прохождения </a:t>
            </a:r>
            <a:r>
              <a:rPr lang="ru-RU" sz="3200" b="1" dirty="0" smtClean="0"/>
              <a:t>педпрактики </a:t>
            </a:r>
            <a:r>
              <a:rPr lang="ru-RU" sz="3200" b="1" dirty="0"/>
              <a:t>на ЭФ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04258"/>
              </p:ext>
            </p:extLst>
          </p:nvPr>
        </p:nvGraphicFramePr>
        <p:xfrm>
          <a:off x="418363" y="1457521"/>
          <a:ext cx="11505064" cy="432222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75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4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154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МАГИСТРАТУРА ЭФ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Олимпиадах/Универсиадах Проверка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магистерских диссертаций на плагиат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Приемная комиссия магистратуры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4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Февраль - май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тьюторов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студентов магистратуры 1-го года (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сентябрь-декабрь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Прокторинг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дистанционном формате при проведении защит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магистерских диссертаций, </a:t>
                      </a:r>
                      <a:r>
                        <a:rPr lang="ru-RU" sz="20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госэкзаменов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май, июнь</a:t>
                      </a:r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Обращаться: в комнату 504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Директор магистратуры ЭФ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Кудряшова Елена Николаевна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29" y="136526"/>
            <a:ext cx="11573302" cy="972356"/>
          </a:xfrm>
        </p:spPr>
        <p:txBody>
          <a:bodyPr>
            <a:normAutofit/>
          </a:bodyPr>
          <a:lstStyle/>
          <a:p>
            <a:r>
              <a:rPr lang="ru-RU" sz="3200" dirty="0"/>
              <a:t>Возможности для прохождения </a:t>
            </a:r>
            <a:r>
              <a:rPr lang="ru-RU" sz="3200" b="1" dirty="0">
                <a:solidFill>
                  <a:srgbClr val="C00000"/>
                </a:solidFill>
              </a:rPr>
              <a:t>педагогической </a:t>
            </a:r>
            <a:r>
              <a:rPr lang="ru-RU" sz="3200" dirty="0"/>
              <a:t>практики на ЭФ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62818"/>
              </p:ext>
            </p:extLst>
          </p:nvPr>
        </p:nvGraphicFramePr>
        <p:xfrm>
          <a:off x="1225859" y="1293540"/>
          <a:ext cx="9461500" cy="468417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0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34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Участие в проведении занятий в дистанционном формате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(при помощи конференций: в 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effectLst/>
                        </a:rPr>
                        <a:t>Zoom</a:t>
                      </a: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 и пр.)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rgbClr val="002060"/>
                          </a:solidFill>
                          <a:effectLst/>
                        </a:rPr>
                        <a:t>для всех ступеней обучения ЭФ МГУ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Осенний семестр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Весенний семестр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4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Обращаться: в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информационной интеграции ЭФ МГУ к руководителю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Калининой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Елене Анатольевне (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контакты: </a:t>
                      </a:r>
                      <a:r>
                        <a:rPr lang="en-US" sz="2400" dirty="0">
                          <a:hlinkClick r:id="rId3"/>
                        </a:rPr>
                        <a:t>7977@econ.msu.ru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3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" y="1258956"/>
            <a:ext cx="11794435" cy="3645452"/>
          </a:xfrm>
        </p:spPr>
        <p:txBody>
          <a:bodyPr>
            <a:normAutofit/>
          </a:bodyPr>
          <a:lstStyle/>
          <a:p>
            <a:pPr algn="l"/>
            <a:r>
              <a:rPr lang="ru-RU" sz="4000" u="sng" dirty="0" smtClean="0"/>
              <a:t>Образование</a:t>
            </a:r>
            <a:r>
              <a:rPr lang="en-US" sz="4000" dirty="0" smtClean="0"/>
              <a:t> </a:t>
            </a:r>
            <a:r>
              <a:rPr lang="ru-RU" sz="4000" dirty="0" smtClean="0"/>
              <a:t>     </a:t>
            </a:r>
            <a:r>
              <a:rPr lang="ru-RU" sz="4000" u="sng" dirty="0"/>
              <a:t>Аспирантура</a:t>
            </a:r>
            <a:r>
              <a:rPr lang="ru-RU" sz="4000" dirty="0"/>
              <a:t>      </a:t>
            </a:r>
            <a:r>
              <a:rPr lang="ru-RU" sz="4000" u="sng" dirty="0">
                <a:hlinkClick r:id="rId2"/>
              </a:rPr>
              <a:t>1 </a:t>
            </a:r>
            <a:r>
              <a:rPr lang="ru-RU" sz="4000" u="sng" dirty="0" smtClean="0">
                <a:hlinkClick r:id="rId2"/>
              </a:rPr>
              <a:t>год</a:t>
            </a:r>
            <a:r>
              <a:rPr lang="ru-RU" sz="4000" u="sng" dirty="0" smtClean="0"/>
              <a:t> </a:t>
            </a:r>
            <a:r>
              <a:rPr lang="ru-RU" sz="4000" u="sng" dirty="0" smtClean="0">
                <a:solidFill>
                  <a:srgbClr val="C00000"/>
                </a:solidFill>
              </a:rPr>
              <a:t>(2 способа найти:)</a:t>
            </a:r>
            <a:endParaRPr lang="ru-RU" sz="4000" u="sng" dirty="0">
              <a:solidFill>
                <a:srgbClr val="C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255281" y="1641605"/>
            <a:ext cx="36222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695250" y="1641605"/>
            <a:ext cx="44173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D594F3-8C64-4C74-97E8-357A0921ADA4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Сайт Экономического факультета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C289A-1CD6-4CF5-A494-CB71693ABDBD}"/>
              </a:ext>
            </a:extLst>
          </p:cNvPr>
          <p:cNvSpPr txBox="1"/>
          <p:nvPr/>
        </p:nvSpPr>
        <p:spPr>
          <a:xfrm>
            <a:off x="481012" y="2420083"/>
            <a:ext cx="11229976" cy="285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Полезная информация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Учебные планы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Индивидуальный учебный план аспиранта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Расписание аттестаций, кандидатских экзаменов</a:t>
            </a:r>
            <a:r>
              <a:rPr lang="en-US" sz="4000" dirty="0"/>
              <a:t> 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55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782" y="708848"/>
            <a:ext cx="11794435" cy="3645452"/>
          </a:xfrm>
        </p:spPr>
        <p:txBody>
          <a:bodyPr>
            <a:normAutofit/>
          </a:bodyPr>
          <a:lstStyle/>
          <a:p>
            <a:pPr algn="l"/>
            <a:r>
              <a:rPr lang="ru-RU" sz="3600" u="sng" dirty="0"/>
              <a:t>Учащимся</a:t>
            </a:r>
            <a:r>
              <a:rPr lang="en-US" sz="3600" dirty="0"/>
              <a:t> </a:t>
            </a:r>
            <a:r>
              <a:rPr lang="ru-RU" sz="3600" dirty="0"/>
              <a:t>     </a:t>
            </a:r>
            <a:r>
              <a:rPr lang="ru-RU" sz="3600" u="sng" dirty="0">
                <a:hlinkClick r:id="rId3"/>
              </a:rPr>
              <a:t>Аспирантура</a:t>
            </a:r>
            <a:endParaRPr lang="ru-RU" sz="3600" u="sng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411620" y="1057920"/>
            <a:ext cx="36222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D594F3-8C64-4C74-97E8-357A0921ADA4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Сайт Экономического факультета</a:t>
            </a:r>
            <a:endParaRPr lang="ru-RU" sz="4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1978"/>
          <a:stretch/>
        </p:blipFill>
        <p:spPr>
          <a:xfrm>
            <a:off x="112734" y="1189974"/>
            <a:ext cx="11987407" cy="54488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4177790" y="2956141"/>
            <a:ext cx="2936994" cy="958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328" y="199382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 способ</a:t>
            </a:r>
          </a:p>
        </p:txBody>
      </p:sp>
    </p:spTree>
    <p:extLst>
      <p:ext uri="{BB962C8B-B14F-4D97-AF65-F5344CB8AC3E}">
        <p14:creationId xmlns:p14="http://schemas.microsoft.com/office/powerpoint/2010/main" val="264463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574820"/>
              </p:ext>
            </p:extLst>
          </p:nvPr>
        </p:nvGraphicFramePr>
        <p:xfrm>
          <a:off x="370876" y="1086901"/>
          <a:ext cx="11347865" cy="5293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4118962851"/>
                    </a:ext>
                  </a:extLst>
                </a:gridCol>
                <a:gridCol w="4019340">
                  <a:extLst>
                    <a:ext uri="{9D8B030D-6E8A-4147-A177-3AD203B41FA5}">
                      <a16:colId xmlns:a16="http://schemas.microsoft.com/office/drawing/2014/main" val="1464421847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2339950789"/>
                    </a:ext>
                  </a:extLst>
                </a:gridCol>
                <a:gridCol w="2160396">
                  <a:extLst>
                    <a:ext uri="{9D8B030D-6E8A-4147-A177-3AD203B41FA5}">
                      <a16:colId xmlns:a16="http://schemas.microsoft.com/office/drawing/2014/main" val="3992706899"/>
                    </a:ext>
                  </a:extLst>
                </a:gridCol>
                <a:gridCol w="2383822">
                  <a:extLst>
                    <a:ext uri="{9D8B030D-6E8A-4147-A177-3AD203B41FA5}">
                      <a16:colId xmlns:a16="http://schemas.microsoft.com/office/drawing/2014/main" val="4043030639"/>
                    </a:ext>
                  </a:extLst>
                </a:gridCol>
              </a:tblGrid>
              <a:tr h="31986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Шифр. Научная специальность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набор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поток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98"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приема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0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зачислено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зачислено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РФ(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чел.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56465"/>
                  </a:ext>
                </a:extLst>
              </a:tr>
              <a:tr h="44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5.2.1.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теория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7200" b="1" i="0" u="none" strike="noStrike" kern="1200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7200" b="1" i="0" u="none" strike="noStrike" kern="12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093" marR="55093" marT="7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(0)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65308"/>
                  </a:ext>
                </a:extLst>
              </a:tr>
              <a:tr h="616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5.2.2.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Математические, статистические и инструментальные методы 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экономики (вкл. 5.2.3. Региональная и отраслевая экономика, специализация: 11.Бухгалтерский учет и экономическая статистика)</a:t>
                      </a:r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kern="12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093" marR="55093" marT="7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(0)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42932"/>
                  </a:ext>
                </a:extLst>
              </a:tr>
              <a:tr h="616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5.2.3.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Региональная и отраслевая 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экономика (специализации: (7;10)+(8;9))</a:t>
                      </a:r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kern="12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093" marR="55093" marT="7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16+7 (3)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93516"/>
                  </a:ext>
                </a:extLst>
              </a:tr>
              <a:tr h="300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5.2.4.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kern="12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093" marR="55093" marT="7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4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01583"/>
                  </a:ext>
                </a:extLst>
              </a:tr>
              <a:tr h="387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5.2.5.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Мировая экономика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kern="12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093" marR="55093" marT="7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5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36351"/>
                  </a:ext>
                </a:extLst>
              </a:tr>
              <a:tr h="361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5.2.6.</a:t>
                      </a:r>
                      <a:endParaRPr lang="ru-RU" sz="12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kern="12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093" marR="55093" marT="7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3(1)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28523"/>
                  </a:ext>
                </a:extLst>
              </a:tr>
              <a:tr h="3282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7" marR="7547" marT="7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093" marR="55093" marT="7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(4)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753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96"/>
            <a:ext cx="12192000" cy="938151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План </a:t>
            </a:r>
            <a:r>
              <a:rPr lang="ru-RU" sz="2400" dirty="0" smtClean="0"/>
              <a:t>приема и зачисление </a:t>
            </a:r>
            <a:r>
              <a:rPr lang="ru-RU" sz="2400" dirty="0" smtClean="0">
                <a:solidFill>
                  <a:srgbClr val="C00000"/>
                </a:solidFill>
              </a:rPr>
              <a:t>дополнительного набора и основного потока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в </a:t>
            </a:r>
            <a:r>
              <a:rPr lang="ru-RU" sz="2400" dirty="0"/>
              <a:t>аспирантуру экономического факультета</a:t>
            </a:r>
            <a:br>
              <a:rPr lang="ru-RU" sz="2400" dirty="0"/>
            </a:br>
            <a:r>
              <a:rPr lang="ru-RU" sz="2400" dirty="0"/>
              <a:t> МГУ имени М.В. Ломоносова в </a:t>
            </a:r>
            <a:r>
              <a:rPr lang="ru-RU" sz="2400" dirty="0" smtClean="0"/>
              <a:t>2022 </a:t>
            </a:r>
            <a:r>
              <a:rPr lang="ru-RU" sz="2400" dirty="0"/>
              <a:t>году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11495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Аспирантура-2\СОБРАНИЯ и СОВЕЩАНИЯ\Собрание аспирантов\1 го -собрание презентация\2022\Допнабор\Скриншот\1 год обуч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1051560"/>
            <a:ext cx="12014675" cy="57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9D594F3-8C64-4C74-97E8-357A0921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085"/>
            <a:ext cx="11738610" cy="6978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Сайт Экономического факультета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727291"/>
            <a:ext cx="2936994" cy="958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94610" y="727291"/>
            <a:ext cx="9539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hlinkClick r:id="rId3" tooltip="Главная"/>
              </a:rPr>
              <a:t>Главная</a:t>
            </a:r>
            <a:r>
              <a:rPr lang="ru-RU" dirty="0" err="1">
                <a:hlinkClick r:id="rId4" tooltip="Учащимся"/>
              </a:rPr>
              <a:t>Учащимся</a:t>
            </a:r>
            <a:r>
              <a:rPr lang="ru-RU" dirty="0" err="1">
                <a:hlinkClick r:id="rId5" tooltip="Аспирантура"/>
              </a:rPr>
              <a:t>Аспирантура</a:t>
            </a:r>
            <a:r>
              <a:rPr lang="ru-RU" dirty="0" err="1">
                <a:hlinkClick r:id="rId6" tooltip="Образовательные программы 2022"/>
              </a:rPr>
              <a:t>Образовательные</a:t>
            </a:r>
            <a:r>
              <a:rPr lang="ru-RU" dirty="0">
                <a:hlinkClick r:id="rId6" tooltip="Образовательные программы 2022"/>
              </a:rPr>
              <a:t> программы 2022</a:t>
            </a:r>
            <a:r>
              <a:rPr lang="ru-RU" b="1" dirty="0"/>
              <a:t>5.2.1. Экономическая </a:t>
            </a:r>
            <a:r>
              <a:rPr lang="ru-RU" b="1" dirty="0" err="1" smtClean="0"/>
              <a:t>теори</a:t>
            </a:r>
            <a:r>
              <a:rPr lang="ru-RU" b="1" dirty="0" smtClean="0"/>
              <a:t>…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794510" y="1051560"/>
            <a:ext cx="800100" cy="1548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328" y="199382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>
                <a:solidFill>
                  <a:srgbClr val="C00000"/>
                </a:solidFill>
              </a:rPr>
              <a:t>способ</a:t>
            </a:r>
          </a:p>
        </p:txBody>
      </p:sp>
    </p:spTree>
    <p:extLst>
      <p:ext uri="{BB962C8B-B14F-4D97-AF65-F5344CB8AC3E}">
        <p14:creationId xmlns:p14="http://schemas.microsoft.com/office/powerpoint/2010/main" val="2664925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1ECFE3-ACE4-4CA7-B8F7-A0C2121B07B6}"/>
              </a:ext>
            </a:extLst>
          </p:cNvPr>
          <p:cNvSpPr/>
          <p:nvPr/>
        </p:nvSpPr>
        <p:spPr>
          <a:xfrm>
            <a:off x="0" y="0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Проездные для аспирантов (</a:t>
            </a: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соц.карта</a:t>
            </a:r>
            <a:r>
              <a:rPr lang="ru-RU" sz="44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0387810-C762-43AF-AA08-1E74D24D2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" y="1035049"/>
            <a:ext cx="4912276" cy="48514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600" dirty="0"/>
              <a:t>Заполнить согласие на обработку данных</a:t>
            </a:r>
          </a:p>
          <a:p>
            <a:pPr marL="514350" indent="-514350">
              <a:buAutoNum type="arabicPeriod"/>
            </a:pPr>
            <a:r>
              <a:rPr lang="ru-RU" sz="2600" dirty="0"/>
              <a:t>Проверить наличие своих ФИО в Реестре студентов, ординаторов, аспирантов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одать заявку на выпуск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соц.карты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на </a:t>
            </a:r>
            <a:r>
              <a:rPr lang="ru-RU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hlinkClick r:id="rId2"/>
              </a:rPr>
              <a:t>Официальном портале Мэра и Правительства Москвы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Инструкция на сайте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по ссылке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indent="-514350">
              <a:buAutoNum type="arabicPeriod"/>
            </a:pPr>
            <a:endParaRPr lang="ru-RU" sz="2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FE33D-0C03-4965-9734-2ED423FF54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5" t="779" r="5153" b="20965"/>
          <a:stretch/>
        </p:blipFill>
        <p:spPr>
          <a:xfrm>
            <a:off x="4781550" y="956675"/>
            <a:ext cx="7327900" cy="42630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79D5C3-A290-4E50-BA61-EE3BDE5C72F5}"/>
              </a:ext>
            </a:extLst>
          </p:cNvPr>
          <p:cNvSpPr txBox="1"/>
          <p:nvPr/>
        </p:nvSpPr>
        <p:spPr>
          <a:xfrm>
            <a:off x="101600" y="5639897"/>
            <a:ext cx="1200785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Если вы заполняли согласие на обработку данных, но вас нет в реестре более </a:t>
            </a:r>
            <a:r>
              <a:rPr lang="en-US" sz="2200" dirty="0"/>
              <a:t>15</a:t>
            </a:r>
            <a:r>
              <a:rPr lang="ru-RU" sz="2200" dirty="0"/>
              <a:t> дней, то необходимо заполнить заявление на выпуск карты, несмотря на оповещение системы об отсутствии в Реестре, и сообщить об этом в отдел аспирантуры</a:t>
            </a:r>
          </a:p>
        </p:txBody>
      </p:sp>
    </p:spTree>
    <p:extLst>
      <p:ext uri="{BB962C8B-B14F-4D97-AF65-F5344CB8AC3E}">
        <p14:creationId xmlns:p14="http://schemas.microsoft.com/office/powerpoint/2010/main" val="2629960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122" y="1549747"/>
            <a:ext cx="11392821" cy="5003453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Сайт факультета: </a:t>
            </a:r>
            <a:r>
              <a:rPr lang="en-US" sz="3200" dirty="0">
                <a:solidFill>
                  <a:schemeClr val="accent1"/>
                </a:solidFill>
              </a:rPr>
              <a:t>econ.msu.ru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</a:p>
          <a:p>
            <a:pPr algn="l"/>
            <a:r>
              <a:rPr lang="ru-RU" sz="3200" dirty="0"/>
              <a:t>Расписание: </a:t>
            </a:r>
            <a:r>
              <a:rPr lang="en-US" sz="3200" dirty="0">
                <a:solidFill>
                  <a:schemeClr val="accent1"/>
                </a:solidFill>
              </a:rPr>
              <a:t>cacs.econ.msu.ru</a:t>
            </a:r>
            <a:endParaRPr lang="ru-RU" sz="3200" dirty="0">
              <a:solidFill>
                <a:schemeClr val="accent1"/>
              </a:solidFill>
            </a:endParaRPr>
          </a:p>
          <a:p>
            <a:pPr algn="l"/>
            <a:endParaRPr lang="en-US" sz="4400" dirty="0"/>
          </a:p>
          <a:p>
            <a:pPr algn="l"/>
            <a:r>
              <a:rPr lang="ru-RU" sz="2800" dirty="0"/>
              <a:t>Учебный портал: </a:t>
            </a:r>
            <a:r>
              <a:rPr lang="en-US" sz="2800" dirty="0" smtClean="0">
                <a:solidFill>
                  <a:schemeClr val="accent1"/>
                </a:solidFill>
              </a:rPr>
              <a:t>on.econ.msu.ru</a:t>
            </a:r>
            <a:r>
              <a:rPr lang="ru-RU" sz="2800" dirty="0" smtClean="0">
                <a:solidFill>
                  <a:schemeClr val="accent1"/>
                </a:solidFill>
              </a:rPr>
              <a:t>,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my.econ.msu.ru</a:t>
            </a:r>
            <a:endParaRPr lang="en-US" sz="2800" dirty="0">
              <a:solidFill>
                <a:schemeClr val="accent1"/>
              </a:solidFill>
            </a:endParaRPr>
          </a:p>
          <a:p>
            <a:pPr algn="l"/>
            <a:r>
              <a:rPr lang="ru-RU" sz="2800" dirty="0"/>
              <a:t>Лицензионная подписка (</a:t>
            </a:r>
            <a:r>
              <a:rPr lang="en-US" sz="2800" dirty="0"/>
              <a:t>Microsoft)</a:t>
            </a:r>
            <a:r>
              <a:rPr lang="ru-RU" sz="2800" dirty="0"/>
              <a:t>:</a:t>
            </a:r>
            <a:r>
              <a:rPr lang="en-US" sz="2800" dirty="0"/>
              <a:t>  </a:t>
            </a:r>
            <a:r>
              <a:rPr lang="en-US" sz="2800" dirty="0">
                <a:solidFill>
                  <a:schemeClr val="accent1"/>
                </a:solidFill>
              </a:rPr>
              <a:t>office.com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endParaRPr lang="ru-RU" sz="3600" dirty="0"/>
          </a:p>
          <a:p>
            <a:pPr algn="l"/>
            <a:r>
              <a:rPr lang="ru-RU" sz="2800" dirty="0"/>
              <a:t>ИСТИНА - Интеллектуальная Система Тематического Исследования</a:t>
            </a:r>
            <a:r>
              <a:rPr lang="en-US" sz="2800" dirty="0"/>
              <a:t> </a:t>
            </a:r>
            <a:r>
              <a:rPr lang="ru-RU" sz="2800" dirty="0" err="1"/>
              <a:t>НАукометрических</a:t>
            </a:r>
            <a:r>
              <a:rPr lang="ru-RU" sz="2800" dirty="0"/>
              <a:t> данных: </a:t>
            </a:r>
            <a:r>
              <a:rPr lang="en-US" sz="2800" dirty="0">
                <a:solidFill>
                  <a:schemeClr val="accent1"/>
                </a:solidFill>
              </a:rPr>
              <a:t>istina.msu.ru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</a:p>
          <a:p>
            <a:pPr algn="l"/>
            <a:r>
              <a:rPr lang="ru-RU" sz="2800" dirty="0"/>
              <a:t>Институциональная подписка ЭФ МГУ: </a:t>
            </a:r>
            <a:r>
              <a:rPr lang="ru-RU" sz="2800" dirty="0">
                <a:hlinkClick r:id="rId2"/>
              </a:rPr>
              <a:t>ссылка</a:t>
            </a:r>
            <a:endParaRPr lang="ru-RU" sz="2800" dirty="0"/>
          </a:p>
          <a:p>
            <a:pPr algn="l"/>
            <a:r>
              <a:rPr lang="ru-RU" sz="2800" dirty="0"/>
              <a:t>Экскурсия по ресурсам: </a:t>
            </a:r>
            <a:r>
              <a:rPr lang="ru-RU" sz="2800" dirty="0">
                <a:hlinkClick r:id="rId3"/>
              </a:rPr>
              <a:t>ссылка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122" y="2665821"/>
            <a:ext cx="12044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</a:rPr>
              <a:t>Вход возможен только через личные логин и пароль: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9143"/>
            <a:ext cx="12192000" cy="11359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+mj-lt"/>
              </a:rPr>
              <a:t>Электронные ресурсы, поддерживающие процесс обучения на экономическом факультете</a:t>
            </a:r>
          </a:p>
        </p:txBody>
      </p:sp>
    </p:spTree>
    <p:extLst>
      <p:ext uri="{BB962C8B-B14F-4D97-AF65-F5344CB8AC3E}">
        <p14:creationId xmlns:p14="http://schemas.microsoft.com/office/powerpoint/2010/main" val="338626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1"/>
            <a:ext cx="12192000" cy="1145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+mj-lt"/>
              </a:rPr>
              <a:t>Электронные ресурсы, поддерживающие процесс обучения на экономическом факультете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3793" y="1145137"/>
            <a:ext cx="2723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Расписание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978"/>
            <a:ext cx="6632710" cy="43388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13" y="3074126"/>
            <a:ext cx="6423687" cy="37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1"/>
            <a:ext cx="12192000" cy="1145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+mj-lt"/>
              </a:rPr>
              <a:t>Электронные ресурсы, поддерживающие процесс обучения на экономическом факультете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3855" y="1132641"/>
            <a:ext cx="2473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Расписание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85964"/>
              </p:ext>
            </p:extLst>
          </p:nvPr>
        </p:nvGraphicFramePr>
        <p:xfrm>
          <a:off x="1043708" y="1714320"/>
          <a:ext cx="10280073" cy="5113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4631">
                  <a:extLst>
                    <a:ext uri="{9D8B030D-6E8A-4147-A177-3AD203B41FA5}">
                      <a16:colId xmlns:a16="http://schemas.microsoft.com/office/drawing/2014/main" val="1538486772"/>
                    </a:ext>
                  </a:extLst>
                </a:gridCol>
                <a:gridCol w="4065442">
                  <a:extLst>
                    <a:ext uri="{9D8B030D-6E8A-4147-A177-3AD203B41FA5}">
                      <a16:colId xmlns:a16="http://schemas.microsoft.com/office/drawing/2014/main" val="485287802"/>
                    </a:ext>
                  </a:extLst>
                </a:gridCol>
              </a:tblGrid>
              <a:tr h="223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Шифр и наименование научной специальности</a:t>
                      </a:r>
                      <a:endParaRPr lang="ru-RU" sz="18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Номер академической группы</a:t>
                      </a:r>
                      <a:endParaRPr lang="ru-RU" sz="18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961732"/>
                  </a:ext>
                </a:extLst>
              </a:tr>
              <a:tr h="389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5.2.1.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 Экономическая теория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701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эт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473028"/>
                  </a:ext>
                </a:extLst>
              </a:tr>
              <a:tr h="930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5.2.2.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 Математические, статистические и инструментальные методы в экономике (специализация: (11. Бухгалтерский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</a:rPr>
                        <a:t>учет, аудит 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и экономическая статистика))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702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ммбу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80321"/>
                  </a:ext>
                </a:extLst>
              </a:tr>
              <a:tr h="689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5.2.3.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 Региональная и отраслевая экономика (специализации: (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</a:rPr>
                        <a:t>7. Экономика инноваций;10. Маркетинг)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705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мэи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880153"/>
                  </a:ext>
                </a:extLst>
              </a:tr>
              <a:tr h="689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5.2.3.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 Региональная и отраслевая экономика (специализации: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</a:rPr>
                        <a:t>(8. Экономика народонаселения и экономика труда;9.</a:t>
                      </a:r>
                      <a:r>
                        <a:rPr lang="ru-RU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Экономика природопользования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705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энэтэп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656211"/>
                  </a:ext>
                </a:extLst>
              </a:tr>
              <a:tr h="223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5.2.4.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 Финансы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703ф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363581"/>
                  </a:ext>
                </a:extLst>
              </a:tr>
              <a:tr h="250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5.2.5.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 Мировая экономика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704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мэ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133499"/>
                  </a:ext>
                </a:extLst>
              </a:tr>
              <a:tr h="689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5.2.6. 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Менеджмент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707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53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178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ИАС «ИСТИНА</a:t>
            </a:r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» и АИС-аспирант</a:t>
            </a:r>
            <a:endParaRPr lang="ru-RU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EED015A-7C97-4449-915E-4FC4954015D6}"/>
              </a:ext>
            </a:extLst>
          </p:cNvPr>
          <p:cNvSpPr txBox="1">
            <a:spLocks/>
          </p:cNvSpPr>
          <p:nvPr/>
        </p:nvSpPr>
        <p:spPr>
          <a:xfrm>
            <a:off x="317500" y="809752"/>
            <a:ext cx="11633200" cy="2847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dirty="0"/>
              <a:t>Регистрация на сайте: </a:t>
            </a:r>
            <a:r>
              <a:rPr lang="en-US" dirty="0">
                <a:hlinkClick r:id="rId2"/>
              </a:rPr>
              <a:t>http://istina.msu.ru/</a:t>
            </a:r>
            <a:endParaRPr lang="ru-RU" dirty="0"/>
          </a:p>
          <a:p>
            <a:pPr lvl="1"/>
            <a:r>
              <a:rPr lang="ru-RU" dirty="0"/>
              <a:t>Указать место работы – экономический факультет и наименование кафедры</a:t>
            </a:r>
          </a:p>
          <a:p>
            <a:pPr lvl="1"/>
            <a:r>
              <a:rPr lang="ru-RU" dirty="0"/>
              <a:t>Должность – аспирант, начало работы – </a:t>
            </a:r>
            <a:r>
              <a:rPr lang="ru-RU" dirty="0" smtClean="0"/>
              <a:t>01.11.2022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Отдел аспирантуры подтверждает Вашу страницу в системе «ИСТИНА»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В </a:t>
            </a:r>
            <a:r>
              <a:rPr lang="ru-RU" b="1" dirty="0"/>
              <a:t>ИАС «ИСТИНА» </a:t>
            </a:r>
            <a:r>
              <a:rPr lang="ru-RU" dirty="0" smtClean="0"/>
              <a:t>аспиранты публикуют только свои статьи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smtClean="0"/>
              <a:t>которых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излагаются </a:t>
            </a:r>
            <a:r>
              <a:rPr lang="ru-RU" dirty="0"/>
              <a:t>основные научные результаты диссертации.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35305-5549-4DFE-8DA0-5D87B8C357CA}"/>
              </a:ext>
            </a:extLst>
          </p:cNvPr>
          <p:cNvSpPr txBox="1"/>
          <p:nvPr/>
        </p:nvSpPr>
        <p:spPr>
          <a:xfrm>
            <a:off x="728389" y="5316268"/>
            <a:ext cx="1125767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 итогам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семестра заполняете «Личный кабинет»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 АИС отчетами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 практике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инструкция)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592E2-A171-48A2-B33A-0D5B2C4A4C87}"/>
              </a:ext>
            </a:extLst>
          </p:cNvPr>
          <p:cNvSpPr txBox="1"/>
          <p:nvPr/>
        </p:nvSpPr>
        <p:spPr>
          <a:xfrm>
            <a:off x="622301" y="3657599"/>
            <a:ext cx="1132839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Во время обучения Вы наполняете </a:t>
            </a:r>
            <a:r>
              <a:rPr lang="ru-RU" sz="2800" dirty="0">
                <a:solidFill>
                  <a:prstClr val="black"/>
                </a:solidFill>
              </a:rPr>
              <a:t>«Личный кабинет» в АИС</a:t>
            </a:r>
            <a:r>
              <a:rPr lang="ru-RU" sz="2800" dirty="0" smtClean="0"/>
              <a:t> своими научными достижениями (публикациями, докладами на конференциях, участиями в НИР)</a:t>
            </a: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086A1C-7A15-47F1-B2BB-45CE992D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719973"/>
            <a:ext cx="482601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B18440-ACF7-4751-95F5-B570C968E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32135"/>
          <a:stretch/>
        </p:blipFill>
        <p:spPr>
          <a:xfrm>
            <a:off x="7694613" y="876274"/>
            <a:ext cx="4459287" cy="8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228" y="1834920"/>
            <a:ext cx="10869544" cy="432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Электронная приемная содержит: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Формы заказа документов:</a:t>
            </a:r>
          </a:p>
          <a:p>
            <a:pPr lvl="1"/>
            <a:r>
              <a:rPr lang="ru-RU" dirty="0"/>
              <a:t>Справка, подтверждающая факт обучения</a:t>
            </a:r>
          </a:p>
          <a:p>
            <a:pPr lvl="1"/>
            <a:r>
              <a:rPr lang="ru-RU" dirty="0"/>
              <a:t>Заверенная копия диплома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Индивидуальный учебный план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Обоснование к выбору темы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Все к аттестации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Образцы документов (обоснования, выписки, отчеты по практике)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9E0BD1-4072-4B1A-8C15-23B57661F16C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Электронная приемная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009D4-3F89-4E02-9C5D-7DA1B02CA01D}"/>
              </a:ext>
            </a:extLst>
          </p:cNvPr>
          <p:cNvSpPr txBox="1"/>
          <p:nvPr/>
        </p:nvSpPr>
        <p:spPr>
          <a:xfrm>
            <a:off x="743778" y="1086126"/>
            <a:ext cx="10140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Ссылка: </a:t>
            </a:r>
            <a:r>
              <a:rPr lang="en-US" sz="2800" dirty="0">
                <a:hlinkClick r:id="rId2"/>
              </a:rPr>
              <a:t>http://www.econ.msu.ru/students/pg/phd_priemnay/</a:t>
            </a:r>
            <a:r>
              <a:rPr lang="ru-RU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009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657350"/>
            <a:ext cx="11010900" cy="41846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к. 562, к. 559 тел. 8(495) 939-14-72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phd.econ@org.msu.ru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 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- 10.00-18.00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- 10.00-18.00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10.00-18.00</a:t>
            </a:r>
            <a:endParaRPr lang="ru-RU" b="0" i="0" dirty="0">
              <a:solidFill>
                <a:srgbClr val="0808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- 10.00-18.00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b="0" i="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приемный день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графике работы отражаются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 сайте ЭФ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https://www.econ.msu.ru/students/pg/about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8285BF-DFE6-44C5-9C54-BAFDCA1DDF2E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Докторантура и аспирантура</a:t>
            </a:r>
          </a:p>
        </p:txBody>
      </p:sp>
    </p:spTree>
    <p:extLst>
      <p:ext uri="{BB962C8B-B14F-4D97-AF65-F5344CB8AC3E}">
        <p14:creationId xmlns:p14="http://schemas.microsoft.com/office/powerpoint/2010/main" val="323229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2006" y="5401258"/>
            <a:ext cx="5277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Контакты: </a:t>
            </a:r>
          </a:p>
          <a:p>
            <a:pPr algn="ctr"/>
            <a:r>
              <a:rPr lang="en-US" dirty="0" smtClean="0">
                <a:hlinkClick r:id="rId3"/>
              </a:rPr>
              <a:t>phd.econ.msu@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org.msu.r</a:t>
            </a:r>
            <a:r>
              <a:rPr lang="en-US" dirty="0" smtClean="0">
                <a:hlinkClick r:id="rId3"/>
              </a:rPr>
              <a:t>u</a:t>
            </a:r>
            <a:endParaRPr lang="ru-RU" dirty="0"/>
          </a:p>
          <a:p>
            <a:pPr algn="ctr"/>
            <a:r>
              <a:rPr lang="ru-RU" dirty="0"/>
              <a:t>(</a:t>
            </a:r>
            <a:r>
              <a:rPr lang="ru-RU" dirty="0" smtClean="0"/>
              <a:t>495)939-14-72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аб. 562, 559</a:t>
            </a:r>
            <a:endParaRPr lang="ru-RU" dirty="0"/>
          </a:p>
        </p:txBody>
      </p:sp>
      <p:pic>
        <p:nvPicPr>
          <p:cNvPr id="9219" name="Рисунок 10" descr="https://www.econ.msu.ru/ext/lib/Article/x39/x9d/14749/image/%D0%9B%D1%83%D0%B4%D0%B0%D0%BD%D0%B8%D0%BA%20%D0%9C_%D0%92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8" b="12174"/>
          <a:stretch/>
        </p:blipFill>
        <p:spPr bwMode="auto">
          <a:xfrm>
            <a:off x="6297399" y="1072477"/>
            <a:ext cx="1462151" cy="1836186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26C4C1-0645-459E-9D67-F1C9A318945F}"/>
              </a:ext>
            </a:extLst>
          </p:cNvPr>
          <p:cNvSpPr/>
          <p:nvPr/>
        </p:nvSpPr>
        <p:spPr>
          <a:xfrm>
            <a:off x="0" y="-23520"/>
            <a:ext cx="12192000" cy="7498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Докторантура и аспирантура ЭФ МГУ в лицах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9481A-7EA6-4371-8059-D03361BDCB7F}"/>
              </a:ext>
            </a:extLst>
          </p:cNvPr>
          <p:cNvSpPr txBox="1"/>
          <p:nvPr/>
        </p:nvSpPr>
        <p:spPr>
          <a:xfrm>
            <a:off x="1381267" y="1048338"/>
            <a:ext cx="4851400" cy="197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</a:rPr>
              <a:t>Мальцев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Александр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Андреевич</a:t>
            </a:r>
            <a:endParaRPr lang="ru-RU" sz="2000" b="1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</a:rPr>
              <a:t>Заместитель </a:t>
            </a:r>
            <a:r>
              <a:rPr lang="ru-RU" dirty="0" smtClean="0">
                <a:effectLst/>
              </a:rPr>
              <a:t>декана </a:t>
            </a:r>
            <a:r>
              <a:rPr lang="ru-RU" dirty="0" smtClean="0"/>
              <a:t>по</a:t>
            </a:r>
            <a:r>
              <a:rPr lang="ru-RU" dirty="0"/>
              <a:t> аспирантуре </a:t>
            </a:r>
            <a:r>
              <a:rPr lang="ru-RU" dirty="0" smtClean="0"/>
              <a:t>и организации исследовательского процесса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э</a:t>
            </a:r>
            <a:r>
              <a:rPr lang="ru-RU" dirty="0" smtClean="0">
                <a:effectLst/>
              </a:rPr>
              <a:t>кономического </a:t>
            </a:r>
            <a:r>
              <a:rPr lang="ru-RU" dirty="0">
                <a:effectLst/>
              </a:rPr>
              <a:t>факультета МГУ, 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д.э.н</a:t>
            </a:r>
            <a:r>
              <a:rPr lang="ru-RU" dirty="0">
                <a:effectLst/>
              </a:rPr>
              <a:t>., </a:t>
            </a:r>
            <a:r>
              <a:rPr lang="ru-RU" dirty="0" smtClean="0">
                <a:effectLst/>
              </a:rPr>
              <a:t>доцент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A63C6-7E73-4551-9BD1-E7736F74A890}"/>
              </a:ext>
            </a:extLst>
          </p:cNvPr>
          <p:cNvSpPr txBox="1"/>
          <p:nvPr/>
        </p:nvSpPr>
        <p:spPr>
          <a:xfrm>
            <a:off x="7759550" y="1196852"/>
            <a:ext cx="4019550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Луданик Марина Валерьевна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</a:rPr>
              <a:t>Директор </a:t>
            </a:r>
            <a:r>
              <a:rPr lang="ru-RU" dirty="0" smtClean="0"/>
              <a:t>аспирантуры</a:t>
            </a:r>
            <a:r>
              <a:rPr lang="ru-RU" dirty="0" smtClean="0">
                <a:effectLst/>
              </a:rPr>
              <a:t>,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к.э.н., доцент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49885-0D7E-47C6-8106-B7D9065783F9}"/>
              </a:ext>
            </a:extLst>
          </p:cNvPr>
          <p:cNvSpPr txBox="1"/>
          <p:nvPr/>
        </p:nvSpPr>
        <p:spPr>
          <a:xfrm>
            <a:off x="1620787" y="3196700"/>
            <a:ext cx="363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Ткаченко Рената Николаевна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dirty="0" smtClean="0">
                <a:effectLst/>
              </a:rPr>
              <a:t>Заведующий докторантурой и аспирантурой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09413-AAFA-4016-A789-DF26D57F0EEE}"/>
              </a:ext>
            </a:extLst>
          </p:cNvPr>
          <p:cNvSpPr txBox="1"/>
          <p:nvPr/>
        </p:nvSpPr>
        <p:spPr>
          <a:xfrm>
            <a:off x="1520615" y="5148369"/>
            <a:ext cx="4350170" cy="1587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Тишкин Александр Сергеевич</a:t>
            </a:r>
            <a:endParaRPr lang="ru-RU" sz="1800" b="1" dirty="0">
              <a:effectLst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</a:rPr>
              <a:t>Специалист 1-ой категории </a:t>
            </a:r>
            <a:r>
              <a:rPr lang="ru-RU" sz="1800" dirty="0" smtClean="0">
                <a:effectLst/>
              </a:rPr>
              <a:t>отдела </a:t>
            </a:r>
            <a:r>
              <a:rPr lang="ru-RU" sz="1600" dirty="0" smtClean="0"/>
              <a:t>докторантуры </a:t>
            </a:r>
            <a:r>
              <a:rPr lang="ru-RU" sz="1600" dirty="0"/>
              <a:t>и аспирантуры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85553B-3972-47DD-9432-AD78F1224C56}"/>
              </a:ext>
            </a:extLst>
          </p:cNvPr>
          <p:cNvSpPr txBox="1"/>
          <p:nvPr/>
        </p:nvSpPr>
        <p:spPr>
          <a:xfrm>
            <a:off x="7527574" y="3338053"/>
            <a:ext cx="4844041" cy="117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</a:rPr>
              <a:t>Никифорова Ольга Валерьевна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</a:rPr>
              <a:t>Специалист 1-ой категории отдела </a:t>
            </a:r>
            <a:r>
              <a:rPr lang="ru-RU" sz="1800" dirty="0" smtClean="0">
                <a:effectLst/>
              </a:rPr>
              <a:t>докторантуры и аспирантуры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5" r="14181"/>
          <a:stretch/>
        </p:blipFill>
        <p:spPr>
          <a:xfrm>
            <a:off x="6281867" y="3025289"/>
            <a:ext cx="1477683" cy="1964722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2052" name="Picture 4" descr="https://www.econ.msu.ru/sys/raw.php?o=87355&amp;p=attachm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6" y="4730616"/>
            <a:ext cx="1544117" cy="1985940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con.msu.ru/sys/raw.php?o=70862&amp;p=attachm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6" y="897699"/>
            <a:ext cx="1493982" cy="1702521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Аспирантура-2\Учебная часть Аспирантуры\Фото сотрудников\Ткаченко Р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6" y="2753665"/>
            <a:ext cx="1544117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адпись 2"/>
          <p:cNvSpPr txBox="1">
            <a:spLocks noChangeArrowheads="1"/>
          </p:cNvSpPr>
          <p:nvPr/>
        </p:nvSpPr>
        <p:spPr bwMode="auto">
          <a:xfrm>
            <a:off x="1839686" y="285751"/>
            <a:ext cx="8425543" cy="71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НАУЧНЫХ и НАУЧНО-ПЕДАГОГИЧЕСКИХ КАДРОВ</a:t>
            </a: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аспирантуре</a:t>
            </a:r>
            <a:endParaRPr lang="ru-RU" altLang="ru-R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278532" y="1504006"/>
            <a:ext cx="337858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компонент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42267" y="1476532"/>
            <a:ext cx="313653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компонент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354500" y="2235219"/>
            <a:ext cx="5602147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учебного плана аспирантуры</a:t>
            </a:r>
          </a:p>
          <a:p>
            <a:pPr eaLnBrk="1" hangingPunct="1">
              <a:buFontTx/>
              <a:buChar char="•"/>
            </a:pP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Кандидатские </a:t>
            </a: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экзамены (иностранный язык, философия и специальность)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 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к кандидатскому экзамену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7467" y="2184378"/>
            <a:ext cx="5953021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плана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римерный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научного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диссертации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тоговая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dirty="0"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153978" y="1881959"/>
            <a:ext cx="0" cy="306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9113136" y="1916683"/>
            <a:ext cx="0" cy="306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16075" y="1341438"/>
            <a:ext cx="88725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верх 29"/>
          <p:cNvSpPr/>
          <p:nvPr/>
        </p:nvSpPr>
        <p:spPr>
          <a:xfrm flipV="1">
            <a:off x="3310536" y="1006564"/>
            <a:ext cx="913128" cy="300037"/>
          </a:xfrm>
          <a:prstGeom prst="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flipV="1">
            <a:off x="8127687" y="985840"/>
            <a:ext cx="913128" cy="300037"/>
          </a:xfrm>
          <a:prstGeom prst="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7871" y="45668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38343" y="494225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ФГТ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6200000">
            <a:off x="-258774" y="4309373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на Конференциях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16200000">
            <a:off x="1835171" y="4309373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Публикационная активность: статьи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200000">
            <a:off x="3864598" y="4170874"/>
            <a:ext cx="2547398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Диссертации на соискание ученой степени - к.э.н.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37871" y="6089982"/>
            <a:ext cx="11200691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Получение: Заключения кафедры с рекомендацией к защите диссертации на Диссертационном Совете; Свидетельства </a:t>
            </a: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окончании аспирантуры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 rot="16200000">
            <a:off x="5923113" y="4450665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Общеуниверситетская дисциплина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 rot="16200000">
            <a:off x="7177155" y="4439355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Общенаучные дисциплины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 rot="16200000">
            <a:off x="8415559" y="4450666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 по выбору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6200000">
            <a:off x="9829647" y="4450667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практика</a:t>
            </a:r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4280" y="0"/>
            <a:ext cx="752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2400" b="1" dirty="0">
                <a:solidFill>
                  <a:srgbClr val="FF0000"/>
                </a:solidFill>
              </a:rPr>
              <a:t>Что </a:t>
            </a:r>
            <a:r>
              <a:rPr lang="ru-RU" sz="2400" b="1" dirty="0" smtClean="0">
                <a:solidFill>
                  <a:srgbClr val="FF0000"/>
                </a:solidFill>
              </a:rPr>
              <a:t>на 1 </a:t>
            </a:r>
            <a:r>
              <a:rPr lang="ru-RU" sz="2400" b="1" dirty="0" err="1" smtClean="0">
                <a:solidFill>
                  <a:srgbClr val="FF0000"/>
                </a:solidFill>
              </a:rPr>
              <a:t>г.о</a:t>
            </a:r>
            <a:r>
              <a:rPr lang="ru-RU" sz="2400" b="1" dirty="0" smtClean="0">
                <a:solidFill>
                  <a:srgbClr val="FF0000"/>
                </a:solidFill>
              </a:rPr>
              <a:t>. в 1-м и 2-м семестрах </a:t>
            </a:r>
            <a:r>
              <a:rPr lang="ru-RU" sz="2400" b="1" dirty="0">
                <a:solidFill>
                  <a:srgbClr val="FF0000"/>
                </a:solidFill>
              </a:rPr>
              <a:t>по Учебному плану?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51"/>
              </p:ext>
            </p:extLst>
          </p:nvPr>
        </p:nvGraphicFramePr>
        <p:xfrm>
          <a:off x="243068" y="461662"/>
          <a:ext cx="11644131" cy="6163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8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3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Этапы освоения образовательного компонента программы аспирантуры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(год обучения/семестр)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Общая трудоемкость,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часы/зач.ед.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Контактная работа с преподавателем,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Самостоятельная работа, час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Форма промежуточной аттестации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Дисциплины (модули), направленные на подготовку к кандидатским экзаменам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 и философия науки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1/1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108/3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Допуск к кандидатскому экзамену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Иностранный язык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1/2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108/3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Допуск к кандидатскому экзамену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Обязательные Дисциплины (модули)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Общеуниверситетская </a:t>
                      </a:r>
                      <a:r>
                        <a:rPr lang="ru-RU" sz="1800" dirty="0" smtClean="0">
                          <a:effectLst/>
                        </a:rPr>
                        <a:t>дисциплина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1/1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36/1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Зачет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Общенаучная </a:t>
                      </a:r>
                      <a:r>
                        <a:rPr lang="ru-RU" sz="1800" dirty="0" smtClean="0">
                          <a:effectLst/>
                        </a:rPr>
                        <a:t>дисциплина, </a:t>
                      </a:r>
                      <a:r>
                        <a:rPr lang="ru-RU" sz="1800" dirty="0">
                          <a:effectLst/>
                        </a:rPr>
                        <a:t>в том числе: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effectLst/>
                        </a:rPr>
                        <a:t>Модуль </a:t>
                      </a:r>
                      <a:r>
                        <a:rPr lang="en-US" sz="1800" dirty="0">
                          <a:effectLst/>
                        </a:rPr>
                        <a:t>I </a:t>
                      </a:r>
                      <a:r>
                        <a:rPr lang="ru-RU" sz="1800" dirty="0" smtClean="0">
                          <a:effectLst/>
                        </a:rPr>
                        <a:t>* (выбор из 2-х курсов)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1/2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108/3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Экзамен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64564" y="62315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Современные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исследований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5180" y="6322983"/>
            <a:ext cx="5036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запуск выбора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Модуля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529" y="6370043"/>
            <a:ext cx="1812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Примечание: </a:t>
            </a:r>
            <a:r>
              <a:rPr lang="ru-RU" sz="2000" b="1" dirty="0">
                <a:latin typeface="Arial" panose="020B0604020202020204" pitchFamily="34" charset="0"/>
              </a:rPr>
              <a:t>*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46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05756"/>
            <a:ext cx="1139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 </a:t>
            </a:r>
            <a:r>
              <a:rPr lang="en-US" sz="2400" dirty="0" smtClean="0">
                <a:hlinkClick r:id="rId2" tooltip="Главная"/>
              </a:rPr>
              <a:t>https</a:t>
            </a:r>
            <a:r>
              <a:rPr lang="en-US" sz="2400" dirty="0">
                <a:hlinkClick r:id="rId2" tooltip="Главная"/>
              </a:rPr>
              <a:t>://</a:t>
            </a:r>
            <a:r>
              <a:rPr lang="en-US" sz="2400" dirty="0" smtClean="0">
                <a:hlinkClick r:id="rId2" tooltip="Главная"/>
              </a:rPr>
              <a:t>www.econ.msu.ru</a:t>
            </a:r>
            <a:endParaRPr lang="ru-RU" sz="2400" dirty="0" smtClean="0">
              <a:hlinkClick r:id="rId2" tooltip="Главная"/>
            </a:endParaRPr>
          </a:p>
          <a:p>
            <a:r>
              <a:rPr lang="ru-RU" sz="2400" dirty="0" smtClean="0">
                <a:hlinkClick r:id="rId2" tooltip="Главная"/>
              </a:rPr>
              <a:t>Главная</a:t>
            </a:r>
            <a:r>
              <a:rPr lang="ru-RU" sz="2400" dirty="0" smtClean="0"/>
              <a:t> - </a:t>
            </a:r>
            <a:r>
              <a:rPr lang="ru-RU" sz="2400" u="sng" dirty="0" smtClean="0">
                <a:solidFill>
                  <a:srgbClr val="0070C0"/>
                </a:solidFill>
              </a:rPr>
              <a:t>Образование</a:t>
            </a:r>
            <a:r>
              <a:rPr lang="ru-RU" sz="2400" dirty="0" smtClean="0"/>
              <a:t> - </a:t>
            </a:r>
            <a:r>
              <a:rPr lang="ru-RU" sz="2400" dirty="0" smtClean="0">
                <a:hlinkClick r:id="rId3" tooltip="Аспирантура"/>
              </a:rPr>
              <a:t>Аспирантура</a:t>
            </a:r>
            <a:r>
              <a:rPr lang="ru-RU" sz="2400" dirty="0" smtClean="0"/>
              <a:t> </a:t>
            </a:r>
            <a:r>
              <a:rPr lang="ru-RU" sz="2400" b="1" dirty="0" smtClean="0"/>
              <a:t> 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/>
              <a:t>Образовательные программы 2022 </a:t>
            </a:r>
            <a:r>
              <a:rPr lang="ru-RU" sz="2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 </a:t>
            </a:r>
            <a:r>
              <a:rPr lang="ru-RU" sz="2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разработке</a:t>
            </a:r>
            <a:r>
              <a:rPr lang="ru-RU" sz="2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/>
              <a:t>(ссылка: </a:t>
            </a:r>
            <a:r>
              <a:rPr lang="en-US" sz="2400" dirty="0"/>
              <a:t>https://www.econ.msu.ru/students/pg/EP2022/</a:t>
            </a:r>
            <a:r>
              <a:rPr lang="ru-RU" sz="2400" b="1" dirty="0"/>
              <a:t>)</a:t>
            </a:r>
            <a:endParaRPr lang="ru-RU" sz="2400" dirty="0">
              <a:hlinkClick r:id="rId4"/>
            </a:endParaRPr>
          </a:p>
          <a:p>
            <a:pPr marL="1346200" indent="-361950">
              <a:buFont typeface="Wingdings" panose="05000000000000000000" pitchFamily="2" charset="2"/>
              <a:buChar char="Ø"/>
            </a:pPr>
            <a:r>
              <a:rPr lang="ru-RU" sz="2400" dirty="0" smtClean="0"/>
              <a:t>Научная </a:t>
            </a:r>
            <a:r>
              <a:rPr lang="ru-RU" sz="2400" dirty="0"/>
              <a:t>специальность: </a:t>
            </a:r>
            <a:r>
              <a:rPr lang="ru-RU" sz="2400" u="sng" dirty="0"/>
              <a:t>5.2.1. Экономическая </a:t>
            </a:r>
            <a:r>
              <a:rPr lang="ru-RU" sz="2400" u="sng" dirty="0" smtClean="0"/>
              <a:t>теория</a:t>
            </a:r>
          </a:p>
          <a:p>
            <a:pPr marL="1346200" indent="-361950">
              <a:buFont typeface="Wingdings" panose="05000000000000000000" pitchFamily="2" charset="2"/>
              <a:buChar char="Ø"/>
            </a:pPr>
            <a:r>
              <a:rPr lang="ru-RU" sz="2400" dirty="0"/>
              <a:t>Научная специальность: </a:t>
            </a:r>
            <a:r>
              <a:rPr lang="ru-RU" sz="2400" u="sng" dirty="0" smtClean="0"/>
              <a:t>5.2.2</a:t>
            </a:r>
            <a:r>
              <a:rPr lang="ru-RU" sz="2400" u="sng" dirty="0"/>
              <a:t>. Математические, статистические и инструментальные методы в экономике</a:t>
            </a:r>
            <a:endParaRPr lang="ru-RU" sz="2400" u="sng" dirty="0" smtClean="0"/>
          </a:p>
          <a:p>
            <a:pPr marL="1346200" indent="-361950">
              <a:buFont typeface="Wingdings" panose="05000000000000000000" pitchFamily="2" charset="2"/>
              <a:buChar char="Ø"/>
            </a:pPr>
            <a:r>
              <a:rPr lang="ru-RU" sz="2400" dirty="0"/>
              <a:t>Научная специальность</a:t>
            </a:r>
            <a:r>
              <a:rPr lang="ru-RU" sz="2400" dirty="0" smtClean="0"/>
              <a:t>:</a:t>
            </a:r>
            <a:r>
              <a:rPr lang="ru-RU" sz="2400" dirty="0"/>
              <a:t> </a:t>
            </a:r>
            <a:r>
              <a:rPr lang="ru-RU" sz="2400" u="sng" dirty="0" smtClean="0"/>
              <a:t>5.2.3. Региональная </a:t>
            </a:r>
            <a:r>
              <a:rPr lang="ru-RU" sz="2400" u="sng" dirty="0"/>
              <a:t>и отраслевая экономика</a:t>
            </a:r>
            <a:endParaRPr lang="ru-RU" sz="2400" u="sng" dirty="0" smtClean="0"/>
          </a:p>
          <a:p>
            <a:pPr marL="1346200" indent="-361950">
              <a:buFont typeface="Wingdings" panose="05000000000000000000" pitchFamily="2" charset="2"/>
              <a:buChar char="Ø"/>
            </a:pPr>
            <a:r>
              <a:rPr lang="ru-RU" sz="2400" dirty="0"/>
              <a:t>Научная специальность</a:t>
            </a:r>
            <a:r>
              <a:rPr lang="ru-RU" sz="2400" dirty="0" smtClean="0"/>
              <a:t>: </a:t>
            </a:r>
            <a:r>
              <a:rPr lang="ru-RU" sz="2400" u="sng" dirty="0"/>
              <a:t>5.2.4. Финансы</a:t>
            </a:r>
            <a:endParaRPr lang="ru-RU" sz="2400" u="sng" dirty="0" smtClean="0"/>
          </a:p>
          <a:p>
            <a:pPr marL="1346200" indent="-361950">
              <a:buFont typeface="Wingdings" panose="05000000000000000000" pitchFamily="2" charset="2"/>
              <a:buChar char="Ø"/>
            </a:pPr>
            <a:r>
              <a:rPr lang="ru-RU" sz="2400" dirty="0"/>
              <a:t>Научная специальность</a:t>
            </a:r>
            <a:r>
              <a:rPr lang="ru-RU" sz="2400" dirty="0" smtClean="0"/>
              <a:t>:</a:t>
            </a:r>
            <a:r>
              <a:rPr lang="ru-RU" sz="2400" dirty="0"/>
              <a:t> </a:t>
            </a:r>
            <a:r>
              <a:rPr lang="ru-RU" sz="2400" u="sng" dirty="0"/>
              <a:t>5.2.5. Мировая экономика</a:t>
            </a:r>
            <a:endParaRPr lang="ru-RU" sz="2400" u="sng" dirty="0" smtClean="0"/>
          </a:p>
          <a:p>
            <a:pPr marL="1346200" indent="-361950">
              <a:buFont typeface="Wingdings" panose="05000000000000000000" pitchFamily="2" charset="2"/>
              <a:buChar char="Ø"/>
            </a:pPr>
            <a:r>
              <a:rPr lang="ru-RU" sz="2400" dirty="0"/>
              <a:t>Научная специальность</a:t>
            </a:r>
            <a:r>
              <a:rPr lang="ru-RU" sz="2400" dirty="0" smtClean="0"/>
              <a:t>: </a:t>
            </a:r>
            <a:r>
              <a:rPr lang="ru-RU" sz="2400" u="sng" dirty="0"/>
              <a:t>5.2.6. Менеджмент</a:t>
            </a:r>
            <a:endParaRPr lang="ru-RU" sz="2400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440652"/>
            <a:ext cx="1096236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найти на сайте ЭФ учебные планы аспирантуры </a:t>
            </a: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6050367"/>
            <a:ext cx="615412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каждой н/с есть закладка) </a:t>
            </a: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8017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688007"/>
            <a:ext cx="1177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Главная"/>
              </a:rPr>
              <a:t>Главная</a:t>
            </a:r>
            <a:r>
              <a:rPr lang="ru-RU" dirty="0" smtClean="0"/>
              <a:t>-</a:t>
            </a:r>
            <a:r>
              <a:rPr lang="ru-RU" u="sng" dirty="0" smtClean="0">
                <a:solidFill>
                  <a:srgbClr val="0070C0"/>
                </a:solidFill>
              </a:rPr>
              <a:t>Образование</a:t>
            </a:r>
            <a:r>
              <a:rPr lang="ru-RU" dirty="0" smtClean="0"/>
              <a:t>-</a:t>
            </a:r>
            <a:r>
              <a:rPr lang="ru-RU" dirty="0" smtClean="0">
                <a:hlinkClick r:id="rId3" tooltip="Аспирантура"/>
              </a:rPr>
              <a:t>Аспирантура</a:t>
            </a:r>
            <a:r>
              <a:rPr lang="ru-RU" dirty="0" smtClean="0"/>
              <a:t>-</a:t>
            </a:r>
            <a:r>
              <a:rPr lang="ru-RU" b="1" u="sng" dirty="0" smtClean="0"/>
              <a:t>Образовательные программы  2022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(ссылка: </a:t>
            </a:r>
            <a:r>
              <a:rPr lang="en-US" dirty="0" smtClean="0">
                <a:hlinkClick r:id="rId4"/>
              </a:rPr>
              <a:t>https://www.econ.msu.ru/students/pg/EP2022/</a:t>
            </a:r>
            <a:r>
              <a:rPr lang="ru-RU" dirty="0" smtClean="0"/>
              <a:t> 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370" y="29172"/>
            <a:ext cx="972323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найти на сайте ЭФ </a:t>
            </a: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дисциплин?</a:t>
            </a:r>
          </a:p>
        </p:txBody>
      </p:sp>
      <p:pic>
        <p:nvPicPr>
          <p:cNvPr id="3074" name="Picture 2" descr="F:\Аспирантура-2\СОБРАНИЯ и СОВЕЩАНИЯ\Собрание аспирантов\1 го -собрание презентация\2022\Допнабор\Скриншот\1 год обуче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3" y="1284153"/>
            <a:ext cx="11582155" cy="55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09550" y="3102120"/>
            <a:ext cx="2936994" cy="958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46020" y="688007"/>
            <a:ext cx="4286250" cy="24141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9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44" y="688007"/>
            <a:ext cx="1193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Главная"/>
              </a:rPr>
              <a:t>Главная</a:t>
            </a: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u="sng" dirty="0" smtClean="0">
                <a:solidFill>
                  <a:srgbClr val="0070C0"/>
                </a:solidFill>
              </a:rPr>
              <a:t>Образование</a:t>
            </a: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hlinkClick r:id="rId3" tooltip="Аспирантура"/>
              </a:rPr>
              <a:t>Аспирантура</a:t>
            </a:r>
            <a:r>
              <a:rPr lang="ru-RU" dirty="0" smtClean="0"/>
              <a:t>-</a:t>
            </a:r>
            <a:r>
              <a:rPr lang="ru-RU" dirty="0" smtClean="0">
                <a:hlinkClick r:id="rId4" tooltip="Образовательные программы 2022"/>
              </a:rPr>
              <a:t>Образовательные </a:t>
            </a:r>
            <a:r>
              <a:rPr lang="ru-RU" dirty="0">
                <a:hlinkClick r:id="rId4" tooltip="Образовательные программы 2022"/>
              </a:rPr>
              <a:t>программы </a:t>
            </a:r>
            <a:r>
              <a:rPr lang="ru-RU" dirty="0" smtClean="0">
                <a:hlinkClick r:id="rId4" tooltip="Образовательные программы 2022"/>
              </a:rPr>
              <a:t>2022</a:t>
            </a:r>
            <a:r>
              <a:rPr lang="ru-RU" dirty="0" smtClean="0"/>
              <a:t>-</a:t>
            </a:r>
            <a:r>
              <a:rPr lang="ru-RU" dirty="0" smtClean="0">
                <a:hlinkClick r:id="rId5" tooltip="5.2.1. Экономическая теория"/>
              </a:rPr>
              <a:t>5.2.1</a:t>
            </a:r>
            <a:r>
              <a:rPr lang="ru-RU" dirty="0">
                <a:hlinkClick r:id="rId5" tooltip="5.2.1. Экономическая теория"/>
              </a:rPr>
              <a:t>. Экономическая </a:t>
            </a:r>
            <a:r>
              <a:rPr lang="ru-RU" dirty="0" smtClean="0">
                <a:hlinkClick r:id="rId5" tooltip="5.2.1. Экономическая теория"/>
              </a:rPr>
              <a:t>теория</a:t>
            </a:r>
            <a:r>
              <a:rPr lang="ru-RU" dirty="0" smtClean="0"/>
              <a:t>-</a:t>
            </a:r>
            <a:r>
              <a:rPr lang="ru-RU" dirty="0" smtClean="0">
                <a:hlinkClick r:id="rId6" tooltip="Рабочие программы дисциплин (модулей)"/>
              </a:rPr>
              <a:t>Рабочие </a:t>
            </a:r>
            <a:r>
              <a:rPr lang="ru-RU" dirty="0">
                <a:hlinkClick r:id="rId6" tooltip="Рабочие программы дисциплин (модулей)"/>
              </a:rPr>
              <a:t>программы дисциплин (модулей</a:t>
            </a:r>
            <a:r>
              <a:rPr lang="ru-RU" dirty="0" smtClean="0">
                <a:hlinkClick r:id="rId6" tooltip="Рабочие программы дисциплин (модулей)"/>
              </a:rPr>
              <a:t>)</a:t>
            </a:r>
            <a:r>
              <a:rPr lang="ru-RU" dirty="0" smtClean="0"/>
              <a:t> </a:t>
            </a:r>
            <a:r>
              <a:rPr lang="ru-RU" b="1" dirty="0" smtClean="0"/>
              <a:t>Дисциплины </a:t>
            </a:r>
            <a:r>
              <a:rPr lang="ru-RU" b="1" dirty="0"/>
              <a:t>(модули), </a:t>
            </a:r>
            <a:r>
              <a:rPr lang="ru-RU" b="1" dirty="0" smtClean="0"/>
              <a:t>на……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370" y="29172"/>
            <a:ext cx="972323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найти на сайте ЭФ </a:t>
            </a: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дисциплин?</a:t>
            </a:r>
          </a:p>
        </p:txBody>
      </p:sp>
      <p:sp>
        <p:nvSpPr>
          <p:cNvPr id="6" name="Овал 5"/>
          <p:cNvSpPr/>
          <p:nvPr/>
        </p:nvSpPr>
        <p:spPr>
          <a:xfrm>
            <a:off x="3166626" y="4622310"/>
            <a:ext cx="2936994" cy="958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43450" y="1287612"/>
            <a:ext cx="240030" cy="331867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CC289A-1CD6-4CF5-A494-CB71693ABDBD}"/>
              </a:ext>
            </a:extLst>
          </p:cNvPr>
          <p:cNvSpPr txBox="1"/>
          <p:nvPr/>
        </p:nvSpPr>
        <p:spPr>
          <a:xfrm>
            <a:off x="98544" y="2327173"/>
            <a:ext cx="51396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История и философия науки</a:t>
            </a:r>
            <a:endParaRPr lang="ru-RU" sz="2800" dirty="0"/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Английский язык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Специальность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C289A-1CD6-4CF5-A494-CB71693ABDBD}"/>
              </a:ext>
            </a:extLst>
          </p:cNvPr>
          <p:cNvSpPr txBox="1"/>
          <p:nvPr/>
        </p:nvSpPr>
        <p:spPr>
          <a:xfrm>
            <a:off x="6103620" y="2487477"/>
            <a:ext cx="51396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Общеуниверситетская дисциплина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Общенаучная дисциплина</a:t>
            </a:r>
          </a:p>
          <a:p>
            <a:pPr marL="685800" indent="-5760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Дисциплины по выбору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544" y="1699724"/>
            <a:ext cx="488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Дисциплины (модули), направленные на подготовку к кандидатскому экзамену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41012" y="2346055"/>
            <a:ext cx="0" cy="2828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30997" y="1680842"/>
            <a:ext cx="488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Обязательные дисциплины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657967" y="2322742"/>
            <a:ext cx="0" cy="2828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2120" y="4839821"/>
            <a:ext cx="1683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Практика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339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C0875F-3DA5-45EC-8CD4-45A419A76C4F}"/>
              </a:ext>
            </a:extLst>
          </p:cNvPr>
          <p:cNvSpPr/>
          <p:nvPr/>
        </p:nvSpPr>
        <p:spPr>
          <a:xfrm>
            <a:off x="0" y="9144"/>
            <a:ext cx="12192000" cy="749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j-lt"/>
              </a:rPr>
              <a:t>Обучение в аспирантуре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571800" y="2456523"/>
            <a:ext cx="471143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Расписание </a:t>
            </a:r>
            <a:r>
              <a:rPr lang="ru-RU" sz="2800" dirty="0" smtClean="0"/>
              <a:t>занятий смотреть </a:t>
            </a:r>
            <a:r>
              <a:rPr lang="ru-RU" sz="2800" dirty="0"/>
              <a:t>здесь: </a:t>
            </a:r>
            <a:r>
              <a:rPr lang="en-US" sz="2800" dirty="0">
                <a:solidFill>
                  <a:schemeClr val="accent1"/>
                </a:solidFill>
              </a:rPr>
              <a:t>cacs.econ.msu.ru</a:t>
            </a:r>
            <a:endParaRPr lang="ru-RU" sz="28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6438379" y="2422994"/>
            <a:ext cx="5438382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Материалы курсов смотреть в информационной среде </a:t>
            </a:r>
            <a:r>
              <a:rPr lang="ru-RU" sz="2800" dirty="0"/>
              <a:t>экономического факультета МГУ имени М</a:t>
            </a:r>
            <a:r>
              <a:rPr lang="ru-RU" sz="2800" dirty="0" smtClean="0"/>
              <a:t>. В. Ломоносова </a:t>
            </a:r>
            <a:r>
              <a:rPr lang="en-US" sz="2800" dirty="0">
                <a:solidFill>
                  <a:schemeClr val="accent1"/>
                </a:solidFill>
              </a:rPr>
              <a:t>on.econ.msu.ru</a:t>
            </a:r>
            <a:r>
              <a:rPr lang="ru-RU" sz="2800" dirty="0" smtClean="0"/>
              <a:t>, вход через персональный логин и пароль</a:t>
            </a:r>
            <a:endParaRPr lang="ru-RU" sz="2800" b="0" i="0" dirty="0" smtClean="0">
              <a:solidFill>
                <a:srgbClr val="525C97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1045030" y="3997806"/>
            <a:ext cx="515052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/>
              <a:t>Следить за рассылкой в личной электронной почте от докторантуры и аспирантуры:</a:t>
            </a:r>
          </a:p>
          <a:p>
            <a:pPr algn="ctr">
              <a:defRPr/>
            </a:pP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phd.econ@org.msu.ru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0" i="0" dirty="0" smtClean="0">
              <a:solidFill>
                <a:srgbClr val="525C97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D845F-176A-4D1B-8B5C-37A4A9451CB8}"/>
              </a:ext>
            </a:extLst>
          </p:cNvPr>
          <p:cNvSpPr txBox="1"/>
          <p:nvPr/>
        </p:nvSpPr>
        <p:spPr>
          <a:xfrm>
            <a:off x="3457617" y="915240"/>
            <a:ext cx="471143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/>
              <a:t>Формат </a:t>
            </a:r>
            <a:r>
              <a:rPr lang="ru-RU" sz="2800" dirty="0"/>
              <a:t>обучения : </a:t>
            </a:r>
            <a:r>
              <a:rPr lang="ru-RU" sz="2800" dirty="0">
                <a:solidFill>
                  <a:srgbClr val="FF0000"/>
                </a:solidFill>
              </a:rPr>
              <a:t>ОЧНО</a:t>
            </a:r>
            <a:endParaRPr lang="ru-RU" sz="2800" dirty="0"/>
          </a:p>
          <a:p>
            <a:pPr algn="ctr"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27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1674</Words>
  <Application>Microsoft Office PowerPoint</Application>
  <PresentationFormat>Широкоэкранный</PresentationFormat>
  <Paragraphs>352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Times New Roman</vt:lpstr>
      <vt:lpstr>Times New Roman CYR</vt:lpstr>
      <vt:lpstr>Wingdings</vt:lpstr>
      <vt:lpstr>Тема Office</vt:lpstr>
      <vt:lpstr>Собрание аспирантов (дополнительный набор) экономического факультета 1 года обучения   36Zoom 2022 </vt:lpstr>
      <vt:lpstr>План приема и зачисление дополнительного набора и основного потока  в аспирантуру экономического факультета  МГУ имени М.В. Ломоносова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для реализации научной компоненты  на ЭФ </vt:lpstr>
      <vt:lpstr>Возможности для реализации научной компоненты  за пределами ЭФ </vt:lpstr>
      <vt:lpstr>Виды и объем (в з.ед.)практики в аспирантуре  на 2 году обучения:</vt:lpstr>
      <vt:lpstr>Кто помогает в организации педпрактики:</vt:lpstr>
      <vt:lpstr>Возможности для прохождения педагогической практики на ЭФ</vt:lpstr>
      <vt:lpstr>Возможности для прохождения педпрактики на ЭФ</vt:lpstr>
      <vt:lpstr>Возможности для прохождения педагогической практики на ЭФ</vt:lpstr>
      <vt:lpstr>Презентация PowerPoint</vt:lpstr>
      <vt:lpstr>Презентация PowerPoint</vt:lpstr>
      <vt:lpstr>Сайт Экономического факультета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Шпакова Анастасия Андреевна</dc:creator>
  <cp:lastModifiedBy>Sashula</cp:lastModifiedBy>
  <cp:revision>103</cp:revision>
  <dcterms:created xsi:type="dcterms:W3CDTF">2020-10-01T20:21:07Z</dcterms:created>
  <dcterms:modified xsi:type="dcterms:W3CDTF">2022-12-18T21:37:24Z</dcterms:modified>
</cp:coreProperties>
</file>