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57" r:id="rId2"/>
    <p:sldId id="261" r:id="rId3"/>
    <p:sldId id="262" r:id="rId4"/>
    <p:sldId id="264" r:id="rId5"/>
    <p:sldId id="265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7" r:id="rId19"/>
    <p:sldId id="298" r:id="rId20"/>
    <p:sldId id="296" r:id="rId21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BE9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21B5F2D-CCAD-474C-A5EA-A99E81FBCDF8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64E78F-2D5F-41DE-883B-26A022908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12D77-8B05-4ABA-939E-7DAE75618E21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D447FF1-B50C-4016-AF01-C50D3F4F81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0B807-7F3F-4104-A9AD-FDE79DA2F6FC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9DD86-D13C-4D39-A82E-B18BDB544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598EF-240D-4607-B570-996E02F5E1A6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B7833-D1C5-4AE6-A7B5-973F5F0A3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4F300-A190-4B88-A894-0A599E4714FD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219B5-CD22-4A95-BA97-55956E2FB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CCC46-EB3C-4CED-8F1B-D245075496F0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4C679-19D5-4E53-A2A7-2A0C259989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1020B-AB79-419C-8F61-9CC7B6073C9D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112C5-4745-4C91-A41B-28D39BECD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55ED112-0EB1-45C5-81AC-3CD595EAF91A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E92807E-5176-4877-A24D-7913C803A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156DF-B7E0-4046-B32B-4D11DE5FDF23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92265-36A9-43B0-A309-840D4447D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67B66-3EB1-451E-85D2-121DBF9275EE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55149-67B9-43B3-8DA3-0C83E92597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73857-D8DB-480C-816C-3895054414CD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A8F7E-4F6C-499B-AC23-00B0C1C51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BC8E0-7518-458F-A9CC-F6557CF63517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A0ABA-DDFF-4D69-8E1E-B60126F0EA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11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112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DF1F34-8EAD-4DD6-806A-08C83631C46E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7F2BDE-4A0B-40D2-B8A0-1CCB7D76B2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2" r:id="rId2"/>
    <p:sldLayoutId id="2147483693" r:id="rId3"/>
    <p:sldLayoutId id="2147483694" r:id="rId4"/>
    <p:sldLayoutId id="2147483701" r:id="rId5"/>
    <p:sldLayoutId id="2147483702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2-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1752600"/>
          </a:xfrm>
        </p:spPr>
        <p:txBody>
          <a:bodyPr/>
          <a:lstStyle/>
          <a:p>
            <a:pPr marL="63500" algn="ctr" eaLnBrk="1" hangingPunct="1"/>
            <a:r>
              <a:rPr lang="ru-RU" smtClean="0"/>
              <a:t>к.э.н., доцент Г.В. Калягин</a:t>
            </a:r>
          </a:p>
          <a:p>
            <a:pPr marL="63500" algn="ctr" eaLnBrk="1" hangingPunct="1"/>
            <a:r>
              <a:rPr lang="en-US" smtClean="0">
                <a:hlinkClick r:id="rId2"/>
              </a:rPr>
              <a:t>gkalyagin@yandex.ru</a:t>
            </a:r>
            <a:endParaRPr lang="en-US" smtClean="0"/>
          </a:p>
          <a:p>
            <a:pPr marL="63500" algn="ctr"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4873625"/>
          </a:xfrm>
        </p:spPr>
        <p:txBody>
          <a:bodyPr>
            <a:normAutofit fontScale="92500"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Общественные издержки несчастного случая:</a:t>
            </a:r>
            <a:endParaRPr lang="en-US" sz="32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Ущерб, причиненный в результате несчастного случая (прямые издержки несчастного случая);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Затраты на меры предотвращения несчастного случая (косвенные издержки несчастного случая);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Административные издержки, связанные с подачей иска и решением дела в суде.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sz="3200" dirty="0" smtClean="0"/>
          </a:p>
        </p:txBody>
      </p:sp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1643063" y="1708150"/>
            <a:ext cx="5857875" cy="100012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200" b="1" i="1" smtClean="0"/>
              <a:t>Оптимальные меры предосторожности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en-US" sz="3200" b="1" i="1" smtClean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-285750" y="4071938"/>
            <a:ext cx="3573463" cy="158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500188" y="5857875"/>
            <a:ext cx="5857875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392363" y="5108575"/>
            <a:ext cx="1500188" cy="1587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1438" y="1857375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Издержки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715000" y="5834063"/>
            <a:ext cx="32861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Меры предосторожности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857500" y="5786438"/>
            <a:ext cx="51276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aseline="30000"/>
              <a:t>x*</a:t>
            </a:r>
            <a:endParaRPr lang="ru-RU" sz="3000"/>
          </a:p>
        </p:txBody>
      </p:sp>
      <p:sp>
        <p:nvSpPr>
          <p:cNvPr id="25" name="Полилиния 24"/>
          <p:cNvSpPr/>
          <p:nvPr/>
        </p:nvSpPr>
        <p:spPr>
          <a:xfrm>
            <a:off x="1500188" y="2857500"/>
            <a:ext cx="4424362" cy="2754313"/>
          </a:xfrm>
          <a:custGeom>
            <a:avLst/>
            <a:gdLst>
              <a:gd name="connsiteX0" fmla="*/ 0 w 4033381"/>
              <a:gd name="connsiteY0" fmla="*/ 0 h 3031298"/>
              <a:gd name="connsiteX1" fmla="*/ 901874 w 4033381"/>
              <a:gd name="connsiteY1" fmla="*/ 2192054 h 3031298"/>
              <a:gd name="connsiteX2" fmla="*/ 4033381 w 4033381"/>
              <a:gd name="connsiteY2" fmla="*/ 3031298 h 3031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33381" h="3031298">
                <a:moveTo>
                  <a:pt x="0" y="0"/>
                </a:moveTo>
                <a:cubicBezTo>
                  <a:pt x="114822" y="843419"/>
                  <a:pt x="229644" y="1686838"/>
                  <a:pt x="901874" y="2192054"/>
                </a:cubicBezTo>
                <a:cubicBezTo>
                  <a:pt x="1574104" y="2697270"/>
                  <a:pt x="2803742" y="2864284"/>
                  <a:pt x="4033381" y="3031298"/>
                </a:cubicBezTo>
              </a:path>
            </a:pathLst>
          </a:custGeom>
          <a:ln w="635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1285875" y="3000375"/>
            <a:ext cx="5749925" cy="2952750"/>
          </a:xfrm>
          <a:custGeom>
            <a:avLst/>
            <a:gdLst>
              <a:gd name="connsiteX0" fmla="*/ 413359 w 5749447"/>
              <a:gd name="connsiteY0" fmla="*/ 2730674 h 2951967"/>
              <a:gd name="connsiteX1" fmla="*/ 475989 w 5749447"/>
              <a:gd name="connsiteY1" fmla="*/ 2718148 h 2951967"/>
              <a:gd name="connsiteX2" fmla="*/ 5749447 w 5749447"/>
              <a:gd name="connsiteY2" fmla="*/ 0 h 2951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49447" h="2951967">
                <a:moveTo>
                  <a:pt x="413359" y="2730674"/>
                </a:moveTo>
                <a:cubicBezTo>
                  <a:pt x="0" y="2951967"/>
                  <a:pt x="475989" y="2718148"/>
                  <a:pt x="475989" y="2718148"/>
                </a:cubicBezTo>
                <a:lnTo>
                  <a:pt x="5749447" y="0"/>
                </a:lnTo>
              </a:path>
            </a:pathLst>
          </a:cu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1528763" y="2855913"/>
            <a:ext cx="4446587" cy="1571625"/>
          </a:xfrm>
          <a:custGeom>
            <a:avLst/>
            <a:gdLst>
              <a:gd name="connsiteX0" fmla="*/ 0 w 4446740"/>
              <a:gd name="connsiteY0" fmla="*/ 0 h 1572017"/>
              <a:gd name="connsiteX1" fmla="*/ 1453020 w 4446740"/>
              <a:gd name="connsiteY1" fmla="*/ 1490598 h 1572017"/>
              <a:gd name="connsiteX2" fmla="*/ 4446740 w 4446740"/>
              <a:gd name="connsiteY2" fmla="*/ 488515 h 1572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6740" h="1572017">
                <a:moveTo>
                  <a:pt x="0" y="0"/>
                </a:moveTo>
                <a:cubicBezTo>
                  <a:pt x="355948" y="704589"/>
                  <a:pt x="711897" y="1409179"/>
                  <a:pt x="1453020" y="1490598"/>
                </a:cubicBezTo>
                <a:cubicBezTo>
                  <a:pt x="2194143" y="1572017"/>
                  <a:pt x="3320441" y="1030266"/>
                  <a:pt x="4446740" y="488515"/>
                </a:cubicBezTo>
              </a:path>
            </a:pathLst>
          </a:custGeom>
          <a:ln w="63500">
            <a:solidFill>
              <a:srgbClr val="20BE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00875" y="2786063"/>
            <a:ext cx="35718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x</a:t>
            </a:r>
            <a:endParaRPr lang="ru-RU" sz="3000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929313" y="5072063"/>
            <a:ext cx="12144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p(x)h</a:t>
            </a:r>
            <a:endParaRPr lang="ru-RU" sz="3000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572000" y="2803525"/>
            <a:ext cx="150018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x+p(x)h</a:t>
            </a:r>
            <a:endParaRPr lang="ru-RU" sz="3000"/>
          </a:p>
        </p:txBody>
      </p:sp>
      <p:sp>
        <p:nvSpPr>
          <p:cNvPr id="17423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  <p:bldP spid="29" grpId="0"/>
      <p:bldP spid="30" grpId="0"/>
      <p:bldP spid="38" grpId="0"/>
      <p:bldP spid="41" grpId="0"/>
      <p:bldP spid="42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Односторонний несчастный случай</a:t>
            </a:r>
            <a:endParaRPr lang="en-US" sz="32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Пусть </a:t>
            </a:r>
            <a:r>
              <a:rPr lang="en-US" sz="3200" i="1" dirty="0" smtClean="0"/>
              <a:t>x</a:t>
            </a:r>
            <a:r>
              <a:rPr lang="ru-RU" sz="3200" dirty="0" smtClean="0"/>
              <a:t> – расходы на меры предосторожности, </a:t>
            </a:r>
            <a:r>
              <a:rPr lang="en-US" sz="3200" i="1" dirty="0" smtClean="0"/>
              <a:t>p(x)</a:t>
            </a:r>
            <a:r>
              <a:rPr lang="ru-RU" sz="3200" dirty="0" smtClean="0"/>
              <a:t> – вероятность несчастного случая (</a:t>
            </a:r>
            <a:r>
              <a:rPr lang="en-US" sz="3200" i="1" dirty="0" smtClean="0"/>
              <a:t>p’(x)&lt;0; p’’(x)&gt;0</a:t>
            </a:r>
            <a:r>
              <a:rPr lang="ru-RU" sz="3200" dirty="0" smtClean="0"/>
              <a:t>), </a:t>
            </a:r>
            <a:r>
              <a:rPr lang="en-US" sz="3200" i="1" dirty="0" smtClean="0"/>
              <a:t>h</a:t>
            </a:r>
            <a:r>
              <a:rPr lang="ru-RU" sz="3200" dirty="0" smtClean="0"/>
              <a:t> – ущерб от несчастного случая.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Цель общества:</a:t>
            </a:r>
          </a:p>
          <a:p>
            <a:pPr marL="624078" indent="-514350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200" dirty="0" smtClean="0"/>
              <a:t>(</a:t>
            </a:r>
            <a:r>
              <a:rPr lang="en-US" sz="3200" dirty="0" smtClean="0"/>
              <a:t>2</a:t>
            </a:r>
            <a:r>
              <a:rPr lang="ru-RU" sz="3200" dirty="0" smtClean="0"/>
              <a:t>.2)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Откуда:</a:t>
            </a:r>
          </a:p>
          <a:p>
            <a:pPr marL="624078" indent="-514350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200" dirty="0" smtClean="0"/>
              <a:t>(</a:t>
            </a:r>
            <a:r>
              <a:rPr lang="en-US" sz="3200" dirty="0" smtClean="0"/>
              <a:t>2</a:t>
            </a:r>
            <a:r>
              <a:rPr lang="ru-RU" sz="3200" dirty="0" smtClean="0"/>
              <a:t>.3)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3214688" y="4973638"/>
          <a:ext cx="2643187" cy="765175"/>
        </p:xfrm>
        <a:graphic>
          <a:graphicData uri="http://schemas.openxmlformats.org/presentationml/2006/ole">
            <p:oleObj spid="_x0000_s2050" name="Формула" r:id="rId3" imgW="965160" imgH="27936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451225" y="6180138"/>
          <a:ext cx="2090738" cy="606425"/>
        </p:xfrm>
        <a:graphic>
          <a:graphicData uri="http://schemas.openxmlformats.org/presentationml/2006/ole">
            <p:oleObj spid="_x0000_s2051" name="Формула" r:id="rId4" imgW="787320" imgH="228600" progId="Equation.3">
              <p:embed/>
            </p:oleObj>
          </a:graphicData>
        </a:graphic>
      </p:graphicFrame>
      <p:sp>
        <p:nvSpPr>
          <p:cNvPr id="2053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Односторонний несчастный случай</a:t>
            </a:r>
            <a:endParaRPr lang="en-US" sz="32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При действии правила строгой ответственности цели причинителя вреда совпадают с целями общества     </a:t>
            </a:r>
            <a:r>
              <a:rPr lang="en-US" sz="3200" dirty="0" smtClean="0"/>
              <a:t>      </a:t>
            </a:r>
            <a:r>
              <a:rPr lang="en-US" sz="3200" i="1" dirty="0" smtClean="0"/>
              <a:t>x=x</a:t>
            </a:r>
            <a:r>
              <a:rPr lang="en-US" sz="3200" i="1" baseline="30000" dirty="0" smtClean="0"/>
              <a:t>*</a:t>
            </a:r>
            <a:r>
              <a:rPr lang="en-US" sz="3200" i="1" dirty="0" smtClean="0"/>
              <a:t>.</a:t>
            </a:r>
            <a:endParaRPr lang="ru-RU" sz="3200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Если действует правило небрежности и установленный судом должный уровень мер предосторожности равен общественно оптимальному: </a:t>
            </a:r>
            <a:r>
              <a:rPr lang="en-US" sz="3200" i="1" u="sng" dirty="0" smtClean="0"/>
              <a:t>x</a:t>
            </a:r>
            <a:r>
              <a:rPr lang="en-US" sz="3200" i="1" dirty="0" smtClean="0"/>
              <a:t>=x</a:t>
            </a:r>
            <a:r>
              <a:rPr lang="en-US" sz="3200" i="1" baseline="30000" dirty="0" smtClean="0"/>
              <a:t>*</a:t>
            </a:r>
            <a:r>
              <a:rPr lang="ru-RU" sz="3200" i="1" dirty="0" smtClean="0"/>
              <a:t>.</a:t>
            </a:r>
            <a:r>
              <a:rPr lang="ru-RU" sz="3200" dirty="0" smtClean="0"/>
              <a:t> Причинитель вреда так же выберет общественно оптимальный уровень мер предосторожности.</a:t>
            </a:r>
          </a:p>
        </p:txBody>
      </p:sp>
      <p:sp>
        <p:nvSpPr>
          <p:cNvPr id="14" name="Стрелка вправо 13"/>
          <p:cNvSpPr/>
          <p:nvPr/>
        </p:nvSpPr>
        <p:spPr>
          <a:xfrm>
            <a:off x="6429375" y="3286125"/>
            <a:ext cx="928688" cy="428625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436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0" y="1633538"/>
            <a:ext cx="8715375" cy="5000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200" b="1" i="1" smtClean="0"/>
              <a:t>Односторонний несчастный случай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en-US" sz="3200" b="1" i="1" smtClean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-285750" y="4071938"/>
            <a:ext cx="3573463" cy="158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500188" y="5857875"/>
            <a:ext cx="5857875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284413" y="4286250"/>
            <a:ext cx="3144838" cy="1587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4925" y="1968500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Издержки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715000" y="5834063"/>
            <a:ext cx="32861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Меры предосторожности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500938" y="3929063"/>
            <a:ext cx="35718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x</a:t>
            </a:r>
            <a:endParaRPr lang="ru-RU" sz="3000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929063" y="5232400"/>
            <a:ext cx="4214812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/>
              <a:t>Ожидаемые издержки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572250" y="3357563"/>
            <a:ext cx="150018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x+p(x)h</a:t>
            </a:r>
            <a:endParaRPr lang="ru-RU" sz="3000"/>
          </a:p>
        </p:txBody>
      </p:sp>
      <p:sp>
        <p:nvSpPr>
          <p:cNvPr id="16" name="Полилиния 15"/>
          <p:cNvSpPr/>
          <p:nvPr/>
        </p:nvSpPr>
        <p:spPr>
          <a:xfrm>
            <a:off x="1500188" y="4929188"/>
            <a:ext cx="2357437" cy="920750"/>
          </a:xfrm>
          <a:custGeom>
            <a:avLst/>
            <a:gdLst>
              <a:gd name="connsiteX0" fmla="*/ 0 w 2317315"/>
              <a:gd name="connsiteY0" fmla="*/ 1277655 h 1277655"/>
              <a:gd name="connsiteX1" fmla="*/ 2317315 w 2317315"/>
              <a:gd name="connsiteY1" fmla="*/ 0 h 1277655"/>
              <a:gd name="connsiteX2" fmla="*/ 2317315 w 2317315"/>
              <a:gd name="connsiteY2" fmla="*/ 0 h 1277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315" h="1277655">
                <a:moveTo>
                  <a:pt x="0" y="1277655"/>
                </a:moveTo>
                <a:lnTo>
                  <a:pt x="2317315" y="0"/>
                </a:lnTo>
                <a:lnTo>
                  <a:pt x="2317315" y="0"/>
                </a:lnTo>
              </a:path>
            </a:pathLst>
          </a:custGeom>
          <a:ln w="635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3857625" y="4143375"/>
            <a:ext cx="3643313" cy="785813"/>
          </a:xfrm>
          <a:custGeom>
            <a:avLst/>
            <a:gdLst>
              <a:gd name="connsiteX0" fmla="*/ 0 w 3507288"/>
              <a:gd name="connsiteY0" fmla="*/ 1866378 h 1866378"/>
              <a:gd name="connsiteX1" fmla="*/ 2718148 w 3507288"/>
              <a:gd name="connsiteY1" fmla="*/ 438411 h 1866378"/>
              <a:gd name="connsiteX2" fmla="*/ 3507288 w 3507288"/>
              <a:gd name="connsiteY2" fmla="*/ 0 h 1866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7288" h="1866378">
                <a:moveTo>
                  <a:pt x="0" y="1866378"/>
                </a:moveTo>
                <a:lnTo>
                  <a:pt x="2718148" y="438411"/>
                </a:lnTo>
                <a:cubicBezTo>
                  <a:pt x="3302696" y="127348"/>
                  <a:pt x="3404992" y="63674"/>
                  <a:pt x="3507288" y="0"/>
                </a:cubicBezTo>
              </a:path>
            </a:pathLst>
          </a:cu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1516063" y="2794000"/>
            <a:ext cx="2328862" cy="1139825"/>
          </a:xfrm>
          <a:custGeom>
            <a:avLst/>
            <a:gdLst>
              <a:gd name="connsiteX0" fmla="*/ 0 w 2329841"/>
              <a:gd name="connsiteY0" fmla="*/ 0 h 1139869"/>
              <a:gd name="connsiteX1" fmla="*/ 1290181 w 2329841"/>
              <a:gd name="connsiteY1" fmla="*/ 901874 h 1139869"/>
              <a:gd name="connsiteX2" fmla="*/ 2329841 w 2329841"/>
              <a:gd name="connsiteY2" fmla="*/ 1139869 h 1139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9841" h="1139869">
                <a:moveTo>
                  <a:pt x="0" y="0"/>
                </a:moveTo>
                <a:cubicBezTo>
                  <a:pt x="450937" y="355948"/>
                  <a:pt x="901874" y="711896"/>
                  <a:pt x="1290181" y="901874"/>
                </a:cubicBezTo>
                <a:cubicBezTo>
                  <a:pt x="1678488" y="1091852"/>
                  <a:pt x="2004164" y="1115860"/>
                  <a:pt x="2329841" y="1139869"/>
                </a:cubicBezTo>
              </a:path>
            </a:pathLst>
          </a:custGeom>
          <a:ln w="63500">
            <a:solidFill>
              <a:srgbClr val="20BE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3857625" y="3883025"/>
            <a:ext cx="3194050" cy="50800"/>
          </a:xfrm>
          <a:custGeom>
            <a:avLst/>
            <a:gdLst>
              <a:gd name="connsiteX0" fmla="*/ 0 w 3194137"/>
              <a:gd name="connsiteY0" fmla="*/ 50105 h 50105"/>
              <a:gd name="connsiteX1" fmla="*/ 3194137 w 3194137"/>
              <a:gd name="connsiteY1" fmla="*/ 0 h 50105"/>
              <a:gd name="connsiteX2" fmla="*/ 3194137 w 3194137"/>
              <a:gd name="connsiteY2" fmla="*/ 0 h 50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4137" h="50105">
                <a:moveTo>
                  <a:pt x="0" y="50105"/>
                </a:moveTo>
                <a:lnTo>
                  <a:pt x="3194137" y="0"/>
                </a:lnTo>
                <a:lnTo>
                  <a:pt x="3194137" y="0"/>
                </a:lnTo>
              </a:path>
            </a:pathLst>
          </a:custGeom>
          <a:ln w="63500">
            <a:solidFill>
              <a:srgbClr val="20BE9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7" name="Прямая со стрелкой 26"/>
          <p:cNvCxnSpPr/>
          <p:nvPr/>
        </p:nvCxnSpPr>
        <p:spPr>
          <a:xfrm rot="16200000" flipV="1">
            <a:off x="3107531" y="3964782"/>
            <a:ext cx="1571625" cy="135731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 flipH="1" flipV="1">
            <a:off x="5286375" y="4643438"/>
            <a:ext cx="928687" cy="64293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106863" y="2643188"/>
            <a:ext cx="9302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x&gt;</a:t>
            </a:r>
            <a:r>
              <a:rPr lang="en-US" sz="3000" u="sng"/>
              <a:t>x</a:t>
            </a:r>
            <a:endParaRPr lang="ru-RU" sz="3000" u="sng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786063" y="2643188"/>
            <a:ext cx="92868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x&lt;</a:t>
            </a:r>
            <a:r>
              <a:rPr lang="en-US" sz="3000" u="sng"/>
              <a:t>x</a:t>
            </a:r>
            <a:endParaRPr lang="ru-RU" sz="3000" u="sng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29000" y="5803900"/>
            <a:ext cx="92868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x</a:t>
            </a:r>
            <a:r>
              <a:rPr lang="en-US" sz="3000" baseline="30000"/>
              <a:t>*</a:t>
            </a:r>
            <a:r>
              <a:rPr lang="en-US" sz="3000"/>
              <a:t>=</a:t>
            </a:r>
            <a:r>
              <a:rPr lang="en-US" sz="3000" u="sng"/>
              <a:t>x</a:t>
            </a:r>
            <a:endParaRPr lang="ru-RU" sz="3000" u="sng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572000" y="2227263"/>
            <a:ext cx="44291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rgbClr val="7030A0"/>
                </a:solidFill>
              </a:rPr>
              <a:t>Правило небрежности</a:t>
            </a:r>
          </a:p>
        </p:txBody>
      </p:sp>
      <p:sp>
        <p:nvSpPr>
          <p:cNvPr id="1947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  <p:bldP spid="29" grpId="0"/>
      <p:bldP spid="30" grpId="0"/>
      <p:bldP spid="41" grpId="0"/>
      <p:bldP spid="42" grpId="0"/>
      <p:bldP spid="43" grpId="0"/>
      <p:bldP spid="33" grpId="0"/>
      <p:bldP spid="34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9144000" cy="50847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Двусторонний несчастный случай</a:t>
            </a:r>
            <a:endParaRPr lang="en-US" b="1" i="1" dirty="0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dirty="0" smtClean="0"/>
              <a:t>Жертва, так же как и </a:t>
            </a:r>
            <a:r>
              <a:rPr lang="ru-RU" dirty="0" err="1" smtClean="0"/>
              <a:t>причинитель</a:t>
            </a:r>
            <a:r>
              <a:rPr lang="ru-RU" dirty="0" smtClean="0"/>
              <a:t> вреда может оказывать влияние на вероятность наступления несчастного случая.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dirty="0" smtClean="0"/>
              <a:t>Пусть </a:t>
            </a:r>
            <a:r>
              <a:rPr lang="en-US" i="1" dirty="0" smtClean="0"/>
              <a:t>x</a:t>
            </a:r>
            <a:r>
              <a:rPr lang="ru-RU" dirty="0" smtClean="0"/>
              <a:t> – расходы </a:t>
            </a:r>
            <a:r>
              <a:rPr lang="ru-RU" dirty="0" err="1" smtClean="0"/>
              <a:t>причинителя</a:t>
            </a:r>
            <a:r>
              <a:rPr lang="ru-RU" dirty="0" smtClean="0"/>
              <a:t> на меры предосторожности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r>
              <a:rPr lang="ru-RU" dirty="0" smtClean="0"/>
              <a:t>– расходы жертвы, </a:t>
            </a:r>
            <a:r>
              <a:rPr lang="en-US" i="1" dirty="0" smtClean="0"/>
              <a:t>p(x</a:t>
            </a:r>
            <a:r>
              <a:rPr lang="ru-RU" i="1" dirty="0" smtClean="0"/>
              <a:t>, </a:t>
            </a:r>
            <a:r>
              <a:rPr lang="en-US" i="1" dirty="0" smtClean="0"/>
              <a:t>y)</a:t>
            </a:r>
            <a:r>
              <a:rPr lang="ru-RU" dirty="0" smtClean="0"/>
              <a:t> – вероятность несчастного случая (</a:t>
            </a:r>
            <a:r>
              <a:rPr lang="en-US" i="1" dirty="0" smtClean="0"/>
              <a:t>p’(</a:t>
            </a:r>
            <a:r>
              <a:rPr lang="en-US" i="1" dirty="0" err="1" smtClean="0"/>
              <a:t>i</a:t>
            </a:r>
            <a:r>
              <a:rPr lang="en-US" i="1" dirty="0" smtClean="0"/>
              <a:t>)&lt;0; p’’(</a:t>
            </a:r>
            <a:r>
              <a:rPr lang="en-US" i="1" dirty="0" err="1" smtClean="0"/>
              <a:t>i</a:t>
            </a:r>
            <a:r>
              <a:rPr lang="en-US" i="1" dirty="0" smtClean="0"/>
              <a:t>)&gt;0, </a:t>
            </a:r>
            <a:r>
              <a:rPr lang="en-US" i="1" dirty="0" err="1" smtClean="0"/>
              <a:t>i</a:t>
            </a:r>
            <a:r>
              <a:rPr lang="en-US" i="1" dirty="0" smtClean="0"/>
              <a:t>=x, y</a:t>
            </a:r>
            <a:r>
              <a:rPr lang="ru-RU" dirty="0" smtClean="0"/>
              <a:t>), </a:t>
            </a:r>
            <a:r>
              <a:rPr lang="en-US" i="1" dirty="0" smtClean="0"/>
              <a:t>h</a:t>
            </a:r>
            <a:r>
              <a:rPr lang="ru-RU" dirty="0" smtClean="0"/>
              <a:t> – ущерб от несчастного случая.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dirty="0" smtClean="0"/>
              <a:t>Цель общества: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2</a:t>
            </a:r>
            <a:r>
              <a:rPr lang="ru-RU" dirty="0" smtClean="0"/>
              <a:t>.</a:t>
            </a:r>
            <a:r>
              <a:rPr lang="en-US" dirty="0" smtClean="0"/>
              <a:t>4</a:t>
            </a:r>
            <a:r>
              <a:rPr lang="ru-RU" dirty="0" smtClean="0"/>
              <a:t>)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916238" y="6192838"/>
          <a:ext cx="3651250" cy="765175"/>
        </p:xfrm>
        <a:graphic>
          <a:graphicData uri="http://schemas.openxmlformats.org/presentationml/2006/ole">
            <p:oleObj spid="_x0000_s3074" name="Формула" r:id="rId3" imgW="1333440" imgH="279360" progId="Equation.3">
              <p:embed/>
            </p:oleObj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9144000" cy="4997450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Двусторонний несчастный случай</a:t>
            </a:r>
            <a:endParaRPr lang="en-US" b="1" i="1" dirty="0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ru-RU" b="1" dirty="0" smtClean="0"/>
              <a:t>Правило строгой ответственности</a:t>
            </a:r>
            <a:r>
              <a:rPr lang="ru-RU" dirty="0" smtClean="0"/>
              <a:t>: </a:t>
            </a:r>
            <a:r>
              <a:rPr lang="ru-RU" dirty="0" err="1" smtClean="0"/>
              <a:t>причинитель</a:t>
            </a:r>
            <a:r>
              <a:rPr lang="ru-RU" dirty="0" smtClean="0"/>
              <a:t> вреда выбирает общественно оптимальный уровень мер предосторожности </a:t>
            </a:r>
            <a:r>
              <a:rPr lang="en-US" i="1" dirty="0" smtClean="0"/>
              <a:t>x</a:t>
            </a:r>
            <a:r>
              <a:rPr lang="en-US" i="1" baseline="30000" dirty="0" smtClean="0"/>
              <a:t>*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Жертва выбирает уровень мер предосторожности </a:t>
            </a:r>
            <a:r>
              <a:rPr lang="en-US" i="1" dirty="0" smtClean="0"/>
              <a:t>y=0</a:t>
            </a:r>
            <a:r>
              <a:rPr lang="ru-RU" dirty="0" smtClean="0"/>
              <a:t>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ru-RU" b="1" dirty="0" smtClean="0"/>
              <a:t>Правило строгой ответственности с возражением о встречной вине истца</a:t>
            </a:r>
            <a:r>
              <a:rPr lang="ru-RU" dirty="0" smtClean="0"/>
              <a:t>: 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en-US" i="1" dirty="0" smtClean="0"/>
              <a:t>y&lt;</a:t>
            </a:r>
            <a:r>
              <a:rPr lang="en-US" i="1" u="sng" dirty="0" smtClean="0"/>
              <a:t>y</a:t>
            </a:r>
            <a:r>
              <a:rPr lang="en-US" i="1" dirty="0" smtClean="0"/>
              <a:t> – </a:t>
            </a:r>
            <a:r>
              <a:rPr lang="ru-RU" dirty="0" err="1" smtClean="0"/>
              <a:t>причинитель</a:t>
            </a:r>
            <a:r>
              <a:rPr lang="ru-RU" dirty="0" smtClean="0"/>
              <a:t> вреда не несет ответственности;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en-US" i="1" dirty="0" err="1" smtClean="0"/>
              <a:t>y≥</a:t>
            </a:r>
            <a:r>
              <a:rPr lang="en-US" i="1" u="sng" dirty="0" err="1" smtClean="0"/>
              <a:t>y</a:t>
            </a:r>
            <a:r>
              <a:rPr lang="en-US" i="1" dirty="0" smtClean="0"/>
              <a:t> – </a:t>
            </a:r>
            <a:r>
              <a:rPr lang="ru-RU" dirty="0" err="1" smtClean="0"/>
              <a:t>причинитель</a:t>
            </a:r>
            <a:r>
              <a:rPr lang="ru-RU" dirty="0" smtClean="0"/>
              <a:t> вреда</a:t>
            </a:r>
            <a:r>
              <a:rPr lang="en-US" dirty="0" smtClean="0"/>
              <a:t> </a:t>
            </a:r>
            <a:r>
              <a:rPr lang="ru-RU" dirty="0" smtClean="0"/>
              <a:t>несет ответственность.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2715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378" name="Group 130"/>
          <p:cNvGraphicFramePr>
            <a:graphicFrameLocks noGrp="1"/>
          </p:cNvGraphicFramePr>
          <p:nvPr/>
        </p:nvGraphicFramePr>
        <p:xfrm>
          <a:off x="-36513" y="1700808"/>
          <a:ext cx="9137651" cy="5177474"/>
        </p:xfrm>
        <a:graphic>
          <a:graphicData uri="http://schemas.openxmlformats.org/drawingml/2006/table">
            <a:tbl>
              <a:tblPr/>
              <a:tblGrid>
                <a:gridCol w="936626"/>
                <a:gridCol w="1511300"/>
                <a:gridCol w="2325687"/>
                <a:gridCol w="2181225"/>
                <a:gridCol w="2182813"/>
              </a:tblGrid>
              <a:tr h="987425">
                <a:tc gridSpan="5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lang="ru-RU" sz="2600" b="1" i="0" dirty="0" smtClean="0">
                          <a:latin typeface="+mn-lt"/>
                        </a:rPr>
                        <a:t>Двусторонний несчастный случай: п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равило строгой ответственности с возражением о встречной вине истца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7850">
                <a:tc rowSpan="2" gridSpan="2"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Жертва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085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&lt;y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&gt;y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 rowSpan="3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Причинитель вреда</a:t>
                      </a:r>
                    </a:p>
                  </a:txBody>
                  <a:tcPr marL="90000" marR="90000" marT="46800" marB="46800" vert="vert2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&lt;x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endParaRPr kumimoji="0" lang="ru-RU" sz="2500" b="0" i="1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3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88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&gt;x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ru-RU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80" name="Oval 132"/>
          <p:cNvSpPr>
            <a:spLocks noChangeArrowheads="1"/>
          </p:cNvSpPr>
          <p:nvPr/>
        </p:nvSpPr>
        <p:spPr bwMode="auto">
          <a:xfrm>
            <a:off x="4498975" y="4725988"/>
            <a:ext cx="2520950" cy="1295400"/>
          </a:xfrm>
          <a:prstGeom prst="ellipse">
            <a:avLst/>
          </a:prstGeom>
          <a:noFill/>
          <a:ln w="63500">
            <a:solidFill>
              <a:srgbClr val="33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357188"/>
            <a:ext cx="9144000" cy="12715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8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32" name="Group 40"/>
          <p:cNvGraphicFramePr>
            <a:graphicFrameLocks noGrp="1"/>
          </p:cNvGraphicFramePr>
          <p:nvPr/>
        </p:nvGraphicFramePr>
        <p:xfrm>
          <a:off x="6350" y="1772816"/>
          <a:ext cx="9137650" cy="4989195"/>
        </p:xfrm>
        <a:graphic>
          <a:graphicData uri="http://schemas.openxmlformats.org/drawingml/2006/table">
            <a:tbl>
              <a:tblPr/>
              <a:tblGrid>
                <a:gridCol w="936625"/>
                <a:gridCol w="1511300"/>
                <a:gridCol w="2325688"/>
                <a:gridCol w="2181225"/>
                <a:gridCol w="2182812"/>
              </a:tblGrid>
              <a:tr h="647700">
                <a:tc gridSpan="5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lang="ru-RU" sz="2600" b="1" i="0" dirty="0" smtClean="0">
                          <a:latin typeface="+mn-lt"/>
                        </a:rPr>
                        <a:t>Двусторонний несчастный случай: п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равило небрежности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7850">
                <a:tc rowSpan="2" gridSpan="2"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Жертва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085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&lt;y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&gt;y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5525">
                <a:tc rowSpan="3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Причинитель вреда</a:t>
                      </a:r>
                    </a:p>
                  </a:txBody>
                  <a:tcPr marL="90000" marR="90000" marT="46800" marB="46800" vert="vert2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&lt;x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5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5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&gt;x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1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ru-RU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29" name="Oval 37"/>
          <p:cNvSpPr>
            <a:spLocks noChangeArrowheads="1"/>
          </p:cNvSpPr>
          <p:nvPr/>
        </p:nvSpPr>
        <p:spPr bwMode="auto">
          <a:xfrm>
            <a:off x="4500563" y="4508500"/>
            <a:ext cx="2520950" cy="1295400"/>
          </a:xfrm>
          <a:prstGeom prst="ellipse">
            <a:avLst/>
          </a:prstGeom>
          <a:noFill/>
          <a:ln w="63500">
            <a:solidFill>
              <a:srgbClr val="33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0" y="357188"/>
            <a:ext cx="9144000" cy="12715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2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20" name="Group 4"/>
          <p:cNvGraphicFramePr>
            <a:graphicFrameLocks noGrp="1"/>
          </p:cNvGraphicFramePr>
          <p:nvPr/>
        </p:nvGraphicFramePr>
        <p:xfrm>
          <a:off x="-22445" y="1700808"/>
          <a:ext cx="9137651" cy="5177474"/>
        </p:xfrm>
        <a:graphic>
          <a:graphicData uri="http://schemas.openxmlformats.org/drawingml/2006/table">
            <a:tbl>
              <a:tblPr/>
              <a:tblGrid>
                <a:gridCol w="936626"/>
                <a:gridCol w="1511300"/>
                <a:gridCol w="2325687"/>
                <a:gridCol w="2181225"/>
                <a:gridCol w="2182813"/>
              </a:tblGrid>
              <a:tr h="987425">
                <a:tc gridSpan="5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lang="ru-RU" sz="2600" b="1" i="0" dirty="0" smtClean="0">
                          <a:latin typeface="+mn-lt"/>
                        </a:rPr>
                        <a:t>Двусторонний несчастный случай: п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равило небрежности с возражением о встречной вине истца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7850">
                <a:tc rowSpan="2" gridSpan="2"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Жертва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085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&lt;y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y=y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&gt;y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 rowSpan="3"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Причинитель вреда</a:t>
                      </a:r>
                    </a:p>
                  </a:txBody>
                  <a:tcPr marL="90000" marR="90000" marT="46800" marB="46800" vert="vert27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&lt;x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3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88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x=x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&gt;x</a:t>
                      </a:r>
                      <a:r>
                        <a:rPr kumimoji="0" lang="en-US" sz="26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endParaRPr kumimoji="0" lang="ru-RU" sz="26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L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ru-RU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p(x</a:t>
                      </a:r>
                      <a:r>
                        <a:rPr kumimoji="0" lang="en-US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ru-RU" sz="2500" b="0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*</a:t>
                      </a:r>
                      <a:r>
                        <a:rPr kumimoji="0" lang="en-US" sz="2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endParaRPr kumimoji="0" lang="ru-RU" sz="2500" b="0" i="1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y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ru-RU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+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p(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x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,y</a:t>
                      </a:r>
                      <a:r>
                        <a:rPr kumimoji="0" lang="en-US" sz="2500" b="0" i="1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H</a:t>
                      </a:r>
                      <a:r>
                        <a:rPr kumimoji="0" lang="en-US" sz="2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)h</a:t>
                      </a:r>
                      <a:endParaRPr kumimoji="0" lang="ru-RU" sz="25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53" name="Oval 37"/>
          <p:cNvSpPr>
            <a:spLocks noChangeArrowheads="1"/>
          </p:cNvSpPr>
          <p:nvPr/>
        </p:nvSpPr>
        <p:spPr bwMode="auto">
          <a:xfrm>
            <a:off x="4572000" y="4724400"/>
            <a:ext cx="2520950" cy="1295400"/>
          </a:xfrm>
          <a:prstGeom prst="ellipse">
            <a:avLst/>
          </a:prstGeom>
          <a:noFill/>
          <a:ln w="63500">
            <a:solidFill>
              <a:srgbClr val="33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357188"/>
            <a:ext cx="9144000" cy="12715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5086350"/>
          </a:xfrm>
        </p:spPr>
        <p:txBody>
          <a:bodyPr>
            <a:normAutofit fontScale="85000" lnSpcReduction="20000"/>
          </a:bodyPr>
          <a:lstStyle/>
          <a:p>
            <a:pPr marL="365760" indent="-256032"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Литература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Тамбовцев В.Л. </a:t>
            </a:r>
            <a:r>
              <a:rPr lang="ru-RU" sz="3200" i="1" dirty="0" smtClean="0"/>
              <a:t>Право и экономическая теория</a:t>
            </a:r>
            <a:r>
              <a:rPr lang="ru-RU" sz="3200" dirty="0" smtClean="0"/>
              <a:t>. М.: </a:t>
            </a:r>
            <a:r>
              <a:rPr lang="ru-RU" sz="3200" dirty="0" err="1" smtClean="0"/>
              <a:t>Инфра-М</a:t>
            </a:r>
            <a:r>
              <a:rPr lang="ru-RU" sz="3200" dirty="0" smtClean="0"/>
              <a:t>. 2005. Гл. 3.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Одинцова М.И. </a:t>
            </a:r>
            <a:r>
              <a:rPr lang="ru-RU" sz="3200" i="1" dirty="0" smtClean="0"/>
              <a:t>Экономика права</a:t>
            </a:r>
            <a:r>
              <a:rPr lang="ru-RU" sz="3200" dirty="0" smtClean="0"/>
              <a:t>. М.: Издательский дом ГУ-ВШЭ. 2007. Гл. 4.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/>
              <a:t>Shavell, Steven. 2004. </a:t>
            </a:r>
            <a:r>
              <a:rPr lang="en-US" sz="3200" i="1" dirty="0" smtClean="0"/>
              <a:t>Foundations of Economic Analysis of Law</a:t>
            </a:r>
            <a:r>
              <a:rPr lang="en-US" sz="3200" dirty="0" smtClean="0"/>
              <a:t>.  Cambridge (MA): Harvard University Press.</a:t>
            </a:r>
            <a:r>
              <a:rPr lang="ru-RU" sz="3200" dirty="0" smtClean="0"/>
              <a:t> </a:t>
            </a:r>
            <a:r>
              <a:rPr lang="en-US" sz="3200" dirty="0" smtClean="0"/>
              <a:t>Ch. 2</a:t>
            </a:r>
            <a:r>
              <a:rPr lang="ru-RU" sz="3200" dirty="0" smtClean="0"/>
              <a:t>-6</a:t>
            </a:r>
            <a:r>
              <a:rPr lang="en-US" sz="3200" i="1" dirty="0" smtClean="0"/>
              <a:t>.</a:t>
            </a:r>
            <a:endParaRPr lang="ru-RU" sz="3200" i="1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hlinkClick r:id="rId2"/>
              </a:rPr>
              <a:t>Shavell, Steven. 2007. ‘Liability for Accidents’. In: </a:t>
            </a:r>
            <a:r>
              <a:rPr lang="en-US" sz="3200" dirty="0" err="1" smtClean="0">
                <a:hlinkClick r:id="rId2"/>
              </a:rPr>
              <a:t>Polinsky</a:t>
            </a:r>
            <a:r>
              <a:rPr lang="en-US" sz="3200" dirty="0" smtClean="0">
                <a:hlinkClick r:id="rId2"/>
              </a:rPr>
              <a:t> A.M., Shavell S. (Eds.), </a:t>
            </a:r>
            <a:r>
              <a:rPr lang="en-US" sz="3200" i="1" dirty="0" smtClean="0">
                <a:hlinkClick r:id="rId2"/>
              </a:rPr>
              <a:t>Handbook of Law and Economics</a:t>
            </a:r>
            <a:r>
              <a:rPr lang="ru-RU" sz="3200" i="1" dirty="0" smtClean="0">
                <a:hlinkClick r:id="rId2"/>
              </a:rPr>
              <a:t> </a:t>
            </a:r>
            <a:r>
              <a:rPr lang="en-US" sz="3200" dirty="0" smtClean="0">
                <a:hlinkClick r:id="rId2"/>
              </a:rPr>
              <a:t>V.1. Elsevier B.V., 1</a:t>
            </a:r>
            <a:r>
              <a:rPr lang="ru-RU" sz="3200" dirty="0" smtClean="0">
                <a:hlinkClick r:id="rId2"/>
              </a:rPr>
              <a:t>39</a:t>
            </a:r>
            <a:r>
              <a:rPr lang="en-US" sz="3200" dirty="0" smtClean="0">
                <a:hlinkClick r:id="rId2"/>
              </a:rPr>
              <a:t>-</a:t>
            </a:r>
            <a:r>
              <a:rPr lang="ru-RU" sz="3200" dirty="0" smtClean="0">
                <a:hlinkClick r:id="rId2"/>
              </a:rPr>
              <a:t>182</a:t>
            </a:r>
            <a:r>
              <a:rPr lang="en-US" sz="3200" dirty="0" smtClean="0">
                <a:hlinkClick r:id="rId2"/>
              </a:rPr>
              <a:t> (chapter </a:t>
            </a:r>
            <a:r>
              <a:rPr lang="ru-RU" sz="3200" dirty="0" smtClean="0">
                <a:hlinkClick r:id="rId2"/>
              </a:rPr>
              <a:t>2</a:t>
            </a:r>
            <a:r>
              <a:rPr lang="en-US" sz="3200" dirty="0" smtClean="0">
                <a:hlinkClick r:id="rId2"/>
              </a:rPr>
              <a:t>).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28775"/>
            <a:ext cx="9144000" cy="5229225"/>
          </a:xfrm>
        </p:spPr>
        <p:txBody>
          <a:bodyPr>
            <a:normAutofit lnSpcReduction="10000"/>
          </a:bodyPr>
          <a:lstStyle/>
          <a:p>
            <a:pPr marL="642938" indent="-533400" eaLnBrk="1" hangingPunct="1">
              <a:spcBef>
                <a:spcPts val="600"/>
              </a:spcBef>
              <a:buFont typeface="Arial" charset="0"/>
              <a:buChar char="•"/>
              <a:defRPr/>
            </a:pPr>
            <a:r>
              <a:rPr lang="ru-RU" b="1" dirty="0" smtClean="0"/>
              <a:t>Двусторонний несчастный случай: правило сравнительной небрежности</a:t>
            </a:r>
            <a:r>
              <a:rPr lang="ru-RU" dirty="0" smtClean="0"/>
              <a:t>.</a:t>
            </a:r>
          </a:p>
          <a:p>
            <a:pPr marL="642938" indent="-533400" eaLnBrk="1" hangingPunct="1">
              <a:spcBef>
                <a:spcPts val="600"/>
              </a:spcBef>
              <a:buFont typeface="Arial" charset="0"/>
              <a:buAutoNum type="arabicPeriod"/>
              <a:defRPr/>
            </a:pPr>
            <a:r>
              <a:rPr lang="ru-RU" dirty="0" err="1" smtClean="0"/>
              <a:t>Причинитель</a:t>
            </a:r>
            <a:r>
              <a:rPr lang="ru-RU" dirty="0" smtClean="0"/>
              <a:t> вреда виноват (</a:t>
            </a:r>
            <a:r>
              <a:rPr lang="en-US" i="1" dirty="0" smtClean="0"/>
              <a:t>x&lt;x</a:t>
            </a:r>
            <a:r>
              <a:rPr lang="en-US" i="1" baseline="30000" dirty="0" smtClean="0"/>
              <a:t>*</a:t>
            </a:r>
            <a:r>
              <a:rPr lang="en-US" dirty="0" smtClean="0"/>
              <a:t>)</a:t>
            </a:r>
            <a:r>
              <a:rPr lang="ru-RU" dirty="0" smtClean="0"/>
              <a:t>, жертва невиновна (</a:t>
            </a:r>
            <a:r>
              <a:rPr lang="en-US" i="1" dirty="0" err="1" smtClean="0"/>
              <a:t>y≥y</a:t>
            </a:r>
            <a:r>
              <a:rPr lang="en-US" i="1" baseline="30000" dirty="0" smtClean="0"/>
              <a:t>*</a:t>
            </a:r>
            <a:r>
              <a:rPr lang="en-US" dirty="0" smtClean="0"/>
              <a:t>)</a:t>
            </a:r>
            <a:r>
              <a:rPr lang="ru-RU" dirty="0" smtClean="0"/>
              <a:t>  </a:t>
            </a:r>
            <a:r>
              <a:rPr lang="en-US" dirty="0" smtClean="0"/>
              <a:t>         </a:t>
            </a:r>
            <a:r>
              <a:rPr lang="ru-RU" dirty="0" smtClean="0"/>
              <a:t>  </a:t>
            </a:r>
            <a:r>
              <a:rPr lang="ru-RU" dirty="0" err="1" smtClean="0"/>
              <a:t>причинитель</a:t>
            </a:r>
            <a:r>
              <a:rPr lang="ru-RU" dirty="0" smtClean="0"/>
              <a:t> вреда несет 100% ответственности.</a:t>
            </a:r>
          </a:p>
          <a:p>
            <a:pPr marL="642938" indent="-533400" eaLnBrk="1" hangingPunct="1">
              <a:spcBef>
                <a:spcPts val="600"/>
              </a:spcBef>
              <a:buFont typeface="Arial" charset="0"/>
              <a:buAutoNum type="arabicPeriod"/>
              <a:defRPr/>
            </a:pPr>
            <a:r>
              <a:rPr lang="ru-RU" dirty="0" err="1" smtClean="0"/>
              <a:t>Причинитель</a:t>
            </a:r>
            <a:r>
              <a:rPr lang="ru-RU" dirty="0" smtClean="0"/>
              <a:t> вреда невиновен (</a:t>
            </a:r>
            <a:r>
              <a:rPr lang="en-US" i="1" dirty="0" err="1" smtClean="0"/>
              <a:t>x≥x</a:t>
            </a:r>
            <a:r>
              <a:rPr lang="en-US" i="1" baseline="30000" dirty="0" smtClean="0"/>
              <a:t>*</a:t>
            </a:r>
            <a:r>
              <a:rPr lang="en-US" dirty="0" smtClean="0"/>
              <a:t>)</a:t>
            </a:r>
            <a:r>
              <a:rPr lang="ru-RU" dirty="0" smtClean="0"/>
              <a:t>, жертва виновна (</a:t>
            </a:r>
            <a:r>
              <a:rPr lang="en-US" i="1" dirty="0" smtClean="0"/>
              <a:t>y&lt;y</a:t>
            </a:r>
            <a:r>
              <a:rPr lang="en-US" i="1" baseline="30000" dirty="0" smtClean="0"/>
              <a:t>*</a:t>
            </a:r>
            <a:r>
              <a:rPr lang="en-US" dirty="0" smtClean="0"/>
              <a:t>)</a:t>
            </a:r>
            <a:r>
              <a:rPr lang="ru-RU" dirty="0" smtClean="0"/>
              <a:t>      </a:t>
            </a:r>
            <a:r>
              <a:rPr lang="en-US" dirty="0" smtClean="0"/>
              <a:t>        </a:t>
            </a:r>
            <a:r>
              <a:rPr lang="ru-RU" dirty="0" smtClean="0"/>
              <a:t>жертва несет 100% ответственности.</a:t>
            </a:r>
          </a:p>
          <a:p>
            <a:pPr marL="642938" indent="-533400" eaLnBrk="1" hangingPunct="1">
              <a:spcBef>
                <a:spcPts val="600"/>
              </a:spcBef>
              <a:buFont typeface="Arial" charset="0"/>
              <a:buAutoNum type="arabicPeriod"/>
              <a:defRPr/>
            </a:pPr>
            <a:r>
              <a:rPr lang="ru-RU" dirty="0" smtClean="0"/>
              <a:t>Обе стороны виноваты (</a:t>
            </a:r>
            <a:r>
              <a:rPr lang="en-US" i="1" dirty="0" smtClean="0"/>
              <a:t>x&lt;x</a:t>
            </a:r>
            <a:r>
              <a:rPr lang="en-US" i="1" baseline="30000" dirty="0" smtClean="0"/>
              <a:t>*</a:t>
            </a:r>
            <a:r>
              <a:rPr lang="ru-RU" i="1" dirty="0" smtClean="0"/>
              <a:t>, </a:t>
            </a:r>
            <a:r>
              <a:rPr lang="en-US" i="1" dirty="0" smtClean="0"/>
              <a:t>y&lt;y</a:t>
            </a:r>
            <a:r>
              <a:rPr lang="en-US" i="1" baseline="30000" dirty="0" smtClean="0"/>
              <a:t>*</a:t>
            </a:r>
            <a:r>
              <a:rPr lang="en-US" dirty="0" smtClean="0"/>
              <a:t>)</a:t>
            </a:r>
            <a:r>
              <a:rPr lang="ru-RU" dirty="0" smtClean="0"/>
              <a:t>             ущерб делится пропорционально небрежности сторон.</a:t>
            </a:r>
          </a:p>
          <a:p>
            <a:pPr marL="642938" indent="-533400" eaLnBrk="1" hangingPunct="1">
              <a:spcBef>
                <a:spcPts val="600"/>
              </a:spcBef>
              <a:buFont typeface="Arial" charset="0"/>
              <a:buAutoNum type="arabicPeriod"/>
              <a:defRPr/>
            </a:pPr>
            <a:r>
              <a:rPr lang="ru-RU" dirty="0" smtClean="0"/>
              <a:t>Обе стороны невиновны (</a:t>
            </a:r>
            <a:r>
              <a:rPr lang="en-US" i="1" dirty="0" err="1" smtClean="0"/>
              <a:t>x≥x</a:t>
            </a:r>
            <a:r>
              <a:rPr lang="en-US" i="1" baseline="30000" dirty="0" smtClean="0"/>
              <a:t>*</a:t>
            </a:r>
            <a:r>
              <a:rPr lang="ru-RU" i="1" dirty="0" smtClean="0"/>
              <a:t>, </a:t>
            </a:r>
            <a:r>
              <a:rPr lang="en-US" i="1" dirty="0" err="1" smtClean="0"/>
              <a:t>y≥y</a:t>
            </a:r>
            <a:r>
              <a:rPr lang="en-US" i="1" baseline="30000" dirty="0" smtClean="0"/>
              <a:t>*</a:t>
            </a:r>
            <a:r>
              <a:rPr lang="en-US" dirty="0" smtClean="0"/>
              <a:t>)</a:t>
            </a:r>
            <a:r>
              <a:rPr lang="ru-RU" dirty="0" smtClean="0"/>
              <a:t>             жертва несет 100% ответственности.</a:t>
            </a:r>
            <a:endParaRPr lang="en-US" dirty="0" smtClean="0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3606800" y="2922588"/>
            <a:ext cx="1008063" cy="358775"/>
          </a:xfrm>
          <a:prstGeom prst="rightArrow">
            <a:avLst>
              <a:gd name="adj1" fmla="val 50000"/>
              <a:gd name="adj2" fmla="val 70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3276600" y="4149725"/>
            <a:ext cx="1008063" cy="358775"/>
          </a:xfrm>
          <a:prstGeom prst="rightArrow">
            <a:avLst>
              <a:gd name="adj1" fmla="val 50000"/>
              <a:gd name="adj2" fmla="val 70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6588125" y="5013325"/>
            <a:ext cx="1008063" cy="358775"/>
          </a:xfrm>
          <a:prstGeom prst="rightArrow">
            <a:avLst>
              <a:gd name="adj1" fmla="val 50000"/>
              <a:gd name="adj2" fmla="val 70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375" name="AutoShape 7"/>
          <p:cNvSpPr>
            <a:spLocks noChangeArrowheads="1"/>
          </p:cNvSpPr>
          <p:nvPr/>
        </p:nvSpPr>
        <p:spPr bwMode="auto">
          <a:xfrm>
            <a:off x="6804025" y="5805488"/>
            <a:ext cx="1008063" cy="358775"/>
          </a:xfrm>
          <a:prstGeom prst="rightArrow">
            <a:avLst>
              <a:gd name="adj1" fmla="val 50000"/>
              <a:gd name="adj2" fmla="val 70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357188"/>
            <a:ext cx="9144000" cy="12715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 animBg="1"/>
      <p:bldP spid="58373" grpId="0" animBg="1"/>
      <p:bldP spid="58374" grpId="0" animBg="1"/>
      <p:bldP spid="583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729163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200" smtClean="0"/>
              <a:t>В отличие от права собственности и договорного права, позволяющих людям заключать сделки по поводу многих видов ущерба, причиняемого одной из сторон другой, решить проблему внешних эффектов с помощью частных сделок в случае неумышленного причинения вреда невозможно.</a:t>
            </a:r>
            <a:endParaRPr lang="en-US" sz="3200" smtClean="0"/>
          </a:p>
        </p:txBody>
      </p:sp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4873625"/>
          </a:xfrm>
        </p:spPr>
        <p:txBody>
          <a:bodyPr>
            <a:normAutofit fontScale="92500"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Основания деликтной ответственности:</a:t>
            </a:r>
            <a:endParaRPr lang="en-US" sz="32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Противоправный характер поведения индивида, на которого предполагается возложить ответственность;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Наличие у потерпевшего вреда или убытков;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Причинная связь между противоправным поведением нарушителя и наступившими вредоносными последствиями;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Вина правонарушителя.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sz="3200" dirty="0" smtClean="0"/>
          </a:p>
        </p:txBody>
      </p:sp>
      <p:sp>
        <p:nvSpPr>
          <p:cNvPr id="1126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3551238" y="1706563"/>
            <a:ext cx="2041525" cy="64293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200" b="1" i="1" smtClean="0"/>
              <a:t>Вред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en-US" sz="3200" b="1" i="1" smtClean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-285750" y="4071938"/>
            <a:ext cx="3573463" cy="158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500188" y="5857875"/>
            <a:ext cx="5857875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17629535" flipH="1">
            <a:off x="3617119" y="1302544"/>
            <a:ext cx="2097088" cy="6343650"/>
          </a:xfrm>
          <a:prstGeom prst="arc">
            <a:avLst>
              <a:gd name="adj1" fmla="val 16256632"/>
              <a:gd name="adj2" fmla="val 1787163"/>
            </a:avLst>
          </a:prstGeom>
          <a:ln w="63500">
            <a:solidFill>
              <a:srgbClr val="0070C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Дуга 11"/>
          <p:cNvSpPr/>
          <p:nvPr/>
        </p:nvSpPr>
        <p:spPr>
          <a:xfrm rot="17835099" flipH="1">
            <a:off x="4387056" y="624682"/>
            <a:ext cx="1711325" cy="7091362"/>
          </a:xfrm>
          <a:prstGeom prst="arc">
            <a:avLst>
              <a:gd name="adj1" fmla="val 16256632"/>
              <a:gd name="adj2" fmla="val 1835625"/>
            </a:avLst>
          </a:prstGeom>
          <a:ln w="63500">
            <a:solidFill>
              <a:srgbClr val="0070C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1892300" y="4822825"/>
            <a:ext cx="2071688" cy="1588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>
            <a:off x="1500188" y="3786188"/>
            <a:ext cx="1428750" cy="1587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1500188" y="4213225"/>
            <a:ext cx="2071687" cy="1588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749550" y="5037138"/>
            <a:ext cx="1643063" cy="1587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 flipV="1">
            <a:off x="1500188" y="4714875"/>
            <a:ext cx="2928937" cy="22225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856832" y="5287169"/>
            <a:ext cx="1143000" cy="1587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1438" y="1857375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Здоровье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572250" y="5834063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Богатство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286375" y="4803775"/>
            <a:ext cx="6429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U</a:t>
            </a:r>
            <a:r>
              <a:rPr lang="en-US" sz="3000" baseline="-25000"/>
              <a:t>0</a:t>
            </a:r>
            <a:endParaRPr lang="ru-RU" sz="300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714875" y="5357813"/>
            <a:ext cx="6429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U</a:t>
            </a:r>
            <a:r>
              <a:rPr lang="en-US" sz="3000" baseline="-25000"/>
              <a:t>1</a:t>
            </a:r>
            <a:endParaRPr lang="ru-RU" sz="3000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928688" y="3929063"/>
            <a:ext cx="6429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H</a:t>
            </a:r>
            <a:r>
              <a:rPr lang="en-US" sz="3000" baseline="-25000"/>
              <a:t>0</a:t>
            </a:r>
            <a:endParaRPr lang="ru-RU" sz="3000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928688" y="4446588"/>
            <a:ext cx="6429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H</a:t>
            </a:r>
            <a:r>
              <a:rPr lang="en-US" sz="3000" baseline="-25000"/>
              <a:t>1</a:t>
            </a:r>
            <a:endParaRPr lang="ru-RU" sz="3000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928688" y="3517900"/>
            <a:ext cx="6429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H</a:t>
            </a:r>
            <a:r>
              <a:rPr lang="en-US" sz="3000" baseline="30000"/>
              <a:t>*</a:t>
            </a:r>
            <a:endParaRPr lang="ru-RU" sz="3000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214688" y="5803900"/>
            <a:ext cx="75088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W</a:t>
            </a:r>
            <a:r>
              <a:rPr lang="en-US" sz="3000" baseline="-25000"/>
              <a:t>0</a:t>
            </a:r>
            <a:endParaRPr lang="ru-RU" sz="3000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559050" y="5786438"/>
            <a:ext cx="75088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W</a:t>
            </a:r>
            <a:r>
              <a:rPr lang="en-US" sz="3000" baseline="-25000"/>
              <a:t>1</a:t>
            </a:r>
            <a:endParaRPr lang="ru-RU" sz="3000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059238" y="5786438"/>
            <a:ext cx="75088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/>
              <a:t>W</a:t>
            </a:r>
            <a:r>
              <a:rPr lang="en-US" sz="3000" baseline="30000"/>
              <a:t>*</a:t>
            </a:r>
            <a:endParaRPr lang="ru-RU" sz="3000"/>
          </a:p>
        </p:txBody>
      </p:sp>
      <p:sp>
        <p:nvSpPr>
          <p:cNvPr id="12311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74913" y="1633538"/>
            <a:ext cx="4214812" cy="571500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smtClean="0"/>
              <a:t>Причинная связь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133600"/>
            <a:ext cx="73152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44675"/>
            <a:ext cx="9144000" cy="472916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Причинная связь</a:t>
            </a:r>
            <a:endParaRPr lang="en-US" sz="32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При заданном состоянии внешней среды </a:t>
            </a:r>
            <a:r>
              <a:rPr lang="en-US" sz="3200" i="1" dirty="0" smtClean="0"/>
              <a:t>s</a:t>
            </a:r>
            <a:r>
              <a:rPr lang="ru-RU" sz="3200" dirty="0" smtClean="0"/>
              <a:t> причинитель вреда ответственен за ущерб, тяжестью </a:t>
            </a:r>
            <a:r>
              <a:rPr lang="en-US" sz="3200" i="1" dirty="0" smtClean="0"/>
              <a:t>h</a:t>
            </a:r>
            <a:r>
              <a:rPr lang="en-US" sz="3200" i="1" baseline="-25000" dirty="0" smtClean="0"/>
              <a:t>1</a:t>
            </a:r>
            <a:r>
              <a:rPr lang="ru-RU" sz="3200" dirty="0" smtClean="0"/>
              <a:t>, если:</a:t>
            </a:r>
          </a:p>
          <a:p>
            <a:pPr marL="624078" indent="-514350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200" dirty="0" smtClean="0"/>
              <a:t>(</a:t>
            </a:r>
            <a:r>
              <a:rPr lang="en-US" sz="3200" dirty="0" smtClean="0"/>
              <a:t>2</a:t>
            </a:r>
            <a:r>
              <a:rPr lang="ru-RU" sz="3200" dirty="0" smtClean="0"/>
              <a:t>.1)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Где </a:t>
            </a:r>
            <a:r>
              <a:rPr lang="en-US" sz="3200" dirty="0" smtClean="0"/>
              <a:t>x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</a:t>
            </a:r>
            <a:r>
              <a:rPr lang="ru-RU" sz="3200" dirty="0" smtClean="0"/>
              <a:t>и </a:t>
            </a:r>
            <a:r>
              <a:rPr lang="en-US" sz="3200" dirty="0" smtClean="0"/>
              <a:t>x</a:t>
            </a:r>
            <a:r>
              <a:rPr lang="en-US" sz="3200" baseline="-25000" dirty="0" smtClean="0"/>
              <a:t>0</a:t>
            </a:r>
            <a:r>
              <a:rPr lang="en-US" sz="3200" dirty="0" smtClean="0"/>
              <a:t> –</a:t>
            </a:r>
            <a:r>
              <a:rPr lang="ru-RU" sz="3200" dirty="0" smtClean="0"/>
              <a:t> соответствующие действия (бездействие) причинителя вреда.</a:t>
            </a:r>
            <a:endParaRPr lang="en-US" sz="3200" dirty="0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786063" y="4010025"/>
          <a:ext cx="3571875" cy="642938"/>
        </p:xfrm>
        <a:graphic>
          <a:graphicData uri="http://schemas.openxmlformats.org/presentationml/2006/ole">
            <p:oleObj spid="_x0000_s1026" name="Формула" r:id="rId3" imgW="1269720" imgH="228600" progId="Equation.3">
              <p:embed/>
            </p:oleObj>
          </a:graphicData>
        </a:graphic>
      </p:graphicFrame>
      <p:sp>
        <p:nvSpPr>
          <p:cNvPr id="102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3238"/>
            <a:ext cx="9144000" cy="4800600"/>
          </a:xfrm>
        </p:spPr>
        <p:txBody>
          <a:bodyPr>
            <a:normAutofit fontScale="92500" lnSpcReduction="2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Противоправное поведение и вина</a:t>
            </a:r>
            <a:endParaRPr lang="en-US" sz="3200" b="1" i="1" dirty="0" smtClean="0"/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В соответствии с гражданским законодательством, </a:t>
            </a:r>
            <a:r>
              <a:rPr lang="ru-RU" sz="3200" i="1" dirty="0" smtClean="0"/>
              <a:t>вина</a:t>
            </a:r>
            <a:r>
              <a:rPr lang="ru-RU" sz="3200" dirty="0" smtClean="0"/>
              <a:t> заключается в том, что причинитель вреда не сделал того, что ожидалось от него для предотвращения несчастного случая. То есть, он нарушил обязательство соблюдать меры предосторожности.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Данное обязательство является стандартом поведения, предписывающим минимально приемлемый уровень предусмотрительности.</a:t>
            </a:r>
            <a:endParaRPr lang="en-US" sz="3200" dirty="0" smtClean="0"/>
          </a:p>
        </p:txBody>
      </p:sp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трелка вниз 12"/>
          <p:cNvSpPr/>
          <p:nvPr/>
        </p:nvSpPr>
        <p:spPr>
          <a:xfrm>
            <a:off x="3214688" y="3071813"/>
            <a:ext cx="571500" cy="142875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7927007">
            <a:off x="3284538" y="2100262"/>
            <a:ext cx="571500" cy="3336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514350"/>
          </a:xfrm>
        </p:spPr>
        <p:txBody>
          <a:bodyPr>
            <a:normAutofit fontScale="92500"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Противоправное поведение и вина</a:t>
            </a:r>
            <a:endParaRPr lang="en-US" sz="3200" b="1" i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3" y="2143125"/>
            <a:ext cx="200025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Ущерб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14625" y="2143125"/>
            <a:ext cx="3786188" cy="9286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Причинно-следственная связь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29438" y="2143125"/>
            <a:ext cx="2000250" cy="92868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Вина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38" y="4500563"/>
            <a:ext cx="3500437" cy="1785937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dirty="0"/>
              <a:t>Правило строгой ответственности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62525" y="4500563"/>
            <a:ext cx="3500438" cy="1785937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dirty="0"/>
              <a:t>Правило небрежности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1143000" y="3071813"/>
            <a:ext cx="571500" cy="1428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429250" y="3071813"/>
            <a:ext cx="571500" cy="142875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7572375" y="3071813"/>
            <a:ext cx="571500" cy="1428750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15373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271588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2</a:t>
            </a:r>
            <a:r>
              <a:rPr lang="ru-RU" sz="2800" dirty="0" smtClean="0"/>
              <a:t>. Экономический анализ ответственности за неумышленное причинение ущерба: односторонний и двусторонний несчастные случаи.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4" grpId="0" animBg="1"/>
      <p:bldP spid="6" grpId="0" animBg="1"/>
      <p:bldP spid="7" grpId="0" animBg="1"/>
      <p:bldP spid="8" grpId="0" animBg="1"/>
      <p:bldP spid="10" grpId="0" animBg="1"/>
      <p:bldP spid="11" grpId="0" animBg="1"/>
      <p:bldP spid="14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2999</TotalTime>
  <Words>1230</Words>
  <Application>Microsoft Office PowerPoint</Application>
  <PresentationFormat>Экран (4:3)</PresentationFormat>
  <Paragraphs>184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Городская</vt:lpstr>
      <vt:lpstr>Формула</vt:lpstr>
      <vt:lpstr>ЭКОНОМИЧЕСКИЙ АНАЛИЗ ПРАВА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2. Экономический анализ ответственности за неумышленное причинение ущерба: односторонний и двусторонний несчастные случаи.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189</cp:revision>
  <dcterms:created xsi:type="dcterms:W3CDTF">2011-02-06T17:02:24Z</dcterms:created>
  <dcterms:modified xsi:type="dcterms:W3CDTF">2015-02-12T03:39:23Z</dcterms:modified>
</cp:coreProperties>
</file>