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0" r:id="rId3"/>
    <p:sldId id="257" r:id="rId4"/>
    <p:sldId id="258" r:id="rId5"/>
    <p:sldId id="276" r:id="rId6"/>
    <p:sldId id="277" r:id="rId7"/>
    <p:sldId id="278" r:id="rId8"/>
    <p:sldId id="279" r:id="rId9"/>
    <p:sldId id="269" r:id="rId10"/>
    <p:sldId id="282" r:id="rId11"/>
    <p:sldId id="264" r:id="rId12"/>
    <p:sldId id="270" r:id="rId13"/>
    <p:sldId id="259" r:id="rId14"/>
    <p:sldId id="265" r:id="rId15"/>
    <p:sldId id="266" r:id="rId16"/>
    <p:sldId id="281" r:id="rId17"/>
    <p:sldId id="267" r:id="rId18"/>
    <p:sldId id="283" r:id="rId19"/>
    <p:sldId id="268" r:id="rId20"/>
    <p:sldId id="285" r:id="rId21"/>
    <p:sldId id="286" r:id="rId22"/>
    <p:sldId id="271" r:id="rId23"/>
    <p:sldId id="284" r:id="rId24"/>
    <p:sldId id="287" r:id="rId25"/>
    <p:sldId id="272" r:id="rId26"/>
    <p:sldId id="273" r:id="rId27"/>
    <p:sldId id="274" r:id="rId28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Georgia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eorgia" pitchFamily="18" charset="0"/>
              </a:defRPr>
            </a:lvl1pPr>
          </a:lstStyle>
          <a:p>
            <a:pPr>
              <a:defRPr/>
            </a:pPr>
            <a:fld id="{623C85FB-7CD3-459A-8785-517B896ABE5F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eorgia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eorgia" pitchFamily="18" charset="0"/>
              </a:defRPr>
            </a:lvl1pPr>
          </a:lstStyle>
          <a:p>
            <a:pPr>
              <a:defRPr/>
            </a:pPr>
            <a:fld id="{E2621D22-C750-4F9F-B1B9-6A91C28259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D98A0-68CE-495E-9FBF-54C4B99A1EC8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9FA8E-E859-4F67-8389-048878E628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99FA8E-E859-4F67-8389-048878E628D4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995AE8-F992-43D3-8F59-6A67D23F408D}" type="slidenum">
              <a:rPr lang="en-US"/>
              <a:pPr/>
              <a:t>20</a:t>
            </a:fld>
            <a:endParaRPr lang="en-US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1E8C5A-84C6-4EF0-B985-37F134A1D2DC}" type="slidenum">
              <a:rPr lang="en-US"/>
              <a:pPr/>
              <a:t>21</a:t>
            </a:fld>
            <a:endParaRPr lang="en-US"/>
          </a:p>
        </p:txBody>
      </p:sp>
      <p:sp>
        <p:nvSpPr>
          <p:cNvPr id="983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C00B6-A58E-41FC-A9F9-17A1E3F15E17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E1B0409-7796-49EA-A13B-F4ED4CCB4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9F121-D843-4F79-9A51-8CA1051411EF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ACBBE-8CF1-4C34-98C3-B040BDA674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69B2D-85CA-4D4A-9CBD-DF0F97766606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0FEC3-3168-4EA3-9737-DF694D684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2EC2E-DE5B-4E87-A2DF-828AE6784797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A4188-65AC-4435-9013-7AB2C3CC5B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4DDEA-B242-4172-A9FC-9FA98F55D896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65CA8-D58D-4199-B400-25C5FC67E3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0FBD0-AD50-476F-B6FC-87A16259372B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3A128-9C13-49FD-924C-23E55B05C3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EB85069-435A-4FED-BBAB-0F42EE0DD642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D5288FF-5BB1-4828-A6A2-6F06B87E4D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F25E5-1A34-4D52-99CC-628EC322CD47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29905-2BBF-421F-B81E-E9B96309E3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715FC-C06D-4BC0-9445-DAD267FB5BA8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66134-3520-478F-8F11-E2BFE84D81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64EB4-F083-4B14-813E-C118DACA77DE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BE755-6D84-40D5-9512-BCD9F61ACD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C7F09-DF2E-4D63-A89C-44EA3EF21EAE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8C74B-76AE-4973-B673-53EE100B60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ABAF8055-F830-455C-8705-1E885916308E}" type="datetimeFigureOut">
              <a:rPr lang="ru-RU"/>
              <a:pPr>
                <a:defRPr/>
              </a:pPr>
              <a:t>26.03.2015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A8A4692-1A6F-4380-903B-129EBDE86A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7" r:id="rId5"/>
    <p:sldLayoutId id="2147483698" r:id="rId6"/>
    <p:sldLayoutId id="2147483692" r:id="rId7"/>
    <p:sldLayoutId id="2147483691" r:id="rId8"/>
    <p:sldLayoutId id="2147483690" r:id="rId9"/>
    <p:sldLayoutId id="2147483689" r:id="rId10"/>
    <p:sldLayoutId id="21474836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srn.com/abstract=262032" TargetMode="External"/><Relationship Id="rId2" Type="http://schemas.openxmlformats.org/officeDocument/2006/relationships/hyperlink" Target="http://ssrn.com/abstract=293906%20or%20http:/dx.doi.org/10.2139/ssrn.29390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x.doi.org/10.1016/S1574-0730(07)02020-8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1014958"/>
          </a:xfrm>
        </p:spPr>
        <p:txBody>
          <a:bodyPr/>
          <a:lstStyle/>
          <a:p>
            <a:pPr marL="63500" algn="ctr" eaLnBrk="1" hangingPunct="1"/>
            <a:r>
              <a:rPr lang="ru-RU" dirty="0" err="1" smtClean="0"/>
              <a:t>к.э.н</a:t>
            </a:r>
            <a:r>
              <a:rPr lang="ru-RU" dirty="0" smtClean="0"/>
              <a:t>., доцент Г.В. Калягин</a:t>
            </a:r>
          </a:p>
          <a:p>
            <a:pPr marL="63500" algn="ctr" eaLnBrk="1" hangingPunct="1"/>
            <a:r>
              <a:rPr lang="en-US" dirty="0" smtClean="0">
                <a:hlinkClick r:id="rId2"/>
              </a:rPr>
              <a:t>gkalyagin@yandex.ru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4892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9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Откуда берутся нормы</a:t>
            </a:r>
            <a:r>
              <a:rPr lang="ru-RU" sz="2800" b="1" i="1" dirty="0" smtClean="0">
                <a:latin typeface="+mn-lt"/>
              </a:rPr>
              <a:t>?</a:t>
            </a:r>
            <a:endParaRPr lang="ru-RU" sz="2800" b="1" i="1" dirty="0">
              <a:latin typeface="+mn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  <p:pic>
        <p:nvPicPr>
          <p:cNvPr id="5" name="Рисунок 4" descr="Журнал &quot;Радости материнства&quot; - подпишись! ВКонтакт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060848"/>
            <a:ext cx="7632848" cy="47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63"/>
            <a:ext cx="8229600" cy="49307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ru-RU" b="1" i="1" dirty="0" smtClean="0"/>
              <a:t>Откуда берутся нормы?</a:t>
            </a:r>
          </a:p>
          <a:p>
            <a:pPr algn="ctr" eaLnBrk="1" hangingPunct="1">
              <a:buFont typeface="Georgia" pitchFamily="18" charset="0"/>
              <a:buNone/>
            </a:pPr>
            <a:r>
              <a:rPr lang="ru-RU" sz="3000" dirty="0" smtClean="0"/>
              <a:t>ДИЛЕММА ЗАКЛЮЧЕННОГО И ЭГАЛИТАРИЗМ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187626" y="3298825"/>
          <a:ext cx="7200798" cy="32265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7694"/>
                <a:gridCol w="1004768"/>
                <a:gridCol w="1865998"/>
                <a:gridCol w="1865998"/>
                <a:gridCol w="1746340"/>
              </a:tblGrid>
              <a:tr h="8154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r"/>
                      <a:r>
                        <a:rPr lang="en-US" sz="4000" dirty="0" smtClean="0"/>
                        <a:t>B</a:t>
                      </a:r>
                      <a:endParaRPr lang="ru-RU" sz="4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2756">
                <a:tc rowSpan="4">
                  <a:txBody>
                    <a:bodyPr/>
                    <a:lstStyle/>
                    <a:p>
                      <a:pPr algn="r"/>
                      <a:r>
                        <a:rPr lang="en-US" sz="4000" dirty="0" smtClean="0"/>
                        <a:t>A</a:t>
                      </a:r>
                      <a:endParaRPr lang="ru-RU" sz="4000" dirty="0"/>
                    </a:p>
                  </a:txBody>
                  <a:tcPr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i="1" baseline="0" dirty="0" smtClean="0">
                          <a:solidFill>
                            <a:srgbClr val="7030A0"/>
                          </a:solidFill>
                        </a:rPr>
                        <a:t>K</a:t>
                      </a:r>
                      <a:endParaRPr lang="ru-RU" sz="2800" b="1" i="1" baseline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baseline="0" dirty="0" smtClean="0">
                          <a:solidFill>
                            <a:srgbClr val="7030A0"/>
                          </a:solidFill>
                        </a:rPr>
                        <a:t>L</a:t>
                      </a:r>
                      <a:endParaRPr lang="ru-RU" sz="2800" b="1" i="1" baseline="0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i="1" baseline="0" dirty="0" smtClean="0">
                          <a:solidFill>
                            <a:srgbClr val="7030A0"/>
                          </a:solidFill>
                        </a:rPr>
                        <a:t>M</a:t>
                      </a:r>
                      <a:endParaRPr lang="ru-RU" sz="2800" b="1" i="1" baseline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60275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i="1" baseline="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ru-RU" sz="2800" b="1" i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6,</a:t>
                      </a:r>
                      <a:r>
                        <a:rPr lang="en-US" sz="2800" baseline="0" dirty="0" smtClean="0"/>
                        <a:t> 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2, 7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-2,</a:t>
                      </a:r>
                      <a:r>
                        <a:rPr lang="en-US" sz="2800" baseline="0" dirty="0" smtClean="0"/>
                        <a:t> 8</a:t>
                      </a:r>
                      <a:endParaRPr lang="ru-RU" sz="2800" dirty="0"/>
                    </a:p>
                  </a:txBody>
                  <a:tcPr/>
                </a:tc>
              </a:tr>
              <a:tr h="6027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i="1" baseline="0" dirty="0" smtClean="0">
                          <a:solidFill>
                            <a:srgbClr val="C00000"/>
                          </a:solidFill>
                        </a:rPr>
                        <a:t>Y</a:t>
                      </a:r>
                      <a:endParaRPr lang="ru-RU" sz="2800" b="1" i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7, 2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3, 3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-1, 4</a:t>
                      </a:r>
                      <a:endParaRPr lang="ru-RU" sz="2800" dirty="0"/>
                    </a:p>
                  </a:txBody>
                  <a:tcPr/>
                </a:tc>
              </a:tr>
              <a:tr h="60275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i="1" baseline="0" dirty="0" smtClean="0">
                          <a:solidFill>
                            <a:srgbClr val="C00000"/>
                          </a:solidFill>
                        </a:rPr>
                        <a:t>Z</a:t>
                      </a:r>
                      <a:endParaRPr lang="ru-RU" sz="2800" b="1" i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8, -2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4, -1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0, 0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7524328" y="5085184"/>
            <a:ext cx="142875" cy="1071563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4000500" y="4942309"/>
            <a:ext cx="3019772" cy="142875"/>
          </a:xfrm>
          <a:prstGeom prst="rightArrow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4000500" y="5590381"/>
            <a:ext cx="3163788" cy="142875"/>
          </a:xfrm>
          <a:prstGeom prst="rightArrow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4000500" y="6165304"/>
            <a:ext cx="3091780" cy="144016"/>
          </a:xfrm>
          <a:prstGeom prst="rightArrow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508104" y="5085184"/>
            <a:ext cx="142875" cy="1071563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3707904" y="5085184"/>
            <a:ext cx="142875" cy="1071563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 rot="1143698">
            <a:off x="3538386" y="5190479"/>
            <a:ext cx="3903508" cy="865187"/>
          </a:xfrm>
          <a:prstGeom prst="lef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9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Откуда берутся нормы?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3000" dirty="0">
              <a:latin typeface="+mn-lt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>
                <a:latin typeface="+mn-lt"/>
              </a:rPr>
              <a:t>Почему большинство неформальных норм апеллируют к критериям равенства и справедливости?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3000" dirty="0">
              <a:latin typeface="+mn-lt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>
                <a:latin typeface="+mn-lt"/>
              </a:rPr>
              <a:t>Как выявить реальные предпочтения индивидов, материально заинтересованных в том или ином исходе?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ru-RU" b="1" i="1" dirty="0" smtClean="0"/>
              <a:t>Конвенции и нормы</a:t>
            </a:r>
          </a:p>
          <a:p>
            <a:pPr eaLnBrk="1" hangingPunct="1">
              <a:buFont typeface="Georgia" pitchFamily="18" charset="0"/>
              <a:buNone/>
            </a:pPr>
            <a:endParaRPr lang="ru-RU" sz="3000" dirty="0" smtClean="0"/>
          </a:p>
          <a:p>
            <a:pPr algn="ctr" eaLnBrk="1" hangingPunct="1">
              <a:buFont typeface="Georgia" pitchFamily="18" charset="0"/>
              <a:buNone/>
            </a:pPr>
            <a:r>
              <a:rPr lang="ru-RU" sz="3000" dirty="0" smtClean="0"/>
              <a:t>КООРДИНАЦИОННАЯ ИГРА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928813" y="3429000"/>
          <a:ext cx="5310184" cy="2255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4382"/>
                <a:gridCol w="1000132"/>
                <a:gridCol w="1857388"/>
                <a:gridCol w="1738282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4000" dirty="0" smtClean="0"/>
                        <a:t>B</a:t>
                      </a:r>
                      <a:endParaRPr lang="ru-RU" sz="4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r"/>
                      <a:r>
                        <a:rPr lang="en-US" sz="4000" dirty="0" smtClean="0"/>
                        <a:t>A</a:t>
                      </a:r>
                      <a:endParaRPr lang="ru-RU" sz="4000" dirty="0"/>
                    </a:p>
                  </a:txBody>
                  <a:tcPr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i="1" baseline="0" dirty="0" smtClean="0">
                          <a:solidFill>
                            <a:srgbClr val="7030A0"/>
                          </a:solidFill>
                        </a:rPr>
                        <a:t>W</a:t>
                      </a:r>
                      <a:endParaRPr lang="ru-RU" sz="2800" b="1" i="1" baseline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i="1" baseline="0" dirty="0" smtClean="0">
                          <a:solidFill>
                            <a:srgbClr val="7030A0"/>
                          </a:solidFill>
                        </a:rPr>
                        <a:t>Z</a:t>
                      </a:r>
                      <a:endParaRPr lang="ru-RU" sz="2800" b="1" i="1" baseline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i="1" baseline="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ru-RU" sz="2800" b="1" i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7,</a:t>
                      </a:r>
                      <a:r>
                        <a:rPr lang="en-US" sz="2800" baseline="0" dirty="0" smtClean="0"/>
                        <a:t> 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0,</a:t>
                      </a:r>
                      <a:r>
                        <a:rPr lang="en-US" sz="2800" baseline="0" dirty="0" smtClean="0"/>
                        <a:t> 0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i="1" baseline="0" dirty="0" smtClean="0">
                          <a:solidFill>
                            <a:srgbClr val="C00000"/>
                          </a:solidFill>
                        </a:rPr>
                        <a:t>Y</a:t>
                      </a:r>
                      <a:endParaRPr lang="ru-RU" sz="2800" b="1" i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0, 0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6, 6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ru-RU" b="1" i="1" dirty="0" smtClean="0"/>
              <a:t>Конвенции и нормы</a:t>
            </a:r>
          </a:p>
          <a:p>
            <a:pPr algn="ctr" eaLnBrk="1" hangingPunct="1">
              <a:buFont typeface="Georgia" pitchFamily="18" charset="0"/>
              <a:buNone/>
            </a:pPr>
            <a:r>
              <a:rPr lang="ru-RU" sz="3000" dirty="0" smtClean="0"/>
              <a:t>ДИЛЕММА ЗАКЛЮЧЕННОГО, КОГДА У ИГРОКОВ НЕТ ИНФОРМАЦИИ О ПОСЛЕДНЕМ РАУНДЕ ИГРЫ</a:t>
            </a:r>
          </a:p>
          <a:p>
            <a:pPr eaLnBrk="1" hangingPunct="1"/>
            <a:endParaRPr lang="ru-RU" sz="3000" dirty="0" smtClean="0"/>
          </a:p>
          <a:p>
            <a:pPr eaLnBrk="1" hangingPunct="1"/>
            <a:r>
              <a:rPr lang="ru-RU" sz="3000" dirty="0" smtClean="0"/>
              <a:t>Стратегия отказа от кооперации перестает быть эффективной.</a:t>
            </a:r>
          </a:p>
          <a:p>
            <a:pPr eaLnBrk="1" hangingPunct="1"/>
            <a:r>
              <a:rPr lang="ru-RU" sz="3000" dirty="0" smtClean="0"/>
              <a:t>Стратегия«Око за око».</a:t>
            </a:r>
          </a:p>
          <a:p>
            <a:pPr eaLnBrk="1" hangingPunct="1"/>
            <a:r>
              <a:rPr lang="ru-RU" sz="3000" dirty="0" smtClean="0"/>
              <a:t>Стратегия курка.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9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Конвенции и нормы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dirty="0">
                <a:latin typeface="+mn-lt"/>
              </a:rPr>
              <a:t>СИГНАЛЫ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endParaRPr lang="ru-RU" sz="3000" dirty="0">
              <a:latin typeface="+mn-lt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>
                <a:latin typeface="+mn-lt"/>
              </a:rPr>
              <a:t>Сигналы </a:t>
            </a:r>
            <a:r>
              <a:rPr lang="ru-RU" sz="3200" dirty="0">
                <a:latin typeface="+mn-lt"/>
                <a:sym typeface="Wingdings" pitchFamily="2" charset="2"/>
              </a:rPr>
              <a:t>могут подавать только контрагенты предлагающие «хорошие» «товары».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>
                <a:latin typeface="+mn-lt"/>
                <a:sym typeface="Wingdings" pitchFamily="2" charset="2"/>
              </a:rPr>
              <a:t>Отсутствие сигнала – точное свидетельство «плохого» «товара».</a:t>
            </a:r>
            <a:endParaRPr lang="ru-RU" sz="30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125" indent="-255588" algn="ctr">
              <a:lnSpc>
                <a:spcPct val="9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Конвенции и нормы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dirty="0">
                <a:latin typeface="+mn-lt"/>
              </a:rPr>
              <a:t>СИГНАЛЫ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>
                <a:latin typeface="+mn-lt"/>
              </a:rPr>
              <a:t>C1 и C2 – издержки </a:t>
            </a:r>
            <a:r>
              <a:rPr lang="ru-RU" sz="3000" dirty="0" err="1">
                <a:latin typeface="+mn-lt"/>
              </a:rPr>
              <a:t>сигнализирования</a:t>
            </a:r>
            <a:r>
              <a:rPr lang="ru-RU" sz="3000" dirty="0">
                <a:latin typeface="+mn-lt"/>
              </a:rPr>
              <a:t> для «хороших» и «плохих» контрагентов (C1&lt;C2);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>
                <a:latin typeface="+mn-lt"/>
              </a:rPr>
              <a:t>P1 и P2 – цены «хороших» и «плохих» «товаров» (P1&gt;P2);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>
                <a:latin typeface="+mn-lt"/>
              </a:rPr>
              <a:t>E – мощность сигнала.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14375" y="2428875"/>
          <a:ext cx="2362200" cy="520700"/>
        </p:xfrm>
        <a:graphic>
          <a:graphicData uri="http://schemas.openxmlformats.org/presentationml/2006/ole">
            <p:oleObj spid="_x0000_s54274" name="Формула" r:id="rId3" imgW="2361960" imgH="52056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714375" y="3071813"/>
          <a:ext cx="2324100" cy="520700"/>
        </p:xfrm>
        <a:graphic>
          <a:graphicData uri="http://schemas.openxmlformats.org/presentationml/2006/ole">
            <p:oleObj spid="_x0000_s54275" name="Формула" r:id="rId4" imgW="2323800" imgH="520560" progId="Equation.3">
              <p:embed/>
            </p:oleObj>
          </a:graphicData>
        </a:graphic>
      </p:graphicFrame>
      <p:sp>
        <p:nvSpPr>
          <p:cNvPr id="11" name="Правая фигурная скобка 10"/>
          <p:cNvSpPr/>
          <p:nvPr/>
        </p:nvSpPr>
        <p:spPr>
          <a:xfrm>
            <a:off x="3000375" y="2428875"/>
            <a:ext cx="500063" cy="1285875"/>
          </a:xfrm>
          <a:prstGeom prst="rightBrac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643313" y="2428875"/>
          <a:ext cx="3632200" cy="1155700"/>
        </p:xfrm>
        <a:graphic>
          <a:graphicData uri="http://schemas.openxmlformats.org/presentationml/2006/ole">
            <p:oleObj spid="_x0000_s54276" name="Формула" r:id="rId5" imgW="3632040" imgH="1155600" progId="Equation.3">
              <p:embed/>
            </p:oleObj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Конвенции и нормы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dirty="0">
                <a:latin typeface="+mn-lt"/>
              </a:rPr>
              <a:t>ИНФОРМАЦИОННЫЕ КАСКАДЫ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>
                <a:latin typeface="+mn-lt"/>
              </a:rPr>
              <a:t>Принимая решения индивиды могут не обладать всей необходимой информацией и осознавать это</a:t>
            </a:r>
            <a:r>
              <a:rPr lang="ru-RU" sz="3200" dirty="0">
                <a:latin typeface="+mn-lt"/>
                <a:sym typeface="Wingdings" pitchFamily="2" charset="2"/>
              </a:rPr>
              <a:t>.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>
                <a:latin typeface="+mn-lt"/>
                <a:sym typeface="Wingdings" pitchFamily="2" charset="2"/>
              </a:rPr>
              <a:t>В таком случае</a:t>
            </a:r>
            <a:r>
              <a:rPr lang="en-US" sz="3000" dirty="0">
                <a:latin typeface="+mn-lt"/>
                <a:sym typeface="Wingdings" pitchFamily="2" charset="2"/>
              </a:rPr>
              <a:t> </a:t>
            </a:r>
            <a:r>
              <a:rPr lang="ru-RU" sz="3000" dirty="0">
                <a:latin typeface="+mn-lt"/>
                <a:sym typeface="Wingdings" pitchFamily="2" charset="2"/>
              </a:rPr>
              <a:t>при принятии решений они могут ориентироваться на мнения друг друга.</a:t>
            </a:r>
            <a:endParaRPr lang="ru-RU" sz="30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img0.liveinternet.ru/images/attach/c/1/63/770/63770021_1283957896_42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492896"/>
            <a:ext cx="6277902" cy="4365104"/>
          </a:xfrm>
          <a:prstGeom prst="rect">
            <a:avLst/>
          </a:prstGeom>
          <a:noFill/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57200" y="1571625"/>
            <a:ext cx="8229600" cy="10715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Конвенции и нормы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dirty="0">
                <a:latin typeface="+mn-lt"/>
              </a:rPr>
              <a:t>ИНФОРМАЦИОННЫЕ КАСКАДЫ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10715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Конвенции и нормы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dirty="0">
                <a:latin typeface="+mn-lt"/>
              </a:rPr>
              <a:t>ИНФОРМАЦИОННЫЕ КАСКАДЫ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pic>
        <p:nvPicPr>
          <p:cNvPr id="27651" name="Picture 2" descr="C:\Documents and Settings\user\Рабочий стол\L&amp;E\lemming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2643188"/>
            <a:ext cx="3924300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4286250" y="2643188"/>
            <a:ext cx="4400550" cy="39306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b="1" dirty="0">
                <a:solidFill>
                  <a:schemeClr val="accent1"/>
                </a:solidFill>
                <a:latin typeface="+mn-lt"/>
              </a:rPr>
              <a:t>Миллион леммингов не может ошибаться!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286375"/>
          </a:xfrm>
        </p:spPr>
        <p:txBody>
          <a:bodyPr/>
          <a:lstStyle/>
          <a:p>
            <a:pPr eaLnBrk="1" hangingPunct="1"/>
            <a:r>
              <a:rPr lang="en-US" dirty="0" smtClean="0">
                <a:hlinkClick r:id="rId2"/>
              </a:rPr>
              <a:t>Kaplow, Louis and Steven </a:t>
            </a:r>
            <a:r>
              <a:rPr lang="en-US" dirty="0" err="1" smtClean="0">
                <a:hlinkClick r:id="rId2"/>
              </a:rPr>
              <a:t>Shavell</a:t>
            </a:r>
            <a:r>
              <a:rPr lang="en-US" dirty="0" smtClean="0">
                <a:hlinkClick r:id="rId2"/>
              </a:rPr>
              <a:t>. 2001. ‘Moral Rules and the Moral Sentiments: Toward a Theory of an Optimal Moral System’. </a:t>
            </a:r>
            <a:r>
              <a:rPr lang="en-US" i="1" dirty="0" smtClean="0">
                <a:hlinkClick r:id="rId2"/>
              </a:rPr>
              <a:t>Harvard Law and Economics Discussion Paper No</a:t>
            </a:r>
            <a:r>
              <a:rPr lang="en-US" dirty="0" smtClean="0">
                <a:hlinkClick r:id="rId2"/>
              </a:rPr>
              <a:t>. 342.</a:t>
            </a:r>
            <a:endParaRPr lang="en-US" dirty="0" smtClean="0"/>
          </a:p>
          <a:p>
            <a:pPr eaLnBrk="1" hangingPunct="1"/>
            <a:r>
              <a:rPr lang="en-US" dirty="0" err="1" smtClean="0">
                <a:solidFill>
                  <a:schemeClr val="accent1"/>
                </a:solidFill>
                <a:hlinkClick r:id="rId3"/>
              </a:rPr>
              <a:t>Parisi</a:t>
            </a:r>
            <a:r>
              <a:rPr lang="en-US" dirty="0" smtClean="0">
                <a:solidFill>
                  <a:schemeClr val="accent1"/>
                </a:solidFill>
                <a:hlinkClick r:id="rId3"/>
              </a:rPr>
              <a:t>, Francesco.</a:t>
            </a:r>
            <a:r>
              <a:rPr lang="ru-RU" dirty="0" smtClean="0">
                <a:solidFill>
                  <a:schemeClr val="accent1"/>
                </a:solidFill>
                <a:hlinkClick r:id="rId3"/>
              </a:rPr>
              <a:t> 2001</a:t>
            </a:r>
            <a:r>
              <a:rPr lang="en-US" dirty="0" smtClean="0">
                <a:solidFill>
                  <a:schemeClr val="accent1"/>
                </a:solidFill>
                <a:hlinkClick r:id="rId3"/>
              </a:rPr>
              <a:t>. ‘The Formation of Customary Law’. </a:t>
            </a:r>
            <a:r>
              <a:rPr lang="en-US" i="1" dirty="0" smtClean="0">
                <a:solidFill>
                  <a:schemeClr val="accent1"/>
                </a:solidFill>
                <a:hlinkClick r:id="rId3"/>
              </a:rPr>
              <a:t>George Mason Law &amp; Economics Research Paper</a:t>
            </a:r>
            <a:r>
              <a:rPr lang="en-US" dirty="0" smtClean="0">
                <a:solidFill>
                  <a:schemeClr val="accent1"/>
                </a:solidFill>
                <a:hlinkClick r:id="rId3"/>
              </a:rPr>
              <a:t> No. 01-06.</a:t>
            </a:r>
            <a:endParaRPr lang="ru-RU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dirty="0" smtClean="0">
                <a:hlinkClick r:id="rId4"/>
              </a:rPr>
              <a:t>McAdams, Richard H., and Eric B. </a:t>
            </a:r>
            <a:r>
              <a:rPr lang="en-US" dirty="0" err="1" smtClean="0">
                <a:hlinkClick r:id="rId4"/>
              </a:rPr>
              <a:t>Rasmusen</a:t>
            </a:r>
            <a:r>
              <a:rPr lang="en-US" dirty="0" smtClean="0">
                <a:hlinkClick r:id="rId4"/>
              </a:rPr>
              <a:t>. 2007. ‘Norms and the Law’. In </a:t>
            </a:r>
            <a:r>
              <a:rPr lang="en-US" dirty="0" err="1" smtClean="0">
                <a:hlinkClick r:id="rId4"/>
              </a:rPr>
              <a:t>Polinsky</a:t>
            </a:r>
            <a:r>
              <a:rPr lang="en-US" dirty="0" smtClean="0">
                <a:hlinkClick r:id="rId4"/>
              </a:rPr>
              <a:t> A.M., </a:t>
            </a:r>
            <a:r>
              <a:rPr lang="en-US" dirty="0" err="1" smtClean="0">
                <a:hlinkClick r:id="rId4"/>
              </a:rPr>
              <a:t>Shavell</a:t>
            </a:r>
            <a:r>
              <a:rPr lang="en-US" dirty="0" smtClean="0">
                <a:hlinkClick r:id="rId4"/>
              </a:rPr>
              <a:t> S. (Eds.), </a:t>
            </a:r>
            <a:r>
              <a:rPr lang="en-US" i="1" dirty="0" smtClean="0">
                <a:hlinkClick r:id="rId4"/>
              </a:rPr>
              <a:t>Handbook of Law and Economics, Volume 2</a:t>
            </a:r>
            <a:r>
              <a:rPr lang="en-US" dirty="0" smtClean="0">
                <a:hlinkClick r:id="rId4"/>
              </a:rPr>
              <a:t>. Elsevier B.V. 1573-1618 (Chapter 20).</a:t>
            </a:r>
            <a:endParaRPr lang="ru-RU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4787900" y="4437335"/>
            <a:ext cx="4176713" cy="22320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/>
            <a:r>
              <a:rPr lang="ru-RU" sz="2800" dirty="0"/>
              <a:t>Неформальные </a:t>
            </a:r>
            <a:r>
              <a:rPr lang="ru-RU" sz="2800" dirty="0" smtClean="0"/>
              <a:t>нормы </a:t>
            </a:r>
            <a:r>
              <a:rPr lang="ru-RU" sz="2800" dirty="0"/>
              <a:t>противоречат формальным</a:t>
            </a:r>
            <a:endParaRPr lang="ru-RU" sz="2800" dirty="0">
              <a:sym typeface="Wingdings" pitchFamily="2" charset="2"/>
            </a:endParaRPr>
          </a:p>
        </p:txBody>
      </p:sp>
      <p:sp>
        <p:nvSpPr>
          <p:cNvPr id="95238" name="AutoShape 6"/>
          <p:cNvSpPr>
            <a:spLocks noChangeArrowheads="1"/>
          </p:cNvSpPr>
          <p:nvPr/>
        </p:nvSpPr>
        <p:spPr bwMode="auto">
          <a:xfrm>
            <a:off x="3241675" y="2276922"/>
            <a:ext cx="2665413" cy="1008062"/>
          </a:xfrm>
          <a:prstGeom prst="plaque">
            <a:avLst>
              <a:gd name="adj" fmla="val 16667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/>
              <a:t>СТАТИКА</a:t>
            </a:r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 rot="5400000">
            <a:off x="5704682" y="2780011"/>
            <a:ext cx="1835150" cy="1404937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 rot="16200000" flipH="1">
            <a:off x="1612900" y="2745854"/>
            <a:ext cx="1835150" cy="140335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42" name="AutoShape 10"/>
          <p:cNvSpPr>
            <a:spLocks noChangeArrowheads="1"/>
          </p:cNvSpPr>
          <p:nvPr/>
        </p:nvSpPr>
        <p:spPr bwMode="auto">
          <a:xfrm>
            <a:off x="179388" y="4365104"/>
            <a:ext cx="4176712" cy="22320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/>
            <a:r>
              <a:rPr lang="ru-RU" sz="2800" dirty="0"/>
              <a:t>Неформальные </a:t>
            </a:r>
            <a:r>
              <a:rPr lang="ru-RU" sz="2800" dirty="0" smtClean="0"/>
              <a:t>нормы </a:t>
            </a:r>
            <a:r>
              <a:rPr lang="ru-RU" sz="2800" dirty="0"/>
              <a:t>не противоречат формальным</a:t>
            </a:r>
            <a:endParaRPr lang="ru-RU" sz="2800" dirty="0">
              <a:sym typeface="Wingdings" pitchFamily="2" charset="2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457200" y="1571625"/>
            <a:ext cx="8229600" cy="4892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 smtClean="0">
                <a:latin typeface="+mn-lt"/>
              </a:rPr>
              <a:t>Нормы и право</a:t>
            </a:r>
            <a:endParaRPr lang="ru-RU" sz="2800" b="1" i="1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 animBg="1"/>
      <p:bldP spid="95238" grpId="0" animBg="1"/>
      <p:bldP spid="95239" grpId="0" animBg="1"/>
      <p:bldP spid="95240" grpId="0" animBg="1"/>
      <p:bldP spid="9524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8" name="AutoShape 8"/>
          <p:cNvSpPr>
            <a:spLocks noChangeArrowheads="1"/>
          </p:cNvSpPr>
          <p:nvPr/>
        </p:nvSpPr>
        <p:spPr bwMode="auto">
          <a:xfrm rot="16200000">
            <a:off x="-1441450" y="3969147"/>
            <a:ext cx="4321175" cy="936625"/>
          </a:xfrm>
          <a:prstGeom prst="plaque">
            <a:avLst>
              <a:gd name="adj" fmla="val 20208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ru-RU" sz="3200" b="1"/>
              <a:t>ДИНАМИКА</a:t>
            </a:r>
          </a:p>
        </p:txBody>
      </p:sp>
      <p:sp>
        <p:nvSpPr>
          <p:cNvPr id="97290" name="AutoShape 10"/>
          <p:cNvSpPr>
            <a:spLocks noChangeArrowheads="1"/>
          </p:cNvSpPr>
          <p:nvPr/>
        </p:nvSpPr>
        <p:spPr bwMode="auto">
          <a:xfrm>
            <a:off x="1403350" y="2204864"/>
            <a:ext cx="7502525" cy="9350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/>
            <a:r>
              <a:rPr lang="ru-RU" sz="2600" dirty="0"/>
              <a:t>Формальные </a:t>
            </a:r>
            <a:r>
              <a:rPr lang="ru-RU" sz="2600" dirty="0" smtClean="0"/>
              <a:t>нормы </a:t>
            </a:r>
            <a:r>
              <a:rPr lang="ru-RU" sz="2600" dirty="0"/>
              <a:t>вводятся на базе действующих неформальных</a:t>
            </a:r>
            <a:endParaRPr lang="ru-RU" sz="2600" dirty="0">
              <a:sym typeface="Wingdings" pitchFamily="2" charset="2"/>
            </a:endParaRPr>
          </a:p>
        </p:txBody>
      </p:sp>
      <p:sp>
        <p:nvSpPr>
          <p:cNvPr id="97291" name="AutoShape 11"/>
          <p:cNvSpPr>
            <a:spLocks noChangeArrowheads="1"/>
          </p:cNvSpPr>
          <p:nvPr/>
        </p:nvSpPr>
        <p:spPr bwMode="auto">
          <a:xfrm>
            <a:off x="1403350" y="3285033"/>
            <a:ext cx="7489825" cy="100806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/>
            <a:r>
              <a:rPr lang="ru-RU" sz="2600" dirty="0"/>
              <a:t>Формальные </a:t>
            </a:r>
            <a:r>
              <a:rPr lang="ru-RU" sz="2600" dirty="0" smtClean="0"/>
              <a:t>нормы </a:t>
            </a:r>
            <a:r>
              <a:rPr lang="ru-RU" sz="2600" dirty="0"/>
              <a:t>вводятся для противодействия неформальным</a:t>
            </a:r>
            <a:endParaRPr lang="ru-RU" sz="2600" dirty="0">
              <a:sym typeface="Wingdings" pitchFamily="2" charset="2"/>
            </a:endParaRPr>
          </a:p>
        </p:txBody>
      </p:sp>
      <p:sp>
        <p:nvSpPr>
          <p:cNvPr id="97292" name="AutoShape 12"/>
          <p:cNvSpPr>
            <a:spLocks noChangeArrowheads="1"/>
          </p:cNvSpPr>
          <p:nvPr/>
        </p:nvSpPr>
        <p:spPr bwMode="auto">
          <a:xfrm>
            <a:off x="1403350" y="4509120"/>
            <a:ext cx="7489825" cy="10080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/>
            <a:r>
              <a:rPr lang="ru-RU" sz="2600" dirty="0"/>
              <a:t>Неформальные </a:t>
            </a:r>
            <a:r>
              <a:rPr lang="ru-RU" sz="2600" dirty="0" smtClean="0"/>
              <a:t>нормы </a:t>
            </a:r>
            <a:r>
              <a:rPr lang="ru-RU" sz="2600" dirty="0"/>
              <a:t>вытесняют формальные</a:t>
            </a:r>
            <a:endParaRPr lang="ru-RU" sz="2600" dirty="0">
              <a:sym typeface="Wingdings" pitchFamily="2" charset="2"/>
            </a:endParaRPr>
          </a:p>
        </p:txBody>
      </p:sp>
      <p:sp>
        <p:nvSpPr>
          <p:cNvPr id="97293" name="AutoShape 13"/>
          <p:cNvSpPr>
            <a:spLocks noChangeArrowheads="1"/>
          </p:cNvSpPr>
          <p:nvPr/>
        </p:nvSpPr>
        <p:spPr bwMode="auto">
          <a:xfrm>
            <a:off x="1403350" y="5733306"/>
            <a:ext cx="7489825" cy="10080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/>
            <a:r>
              <a:rPr lang="ru-RU" sz="2600" dirty="0"/>
              <a:t>Неформальные </a:t>
            </a:r>
            <a:r>
              <a:rPr lang="ru-RU" sz="2600" dirty="0" smtClean="0"/>
              <a:t>нормы </a:t>
            </a:r>
            <a:r>
              <a:rPr lang="ru-RU" sz="2600" dirty="0"/>
              <a:t>способствуют реализации формальных</a:t>
            </a:r>
            <a:endParaRPr lang="ru-RU" sz="2600" dirty="0">
              <a:sym typeface="Wingdings" pitchFamily="2" charset="2"/>
            </a:endParaRPr>
          </a:p>
        </p:txBody>
      </p:sp>
      <p:sp>
        <p:nvSpPr>
          <p:cNvPr id="97294" name="AutoShape 14"/>
          <p:cNvSpPr>
            <a:spLocks noChangeArrowheads="1"/>
          </p:cNvSpPr>
          <p:nvPr/>
        </p:nvSpPr>
        <p:spPr bwMode="auto">
          <a:xfrm>
            <a:off x="1187450" y="2636912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000000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97295" name="AutoShape 15"/>
          <p:cNvSpPr>
            <a:spLocks noChangeArrowheads="1"/>
          </p:cNvSpPr>
          <p:nvPr/>
        </p:nvSpPr>
        <p:spPr bwMode="auto">
          <a:xfrm>
            <a:off x="1187450" y="4941168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000000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97296" name="AutoShape 16"/>
          <p:cNvSpPr>
            <a:spLocks noChangeArrowheads="1"/>
          </p:cNvSpPr>
          <p:nvPr/>
        </p:nvSpPr>
        <p:spPr bwMode="auto">
          <a:xfrm>
            <a:off x="1187450" y="3645148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000000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97297" name="AutoShape 17"/>
          <p:cNvSpPr>
            <a:spLocks noChangeArrowheads="1"/>
          </p:cNvSpPr>
          <p:nvPr/>
        </p:nvSpPr>
        <p:spPr bwMode="auto">
          <a:xfrm>
            <a:off x="1187450" y="6165428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000000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457200" y="1571625"/>
            <a:ext cx="8229600" cy="4892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 smtClean="0">
                <a:latin typeface="+mn-lt"/>
              </a:rPr>
              <a:t>Нормы и право</a:t>
            </a:r>
            <a:endParaRPr lang="ru-RU" sz="2800" b="1" i="1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8" grpId="0" animBg="1"/>
      <p:bldP spid="97290" grpId="0" animBg="1"/>
      <p:bldP spid="97291" grpId="0" animBg="1"/>
      <p:bldP spid="97292" grpId="0" animBg="1"/>
      <p:bldP spid="97293" grpId="0" animBg="1"/>
      <p:bldP spid="97294" grpId="0" animBg="1"/>
      <p:bldP spid="97295" grpId="0" animBg="1"/>
      <p:bldP spid="97296" grpId="0" animBg="1"/>
      <p:bldP spid="9729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4892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 smtClean="0">
                <a:latin typeface="+mn-lt"/>
              </a:rPr>
              <a:t>Нормы и право</a:t>
            </a:r>
            <a:endParaRPr lang="ru-RU" sz="2800" b="1" i="1" dirty="0">
              <a:latin typeface="+mn-lt"/>
            </a:endParaRP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143125" y="2996952"/>
            <a:ext cx="500063" cy="1224136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>
              <a:sym typeface="Wingdings" pitchFamily="2" charset="2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448202" y="2996952"/>
            <a:ext cx="500062" cy="1296144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>
              <a:sym typeface="Wingdings" pitchFamily="2" charset="2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35696" y="2276872"/>
            <a:ext cx="5472608" cy="7200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sym typeface="Wingdings" pitchFamily="2" charset="2"/>
              </a:rPr>
              <a:t>Правонарушения</a:t>
            </a:r>
            <a:endParaRPr lang="ru-RU" sz="3000" dirty="0">
              <a:sym typeface="Wingdings" pitchFamily="2" charset="2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55576" y="4221088"/>
            <a:ext cx="3384376" cy="187220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dirty="0" err="1" smtClean="0">
                <a:sym typeface="Wingdings" pitchFamily="2" charset="2"/>
              </a:rPr>
              <a:t>malum</a:t>
            </a:r>
            <a:r>
              <a:rPr lang="en-US" sz="3000" dirty="0" smtClean="0">
                <a:sym typeface="Wingdings" pitchFamily="2" charset="2"/>
              </a:rPr>
              <a:t> in se</a:t>
            </a:r>
            <a:endParaRPr lang="ru-RU" sz="3000" dirty="0" smtClean="0">
              <a:sym typeface="Wingdings" pitchFamily="2" charset="2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932040" y="4293096"/>
            <a:ext cx="3384376" cy="1872208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dirty="0" err="1" smtClean="0">
                <a:sym typeface="Wingdings" pitchFamily="2" charset="2"/>
              </a:rPr>
              <a:t>malum</a:t>
            </a:r>
            <a:r>
              <a:rPr lang="en-US" sz="3000" dirty="0" smtClean="0">
                <a:sym typeface="Wingdings" pitchFamily="2" charset="2"/>
              </a:rPr>
              <a:t> in </a:t>
            </a:r>
            <a:r>
              <a:rPr lang="en-US" sz="3000" dirty="0" err="1" smtClean="0">
                <a:sym typeface="Wingdings" pitchFamily="2" charset="2"/>
              </a:rPr>
              <a:t>prohibitum</a:t>
            </a:r>
            <a:endParaRPr lang="ru-RU" sz="3000" dirty="0" smtClean="0">
              <a:sym typeface="Wingdings" pitchFamily="2" charset="2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Откуда берутся неэффективные нормы?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  <p:pic>
        <p:nvPicPr>
          <p:cNvPr id="11" name="Рисунок 10" descr="Портал о Чечне: Обычаи и традици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348880"/>
            <a:ext cx="6048672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Откуда берутся неэффективные нормы?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2286000"/>
            <a:ext cx="6500813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«Естественный отбор» норм как ответ на экзогенные воздействия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500" y="4000500"/>
            <a:ext cx="3571875" cy="2357438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Различные нормы в разных обществах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7750" y="4000500"/>
            <a:ext cx="3571875" cy="2357438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Зависимость от траектории предшествующего развития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143125" y="3214688"/>
            <a:ext cx="500063" cy="7858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478588" y="3214688"/>
            <a:ext cx="500062" cy="7858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Откуда берутся неэффективные нормы?</a:t>
            </a:r>
            <a:endParaRPr lang="en-US" sz="2800" b="1" i="1" dirty="0">
              <a:latin typeface="+mn-lt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000" dirty="0" smtClean="0">
                <a:latin typeface="+mn-lt"/>
              </a:rPr>
              <a:t> </a:t>
            </a:r>
            <a:r>
              <a:rPr lang="ru-RU" sz="3000" dirty="0">
                <a:latin typeface="Arial" pitchFamily="34" charset="0"/>
                <a:cs typeface="Arial" pitchFamily="34" charset="0"/>
              </a:rPr>
              <a:t>Влияние групп специальных интересов.</a:t>
            </a: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endParaRPr lang="ru-RU" sz="3000" dirty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000" dirty="0">
                <a:latin typeface="Arial" pitchFamily="34" charset="0"/>
                <a:cs typeface="Arial" pitchFamily="34" charset="0"/>
              </a:rPr>
              <a:t>Информационные проблемы 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38" y="4643438"/>
            <a:ext cx="7643812" cy="20002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5125" indent="-255588" algn="ctr">
              <a:spcBef>
                <a:spcPts val="300"/>
              </a:spcBef>
              <a:buClr>
                <a:srgbClr val="A04DA3"/>
              </a:buClr>
            </a:pPr>
            <a:r>
              <a:rPr lang="ru-RU" sz="3000" dirty="0">
                <a:solidFill>
                  <a:srgbClr val="FFFFFF"/>
                </a:solidFill>
                <a:latin typeface="Arial" charset="0"/>
                <a:cs typeface="Arial" charset="0"/>
              </a:rPr>
              <a:t>Добровольный отказ от участия в поддержке желательных практик и неучастие в противодействии нежелательным практикам</a:t>
            </a:r>
            <a:endParaRPr lang="ru-RU" sz="3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335463" y="3861048"/>
            <a:ext cx="500062" cy="78239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Откуда берутся неэффективные нормы?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2286000"/>
            <a:ext cx="6500813" cy="92868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bg1"/>
                </a:solidFill>
                <a:sym typeface="Wingdings" pitchFamily="2" charset="2"/>
              </a:rPr>
              <a:t>Проблема коллективных действий</a:t>
            </a:r>
            <a:endParaRPr lang="ru-RU" sz="3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500" y="4000500"/>
            <a:ext cx="3571875" cy="235743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На этапе введения неформальных норм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7750" y="4000500"/>
            <a:ext cx="3571875" cy="235743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На этапе </a:t>
            </a:r>
            <a:r>
              <a:rPr lang="ru-RU" sz="3000" dirty="0" err="1">
                <a:sym typeface="Wingdings" pitchFamily="2" charset="2"/>
              </a:rPr>
              <a:t>инфорсмента</a:t>
            </a:r>
            <a:r>
              <a:rPr lang="ru-RU" sz="3000" dirty="0">
                <a:sym typeface="Wingdings" pitchFamily="2" charset="2"/>
              </a:rPr>
              <a:t> неформальных норм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2143125" y="3214688"/>
            <a:ext cx="500063" cy="78581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478588" y="3214688"/>
            <a:ext cx="500062" cy="78581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628800"/>
            <a:ext cx="8229600" cy="50863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65125" indent="-255588" algn="ctr"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3000" b="1" i="1" dirty="0">
                <a:latin typeface="+mn-lt"/>
              </a:rPr>
              <a:t>Откуда берутся неэффективные нормы?</a:t>
            </a:r>
            <a:endParaRPr lang="en-US" sz="3000" b="1" i="1" dirty="0">
              <a:latin typeface="+mn-lt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000" dirty="0" smtClean="0">
                <a:latin typeface="+mn-lt"/>
              </a:rPr>
              <a:t> </a:t>
            </a:r>
            <a:r>
              <a:rPr lang="ru-RU" sz="3000" dirty="0">
                <a:latin typeface="Arial" pitchFamily="34" charset="0"/>
                <a:cs typeface="Arial" pitchFamily="34" charset="0"/>
              </a:rPr>
              <a:t>Противоречие между локальной и глобальной эффективностями</a:t>
            </a: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endParaRPr lang="ru-RU" sz="3000" dirty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000" dirty="0">
                <a:latin typeface="Arial" pitchFamily="34" charset="0"/>
                <a:cs typeface="Arial" pitchFamily="34" charset="0"/>
              </a:rPr>
              <a:t>Эффективные на локальном уровне нормы могут оказаться более жизнеспособными, по сравнению с глобально эффективными нормами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endParaRPr lang="ru-RU" sz="3000" dirty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000" dirty="0">
                <a:latin typeface="Arial" pitchFamily="34" charset="0"/>
                <a:cs typeface="Arial" pitchFamily="34" charset="0"/>
              </a:rPr>
              <a:t>Возможен неблагоприятный (ухудшающий) отбор </a:t>
            </a:r>
          </a:p>
          <a:p>
            <a:pPr marL="365760" indent="-256032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000" dirty="0">
              <a:latin typeface="+mn-lt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321968" y="3212976"/>
            <a:ext cx="500063" cy="5715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322763" y="5089748"/>
            <a:ext cx="500062" cy="5715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/>
          <a:lstStyle/>
          <a:p>
            <a:pPr eaLnBrk="1" hangingPunct="1"/>
            <a:r>
              <a:rPr lang="ru-RU" sz="3000" i="1" dirty="0" smtClean="0"/>
              <a:t>Право</a:t>
            </a:r>
            <a:r>
              <a:rPr lang="ru-RU" sz="3000" dirty="0" smtClean="0"/>
              <a:t> – для «плохих» людей, преследующих своекорыстные интересы.</a:t>
            </a:r>
          </a:p>
          <a:p>
            <a:pPr eaLnBrk="1" hangingPunct="1"/>
            <a:r>
              <a:rPr lang="ru-RU" sz="3000" i="1" dirty="0" smtClean="0"/>
              <a:t>Этические социальные нормы </a:t>
            </a:r>
            <a:r>
              <a:rPr lang="ru-RU" sz="3000" dirty="0" smtClean="0"/>
              <a:t>– для «хороших» людей.</a:t>
            </a:r>
          </a:p>
          <a:p>
            <a:pPr eaLnBrk="1" hangingPunct="1">
              <a:buFont typeface="Georgia" pitchFamily="18" charset="0"/>
              <a:buNone/>
            </a:pPr>
            <a:endParaRPr lang="ru-RU" sz="3000" dirty="0" smtClean="0"/>
          </a:p>
          <a:p>
            <a:pPr eaLnBrk="1" hangingPunct="1"/>
            <a:r>
              <a:rPr lang="ru-RU" sz="3000" b="1" i="1" dirty="0" smtClean="0"/>
              <a:t>Нормы</a:t>
            </a:r>
            <a:r>
              <a:rPr lang="ru-RU" sz="3000" dirty="0" smtClean="0"/>
              <a:t> – общепринятые образцы поведения, которые большинство представителей социальной группы, где действует данная норма, считают «правильными», «хорошими».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ru-RU" b="1" i="1" dirty="0" smtClean="0"/>
              <a:t>Как действуют нормы?</a:t>
            </a:r>
          </a:p>
          <a:p>
            <a:pPr eaLnBrk="1" hangingPunct="1">
              <a:buFont typeface="Georgia" pitchFamily="18" charset="0"/>
              <a:buNone/>
            </a:pPr>
            <a:endParaRPr lang="ru-RU" sz="30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50" y="2286000"/>
          <a:ext cx="8643997" cy="3143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9462"/>
                <a:gridCol w="2256817"/>
                <a:gridCol w="2328259"/>
                <a:gridCol w="2029459"/>
              </a:tblGrid>
              <a:tr h="104775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Нормы/ стимулы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/>
                        <a:t>Внутрен-ние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/>
                        <a:t>Комбини-рованные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Внешние</a:t>
                      </a:r>
                      <a:endParaRPr lang="ru-RU" sz="2800" dirty="0"/>
                    </a:p>
                  </a:txBody>
                  <a:tcPr/>
                </a:tc>
              </a:tr>
              <a:tr h="1047757">
                <a:tc>
                  <a:txBody>
                    <a:bodyPr/>
                    <a:lstStyle/>
                    <a:p>
                      <a:r>
                        <a:rPr lang="ru-RU" sz="5000" b="1" dirty="0" smtClean="0"/>
                        <a:t>+</a:t>
                      </a:r>
                      <a:endParaRPr lang="ru-RU" sz="5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/>
                        <a:t>Удовлетво-рение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Гордость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Одобрение</a:t>
                      </a:r>
                      <a:endParaRPr lang="ru-RU" sz="2800" dirty="0"/>
                    </a:p>
                  </a:txBody>
                  <a:tcPr/>
                </a:tc>
              </a:tr>
              <a:tr h="1047757">
                <a:tc>
                  <a:txBody>
                    <a:bodyPr/>
                    <a:lstStyle/>
                    <a:p>
                      <a:r>
                        <a:rPr lang="ru-RU" sz="5000" b="1" dirty="0" smtClean="0"/>
                        <a:t>—</a:t>
                      </a:r>
                      <a:endParaRPr lang="ru-RU" sz="5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Вина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Стыд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/>
                        <a:t>Осужде-ние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i="1" dirty="0" smtClean="0">
                <a:latin typeface="+mn-lt"/>
              </a:rPr>
              <a:t>Условие выбора поступка</a:t>
            </a:r>
            <a:r>
              <a:rPr lang="ru-RU" sz="3000" dirty="0" smtClean="0">
                <a:latin typeface="+mn-lt"/>
              </a:rPr>
              <a:t>:</a:t>
            </a:r>
            <a:endParaRPr lang="ru-RU" sz="3000" dirty="0">
              <a:latin typeface="+mn-lt"/>
            </a:endParaRPr>
          </a:p>
          <a:p>
            <a:pPr marL="365760" indent="-256032" algn="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3000" dirty="0" smtClean="0">
                <a:latin typeface="+mn-lt"/>
              </a:rPr>
              <a:t>(1</a:t>
            </a:r>
            <a:r>
              <a:rPr lang="en-US" sz="3000" dirty="0" smtClean="0">
                <a:latin typeface="+mn-lt"/>
              </a:rPr>
              <a:t>2</a:t>
            </a:r>
            <a:r>
              <a:rPr lang="ru-RU" sz="3000" dirty="0" smtClean="0">
                <a:latin typeface="+mn-lt"/>
              </a:rPr>
              <a:t>.1)</a:t>
            </a:r>
            <a:endParaRPr lang="ru-RU" sz="3000" dirty="0">
              <a:latin typeface="+mn-lt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3000" dirty="0" smtClean="0">
              <a:latin typeface="+mn-lt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 smtClean="0">
                <a:latin typeface="+mn-lt"/>
              </a:rPr>
              <a:t>Где </a:t>
            </a:r>
            <a:r>
              <a:rPr lang="en-US" sz="3000" i="1" dirty="0" smtClean="0">
                <a:latin typeface="+mn-lt"/>
              </a:rPr>
              <a:t>u</a:t>
            </a:r>
            <a:r>
              <a:rPr lang="en-US" sz="3000" dirty="0" smtClean="0">
                <a:latin typeface="+mn-lt"/>
              </a:rPr>
              <a:t> – </a:t>
            </a:r>
            <a:r>
              <a:rPr lang="ru-RU" sz="3000" dirty="0" smtClean="0">
                <a:latin typeface="+mn-lt"/>
              </a:rPr>
              <a:t>полезность индивида от совершения поступка, </a:t>
            </a:r>
            <a:r>
              <a:rPr lang="en-US" sz="3000" i="1" dirty="0" smtClean="0">
                <a:latin typeface="+mn-lt"/>
              </a:rPr>
              <a:t>g</a:t>
            </a:r>
            <a:r>
              <a:rPr lang="en-US" sz="3000" dirty="0" smtClean="0">
                <a:latin typeface="+mn-lt"/>
              </a:rPr>
              <a:t> – </a:t>
            </a:r>
            <a:r>
              <a:rPr lang="ru-RU" sz="3000" dirty="0" smtClean="0">
                <a:latin typeface="+mn-lt"/>
              </a:rPr>
              <a:t>чувство вины, инициируемое общественными нормами, </a:t>
            </a:r>
            <a:r>
              <a:rPr lang="en-US" sz="3000" i="1" dirty="0" smtClean="0">
                <a:latin typeface="+mn-lt"/>
              </a:rPr>
              <a:t>v</a:t>
            </a:r>
            <a:r>
              <a:rPr lang="en-US" sz="3000" dirty="0" smtClean="0">
                <a:latin typeface="+mn-lt"/>
              </a:rPr>
              <a:t> – </a:t>
            </a:r>
            <a:r>
              <a:rPr lang="ru-RU" sz="3000" dirty="0" smtClean="0">
                <a:latin typeface="+mn-lt"/>
              </a:rPr>
              <a:t>чувство удовлетворения или гордости, также инициируемое обществом, </a:t>
            </a:r>
            <a:r>
              <a:rPr lang="en-US" sz="3000" i="1" dirty="0" smtClean="0">
                <a:latin typeface="+mn-lt"/>
              </a:rPr>
              <a:t>h</a:t>
            </a:r>
            <a:r>
              <a:rPr lang="en-US" sz="3000" dirty="0" smtClean="0">
                <a:latin typeface="+mn-lt"/>
              </a:rPr>
              <a:t> – </a:t>
            </a:r>
            <a:r>
              <a:rPr lang="ru-RU" sz="3000" dirty="0" smtClean="0">
                <a:latin typeface="+mn-lt"/>
              </a:rPr>
              <a:t>размер внешнего эффекта от поступка.</a:t>
            </a:r>
            <a:endParaRPr lang="ru-RU" sz="3000" dirty="0">
              <a:latin typeface="+mn-lt"/>
            </a:endParaRPr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/>
        </p:nvGraphicFramePr>
        <p:xfrm>
          <a:off x="2827349" y="2238371"/>
          <a:ext cx="3387725" cy="619125"/>
        </p:xfrm>
        <a:graphic>
          <a:graphicData uri="http://schemas.openxmlformats.org/presentationml/2006/ole">
            <p:oleObj spid="_x0000_s25602" name="Формула" r:id="rId3" imgW="1180800" imgH="215640" progId="Equation.3">
              <p:embed/>
            </p:oleObj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214282" y="1428737"/>
            <a:ext cx="8643998" cy="542926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i="1" dirty="0" smtClean="0">
                <a:latin typeface="+mn-lt"/>
              </a:rPr>
              <a:t>Если чувство вины может быть инициировано обществом за каждый конкретный поступок</a:t>
            </a:r>
            <a:r>
              <a:rPr lang="ru-RU" sz="3000" dirty="0" smtClean="0">
                <a:latin typeface="+mn-lt"/>
              </a:rPr>
              <a:t>:</a:t>
            </a:r>
            <a:endParaRPr lang="ru-RU" sz="3000" dirty="0">
              <a:latin typeface="+mn-lt"/>
            </a:endParaRPr>
          </a:p>
          <a:p>
            <a:pPr marL="624078" indent="-514350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en-US" sz="3000" i="1" dirty="0" smtClean="0">
                <a:latin typeface="+mn-lt"/>
              </a:rPr>
              <a:t>g*(u, h)&gt;0</a:t>
            </a:r>
            <a:r>
              <a:rPr lang="ru-RU" sz="3000" dirty="0" smtClean="0">
                <a:latin typeface="+mn-lt"/>
              </a:rPr>
              <a:t>, если </a:t>
            </a:r>
            <a:r>
              <a:rPr lang="en-US" sz="3000" i="1" dirty="0" smtClean="0">
                <a:latin typeface="+mn-lt"/>
              </a:rPr>
              <a:t>u&lt;h</a:t>
            </a:r>
            <a:r>
              <a:rPr lang="ru-RU" sz="3000" dirty="0" smtClean="0">
                <a:latin typeface="+mn-lt"/>
              </a:rPr>
              <a:t>, при этом </a:t>
            </a:r>
            <a:r>
              <a:rPr lang="en-US" sz="3000" i="1" dirty="0" smtClean="0">
                <a:latin typeface="+mn-lt"/>
              </a:rPr>
              <a:t>g*(u, h)=u</a:t>
            </a:r>
            <a:r>
              <a:rPr lang="ru-RU" sz="3000" dirty="0" smtClean="0">
                <a:latin typeface="+mn-lt"/>
              </a:rPr>
              <a:t>.</a:t>
            </a:r>
            <a:endParaRPr lang="ru-RU" sz="3000" dirty="0">
              <a:latin typeface="+mn-lt"/>
            </a:endParaRPr>
          </a:p>
          <a:p>
            <a:pPr marL="624078" indent="-514350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ru-RU" sz="3000" dirty="0" smtClean="0">
                <a:latin typeface="+mn-lt"/>
              </a:rPr>
              <a:t>На практике чувство вины ни у кого никогда не появляется.</a:t>
            </a:r>
          </a:p>
          <a:p>
            <a:pPr marL="624078" indent="-514350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ru-RU" sz="3000" dirty="0" smtClean="0">
                <a:latin typeface="+mn-lt"/>
              </a:rPr>
              <a:t>Единственное возможное отклонение от первого наилучшего поведения – совершение нежелательного для общества поступка.</a:t>
            </a:r>
          </a:p>
          <a:p>
            <a:pPr marL="624078" indent="-514350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ru-RU" sz="3000" dirty="0" smtClean="0">
                <a:latin typeface="+mn-lt"/>
              </a:rPr>
              <a:t>Если </a:t>
            </a:r>
            <a:r>
              <a:rPr lang="en-US" sz="3000" i="1" dirty="0" smtClean="0">
                <a:latin typeface="+mn-lt"/>
              </a:rPr>
              <a:t>u&gt;0</a:t>
            </a:r>
            <a:r>
              <a:rPr lang="ru-RU" sz="3000" dirty="0" smtClean="0">
                <a:latin typeface="+mn-lt"/>
              </a:rPr>
              <a:t>, инициирование обществом чувства вины имеет смысл, если его издержки меньше чистых ожидаемых выгод от сдерживания нежелательного поступка.</a:t>
            </a:r>
            <a:endParaRPr lang="ru-RU" sz="3000" dirty="0">
              <a:latin typeface="+mn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214282" y="1428737"/>
            <a:ext cx="8643998" cy="54292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800" i="1" dirty="0" smtClean="0">
                <a:latin typeface="+mn-lt"/>
              </a:rPr>
              <a:t>Если чувство вины может быть инициировано обществом только в рамках подмножества </a:t>
            </a:r>
            <a:r>
              <a:rPr lang="en-US" sz="2900" i="1" dirty="0" smtClean="0">
                <a:latin typeface="+mn-lt"/>
              </a:rPr>
              <a:t>S</a:t>
            </a:r>
            <a:r>
              <a:rPr lang="en-US" sz="2900" i="1" baseline="-25000" dirty="0" smtClean="0">
                <a:latin typeface="+mn-lt"/>
              </a:rPr>
              <a:t>i</a:t>
            </a:r>
            <a:r>
              <a:rPr lang="en-US" sz="2900" dirty="0" smtClean="0">
                <a:latin typeface="+mn-lt"/>
              </a:rPr>
              <a:t> </a:t>
            </a:r>
            <a:r>
              <a:rPr lang="ru-RU" sz="2900" i="1" dirty="0" smtClean="0">
                <a:latin typeface="+mn-lt"/>
              </a:rPr>
              <a:t>множества возможных поступков</a:t>
            </a:r>
            <a:r>
              <a:rPr lang="ru-RU" sz="2900" dirty="0" smtClean="0">
                <a:latin typeface="+mn-lt"/>
              </a:rPr>
              <a:t> </a:t>
            </a:r>
            <a:r>
              <a:rPr lang="en-US" sz="2900" i="1" dirty="0" smtClean="0">
                <a:latin typeface="+mn-lt"/>
              </a:rPr>
              <a:t>S</a:t>
            </a:r>
            <a:r>
              <a:rPr lang="ru-RU" sz="2900" dirty="0" smtClean="0">
                <a:latin typeface="+mn-lt"/>
              </a:rPr>
              <a:t>:</a:t>
            </a:r>
            <a:endParaRPr lang="ru-RU" sz="2900" dirty="0">
              <a:latin typeface="+mn-lt"/>
            </a:endParaRPr>
          </a:p>
          <a:p>
            <a:pPr marL="624078" indent="-514350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en-US" sz="2900" i="1" dirty="0" err="1" smtClean="0">
                <a:latin typeface="+mn-lt"/>
              </a:rPr>
              <a:t>g</a:t>
            </a:r>
            <a:r>
              <a:rPr lang="en-US" sz="2900" i="1" baseline="-25000" dirty="0" err="1" smtClean="0">
                <a:latin typeface="+mn-lt"/>
              </a:rPr>
              <a:t>i</a:t>
            </a:r>
            <a:r>
              <a:rPr lang="en-US" sz="2900" i="1" dirty="0" smtClean="0">
                <a:latin typeface="+mn-lt"/>
              </a:rPr>
              <a:t>*(u, h)&gt;0</a:t>
            </a:r>
            <a:r>
              <a:rPr lang="ru-RU" sz="2900" dirty="0" smtClean="0">
                <a:latin typeface="+mn-lt"/>
              </a:rPr>
              <a:t>, если </a:t>
            </a:r>
            <a:r>
              <a:rPr lang="en-US" sz="2900" i="1" dirty="0" smtClean="0">
                <a:latin typeface="+mn-lt"/>
              </a:rPr>
              <a:t>u&lt;h</a:t>
            </a:r>
            <a:r>
              <a:rPr lang="ru-RU" sz="2900" dirty="0" smtClean="0">
                <a:latin typeface="+mn-lt"/>
              </a:rPr>
              <a:t> по крайней мере для некоторых поступков из </a:t>
            </a:r>
            <a:r>
              <a:rPr lang="en-US" sz="2900" i="1" dirty="0" smtClean="0">
                <a:latin typeface="+mn-lt"/>
              </a:rPr>
              <a:t>S</a:t>
            </a:r>
            <a:r>
              <a:rPr lang="en-US" sz="2900" i="1" baseline="-25000" dirty="0" smtClean="0">
                <a:latin typeface="+mn-lt"/>
              </a:rPr>
              <a:t>i</a:t>
            </a:r>
            <a:r>
              <a:rPr lang="ru-RU" sz="2900" dirty="0" smtClean="0">
                <a:latin typeface="+mn-lt"/>
              </a:rPr>
              <a:t>.</a:t>
            </a:r>
            <a:endParaRPr lang="ru-RU" sz="2900" dirty="0">
              <a:latin typeface="+mn-lt"/>
            </a:endParaRPr>
          </a:p>
          <a:p>
            <a:pPr marL="624078" indent="-514350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ru-RU" sz="2900" dirty="0" smtClean="0">
                <a:latin typeface="+mn-lt"/>
              </a:rPr>
              <a:t>Если </a:t>
            </a:r>
            <a:r>
              <a:rPr lang="en-US" sz="2900" i="1" dirty="0" err="1" smtClean="0">
                <a:solidFill>
                  <a:prstClr val="black"/>
                </a:solidFill>
                <a:latin typeface="Georgia"/>
              </a:rPr>
              <a:t>g</a:t>
            </a:r>
            <a:r>
              <a:rPr lang="en-US" sz="2900" i="1" baseline="-25000" dirty="0" err="1" smtClean="0">
                <a:solidFill>
                  <a:prstClr val="black"/>
                </a:solidFill>
                <a:latin typeface="Georgia"/>
              </a:rPr>
              <a:t>i</a:t>
            </a:r>
            <a:r>
              <a:rPr lang="en-US" sz="2900" i="1" dirty="0" smtClean="0">
                <a:solidFill>
                  <a:prstClr val="black"/>
                </a:solidFill>
                <a:latin typeface="Georgia"/>
              </a:rPr>
              <a:t>*(u, h)&gt;0</a:t>
            </a:r>
            <a:r>
              <a:rPr lang="ru-RU" sz="2900" dirty="0" smtClean="0">
                <a:solidFill>
                  <a:prstClr val="black"/>
                </a:solidFill>
                <a:latin typeface="Georgia"/>
              </a:rPr>
              <a:t> чувство вины может появляться на практике</a:t>
            </a:r>
            <a:r>
              <a:rPr lang="ru-RU" sz="2900" dirty="0" smtClean="0">
                <a:latin typeface="+mn-lt"/>
              </a:rPr>
              <a:t>.</a:t>
            </a:r>
          </a:p>
          <a:p>
            <a:pPr marL="624078" lvl="0" indent="-514350" fontAlgn="auto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Font typeface="+mj-lt"/>
              <a:buAutoNum type="alphaLcPeriod" startAt="3"/>
              <a:defRPr/>
            </a:pPr>
            <a:r>
              <a:rPr lang="ru-RU" sz="3000" dirty="0" smtClean="0">
                <a:solidFill>
                  <a:prstClr val="black"/>
                </a:solidFill>
                <a:latin typeface="Georgia"/>
              </a:rPr>
              <a:t>Возможны оба типа отклонений от первого наилучшего поведения: совершение нежелательного поступка и </a:t>
            </a:r>
            <a:r>
              <a:rPr lang="ru-RU" sz="3000" dirty="0" err="1" smtClean="0">
                <a:solidFill>
                  <a:prstClr val="black"/>
                </a:solidFill>
                <a:latin typeface="Georgia"/>
              </a:rPr>
              <a:t>несовершение</a:t>
            </a:r>
            <a:r>
              <a:rPr lang="ru-RU" sz="3000" dirty="0" smtClean="0">
                <a:solidFill>
                  <a:prstClr val="black"/>
                </a:solidFill>
                <a:latin typeface="Georgia"/>
              </a:rPr>
              <a:t> желательного.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214282" y="1428737"/>
            <a:ext cx="8643998" cy="54292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624078" indent="-514350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lphaLcPeriod" startAt="4"/>
              <a:defRPr/>
            </a:pPr>
            <a:r>
              <a:rPr lang="ru-RU" sz="3000" dirty="0" smtClean="0">
                <a:latin typeface="+mn-lt"/>
              </a:rPr>
              <a:t>Если </a:t>
            </a:r>
            <a:r>
              <a:rPr lang="en-US" sz="3000" i="1" dirty="0" err="1" smtClean="0">
                <a:solidFill>
                  <a:prstClr val="black"/>
                </a:solidFill>
                <a:latin typeface="Georgia"/>
              </a:rPr>
              <a:t>g</a:t>
            </a:r>
            <a:r>
              <a:rPr lang="en-US" sz="3000" i="1" baseline="-25000" dirty="0" err="1" smtClean="0">
                <a:solidFill>
                  <a:prstClr val="black"/>
                </a:solidFill>
                <a:latin typeface="Georgia"/>
              </a:rPr>
              <a:t>i</a:t>
            </a:r>
            <a:r>
              <a:rPr lang="en-US" sz="3000" i="1" dirty="0" smtClean="0">
                <a:solidFill>
                  <a:prstClr val="black"/>
                </a:solidFill>
                <a:latin typeface="Georgia"/>
              </a:rPr>
              <a:t>*(u, h)&gt;0</a:t>
            </a:r>
            <a:r>
              <a:rPr lang="ru-RU" sz="3000" dirty="0" smtClean="0">
                <a:solidFill>
                  <a:prstClr val="black"/>
                </a:solidFill>
                <a:latin typeface="Georgia"/>
              </a:rPr>
              <a:t> </a:t>
            </a:r>
            <a:r>
              <a:rPr lang="ru-RU" sz="3000" dirty="0" smtClean="0">
                <a:latin typeface="+mn-lt"/>
              </a:rPr>
              <a:t>, оптимальное чувство вины устанавливается посредством максимизации целевой функции общества, включающей в себя все ожидаемые выгоды и издержки совершения нежелательного поступка и его сдерживания, а также учитывающей «бюджетное ограничение» чувства вины.</a:t>
            </a:r>
            <a:endParaRPr lang="ru-RU" sz="3000" dirty="0">
              <a:latin typeface="+mn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1571625"/>
            <a:ext cx="8229600" cy="50022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ctr">
              <a:lnSpc>
                <a:spcPct val="90000"/>
              </a:lnSpc>
              <a:spcBef>
                <a:spcPts val="1200"/>
              </a:spcBef>
              <a:buClr>
                <a:srgbClr val="A04DA3"/>
              </a:buClr>
              <a:defRPr/>
            </a:pPr>
            <a:r>
              <a:rPr lang="ru-RU" sz="2800" b="1" i="1" dirty="0">
                <a:latin typeface="+mn-lt"/>
              </a:rPr>
              <a:t>Откуда берутся нормы?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3000" dirty="0">
              <a:latin typeface="+mn-lt"/>
            </a:endParaRPr>
          </a:p>
          <a:p>
            <a:pPr marL="624078" indent="-514350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000" dirty="0">
                <a:latin typeface="+mn-lt"/>
              </a:rPr>
              <a:t>Практика должна возникнуть как результат спонтанного и не вызванного принуждением поведения членов группы.</a:t>
            </a:r>
          </a:p>
          <a:p>
            <a:pPr marL="624078" indent="-514350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000" dirty="0">
                <a:latin typeface="+mn-lt"/>
              </a:rPr>
              <a:t>Члены группы должны быть уверены в обязательности или необходимости данной практики.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12</a:t>
            </a:r>
            <a:r>
              <a:rPr lang="ru-RU" dirty="0" smtClean="0"/>
              <a:t>. Право и неформальные нормы. </a:t>
            </a:r>
            <a:r>
              <a:rPr lang="ru-RU" dirty="0" smtClean="0"/>
              <a:t>Спонтанное возникновение </a:t>
            </a:r>
            <a:r>
              <a:rPr lang="ru-RU" dirty="0" smtClean="0"/>
              <a:t>норм.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2997</TotalTime>
  <Words>1147</Words>
  <Application>Microsoft Office PowerPoint</Application>
  <PresentationFormat>Экран (4:3)</PresentationFormat>
  <Paragraphs>174</Paragraphs>
  <Slides>27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Городская</vt:lpstr>
      <vt:lpstr>Формула</vt:lpstr>
      <vt:lpstr>ЭКОНОМИЧЕСКИЙ АНАЛИЗ ПРАВА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  <vt:lpstr>12. Право и неформальные нормы. Спонтанное возникновение норм.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www.PHILka.RU</dc:creator>
  <cp:lastModifiedBy>Гриша</cp:lastModifiedBy>
  <cp:revision>245</cp:revision>
  <dcterms:created xsi:type="dcterms:W3CDTF">2010-12-28T10:23:23Z</dcterms:created>
  <dcterms:modified xsi:type="dcterms:W3CDTF">2015-03-26T10:49:37Z</dcterms:modified>
</cp:coreProperties>
</file>